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93" r:id="rId2"/>
    <p:sldId id="594" r:id="rId3"/>
    <p:sldId id="595" r:id="rId4"/>
    <p:sldId id="638" r:id="rId5"/>
    <p:sldId id="596" r:id="rId6"/>
    <p:sldId id="639" r:id="rId7"/>
  </p:sldIdLst>
  <p:sldSz cx="9144000" cy="6858000" type="screen4x3"/>
  <p:notesSz cx="67992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72170" autoAdjust="0"/>
  </p:normalViewPr>
  <p:slideViewPr>
    <p:cSldViewPr>
      <p:cViewPr varScale="1">
        <p:scale>
          <a:sx n="61" d="100"/>
          <a:sy n="61" d="100"/>
        </p:scale>
        <p:origin x="1771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91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698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5571" tIns="47787" rIns="95571" bIns="4778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5571" tIns="47787" rIns="95571" bIns="47787" rtlCol="0"/>
          <a:lstStyle>
            <a:lvl1pPr algn="r">
              <a:defRPr sz="1300"/>
            </a:lvl1pPr>
          </a:lstStyle>
          <a:p>
            <a:fld id="{415B0DAE-ED78-404F-8255-6B0764C67394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7" rIns="95571" bIns="477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5571" tIns="47787" rIns="95571" bIns="477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5"/>
          </a:xfrm>
          <a:prstGeom prst="rect">
            <a:avLst/>
          </a:prstGeom>
        </p:spPr>
        <p:txBody>
          <a:bodyPr vert="horz" lIns="95571" tIns="47787" rIns="95571" bIns="4778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3" y="9431600"/>
            <a:ext cx="2946347" cy="498215"/>
          </a:xfrm>
          <a:prstGeom prst="rect">
            <a:avLst/>
          </a:prstGeom>
        </p:spPr>
        <p:txBody>
          <a:bodyPr vert="horz" lIns="95571" tIns="47787" rIns="95571" bIns="47787" rtlCol="0" anchor="b"/>
          <a:lstStyle>
            <a:lvl1pPr algn="r">
              <a:defRPr sz="1300"/>
            </a:lvl1pPr>
          </a:lstStyle>
          <a:p>
            <a:fld id="{B09C21CE-B1D0-4A0D-B4DD-B0E438542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59363" y="0"/>
            <a:ext cx="1816100" cy="13636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C1DEA-B746-4A8E-992D-FD0CED135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59363" y="0"/>
            <a:ext cx="1816100" cy="13636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C1DEA-B746-4A8E-992D-FD0CED135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9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59363" y="0"/>
            <a:ext cx="1816100" cy="13636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C1DEA-B746-4A8E-992D-FD0CED1352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59363" y="0"/>
            <a:ext cx="1816100" cy="13636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C1DEA-B746-4A8E-992D-FD0CED1352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59363" y="0"/>
            <a:ext cx="1816100" cy="13636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C1DEA-B746-4A8E-992D-FD0CED1352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59363" y="0"/>
            <a:ext cx="1816100" cy="13636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C1DEA-B746-4A8E-992D-FD0CED1352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4" name="Picture 2" descr="http://www.cit.ctu.edu.vn/ctclc/images/logo-ctu.png">
            <a:extLst>
              <a:ext uri="{FF2B5EF4-FFF2-40B4-BE49-F238E27FC236}">
                <a16:creationId xmlns:a16="http://schemas.microsoft.com/office/drawing/2014/main" xmlns="" id="{BAA216AD-1B25-4D35-A7EE-F60FDCEC0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1048"/>
            <a:ext cx="729165" cy="72916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cit.ctu.edu.vn/ctclc/images/logo-ctu.png">
            <a:extLst>
              <a:ext uri="{FF2B5EF4-FFF2-40B4-BE49-F238E27FC236}">
                <a16:creationId xmlns:a16="http://schemas.microsoft.com/office/drawing/2014/main" xmlns="" id="{CACDA6BB-A965-450B-9925-D11F13BA54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835" y="348497"/>
            <a:ext cx="729165" cy="72916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E89AAA-AD0A-4A14-A3DA-E7D65AE4693E}"/>
              </a:ext>
            </a:extLst>
          </p:cNvPr>
          <p:cNvSpPr txBox="1"/>
          <p:nvPr userDrawn="1"/>
        </p:nvSpPr>
        <p:spPr>
          <a:xfrm>
            <a:off x="67177" y="6550223"/>
            <a:ext cx="350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/>
                </a:solidFill>
              </a:rPr>
              <a:t>L</a:t>
            </a:r>
            <a:r>
              <a:rPr lang="vi-VN" sz="1100" i="1" dirty="0">
                <a:solidFill>
                  <a:schemeClr val="tx1"/>
                </a:solidFill>
              </a:rPr>
              <a:t>ư</a:t>
            </a:r>
            <a:r>
              <a:rPr lang="en-US" sz="1100" i="1" dirty="0">
                <a:solidFill>
                  <a:schemeClr val="tx1"/>
                </a:solidFill>
              </a:rPr>
              <a:t>u </a:t>
            </a:r>
            <a:r>
              <a:rPr lang="en-US" sz="1100" i="1" dirty="0" err="1">
                <a:solidFill>
                  <a:schemeClr val="tx1"/>
                </a:solidFill>
              </a:rPr>
              <a:t>hành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nội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bộ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AA989-1D4F-43DD-A336-E3BB062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22237"/>
            <a:ext cx="7239000" cy="1096963"/>
          </a:xfrm>
        </p:spPr>
        <p:txBody>
          <a:bodyPr/>
          <a:lstStyle/>
          <a:p>
            <a:pPr rtl="0" fontAlgn="base"/>
            <a:r>
              <a:rPr lang="en-US"/>
              <a:t>Các qui định viết báo cáo, niên luận, tiểu luận, luận văn tốt nghiệp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B7881D-9463-4A22-86F3-830BEA66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33537"/>
            <a:ext cx="8686800" cy="3167063"/>
          </a:xfrm>
        </p:spPr>
        <p:txBody>
          <a:bodyPr/>
          <a:lstStyle/>
          <a:p>
            <a:pPr marL="0" indent="0" algn="l">
              <a:spcBef>
                <a:spcPts val="300"/>
              </a:spcBef>
              <a:buNone/>
            </a:pPr>
            <a:r>
              <a:rPr lang="en-US" i="1"/>
              <a:t>Bố cục nội dung gồm:</a:t>
            </a:r>
            <a:r>
              <a:rPr lang="vi-VN" i="1"/>
              <a:t> </a:t>
            </a:r>
            <a:endParaRPr lang="en-US" i="1"/>
          </a:p>
          <a:p>
            <a:pPr marL="228600" lvl="1" indent="-228600" algn="just">
              <a:buFontTx/>
              <a:buChar char="•"/>
            </a:pPr>
            <a:r>
              <a:rPr lang="en-US" sz="2800"/>
              <a:t>Lời cảm ơn</a:t>
            </a:r>
          </a:p>
          <a:p>
            <a:pPr marL="228600" lvl="1" indent="-228600" algn="just">
              <a:buFontTx/>
              <a:buChar char="•"/>
            </a:pPr>
            <a:r>
              <a:rPr lang="en-US" sz="2800"/>
              <a:t>Mục lục</a:t>
            </a:r>
          </a:p>
          <a:p>
            <a:r>
              <a:rPr lang="en-US"/>
              <a:t>Danh mục đồ thị, biểu bảng và hình ảnh </a:t>
            </a:r>
          </a:p>
          <a:p>
            <a:r>
              <a:rPr lang="en-US"/>
              <a:t>Tóm </a:t>
            </a:r>
            <a:r>
              <a:rPr lang="en-US"/>
              <a:t>tắt </a:t>
            </a:r>
            <a:r>
              <a:rPr lang="en-US"/>
              <a:t>(</a:t>
            </a:r>
            <a:r>
              <a:rPr lang="en-US" smtClean="0"/>
              <a:t>tiếng Việt </a:t>
            </a:r>
            <a:r>
              <a:rPr lang="en-US" smtClean="0"/>
              <a:t>và </a:t>
            </a:r>
            <a:r>
              <a:rPr lang="en-US" smtClean="0"/>
              <a:t>tiếng Anh, </a:t>
            </a:r>
            <a:r>
              <a:rPr lang="en-US"/>
              <a:t>tối đa 500 từ)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C59C102-BAC3-42C9-BB42-065BB649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3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AA989-1D4F-43DD-A336-E3BB062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22237"/>
            <a:ext cx="7239000" cy="1096963"/>
          </a:xfrm>
        </p:spPr>
        <p:txBody>
          <a:bodyPr/>
          <a:lstStyle/>
          <a:p>
            <a:pPr rtl="0" fontAlgn="base"/>
            <a:r>
              <a:rPr lang="en-US"/>
              <a:t>Các qui định viết báo cáo, niên luận, tiểu luận, luận văn tốt nghiệp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B7881D-9463-4A22-86F3-830BEA66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072063"/>
          </a:xfrm>
        </p:spPr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Giới</a:t>
            </a:r>
            <a:r>
              <a:rPr lang="en-US" sz="2800" b="1" dirty="0"/>
              <a:t> </a:t>
            </a:r>
            <a:r>
              <a:rPr lang="en-US" sz="2800" b="1" dirty="0" err="1"/>
              <a:t>thiệu</a:t>
            </a:r>
            <a:endParaRPr lang="en-US" sz="2800" b="1" dirty="0"/>
          </a:p>
          <a:p>
            <a:pPr marL="0" indent="284163"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b="1" dirty="0" err="1"/>
              <a:t>Đặt</a:t>
            </a:r>
            <a:r>
              <a:rPr lang="en-US" sz="2400" b="1" dirty="0"/>
              <a:t> </a:t>
            </a:r>
            <a:r>
              <a:rPr lang="en-US" sz="2400" b="1" dirty="0" err="1"/>
              <a:t>vấn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dirty="0"/>
              <a:t>: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(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) </a:t>
            </a:r>
            <a:r>
              <a:rPr lang="en-US" sz="2400" dirty="0" err="1"/>
              <a:t>đặt</a:t>
            </a:r>
            <a:r>
              <a:rPr lang="en-US" sz="2400" dirty="0"/>
              <a:t> ra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?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?</a:t>
            </a:r>
          </a:p>
          <a:p>
            <a:pPr marL="0" indent="284163"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(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): </a:t>
            </a:r>
            <a:r>
              <a:rPr lang="en-US" sz="2400" dirty="0" err="1"/>
              <a:t>Trong</a:t>
            </a:r>
            <a:r>
              <a:rPr lang="en-US" sz="2400" dirty="0"/>
              <a:t> Khoa,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,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ra,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?</a:t>
            </a:r>
          </a:p>
          <a:p>
            <a:pPr marL="0" indent="284163"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b="1" dirty="0" err="1"/>
              <a:t>Mục</a:t>
            </a:r>
            <a:r>
              <a:rPr lang="en-US" sz="2400" b="1" dirty="0"/>
              <a:t> </a:t>
            </a:r>
            <a:r>
              <a:rPr lang="en-US" sz="2400" b="1" dirty="0" err="1"/>
              <a:t>tiêu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?</a:t>
            </a:r>
          </a:p>
          <a:p>
            <a:pPr marL="0" indent="284163"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tượng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phạm</a:t>
            </a:r>
            <a:r>
              <a:rPr lang="en-US" sz="2400" b="1" dirty="0"/>
              <a:t> vi </a:t>
            </a:r>
            <a:r>
              <a:rPr lang="en-US" sz="2400" b="1" dirty="0" err="1"/>
              <a:t>nghiên</a:t>
            </a:r>
            <a:r>
              <a:rPr lang="en-US" sz="2400" b="1" dirty="0"/>
              <a:t> </a:t>
            </a:r>
            <a:r>
              <a:rPr lang="en-US" sz="2400" b="1" dirty="0" err="1"/>
              <a:t>cứu</a:t>
            </a:r>
            <a:endParaRPr lang="en-US" sz="2400" b="1" dirty="0"/>
          </a:p>
          <a:p>
            <a:pPr marL="0" indent="284163">
              <a:spcBef>
                <a:spcPts val="0"/>
              </a:spcBef>
              <a:buNone/>
            </a:pPr>
            <a:r>
              <a:rPr lang="en-US" sz="2400" b="1" dirty="0"/>
              <a:t>+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</a:t>
            </a:r>
            <a:r>
              <a:rPr lang="en-US" sz="2400" b="1" dirty="0" err="1"/>
              <a:t>nghiên</a:t>
            </a:r>
            <a:r>
              <a:rPr lang="en-US" sz="2400" b="1" dirty="0"/>
              <a:t> </a:t>
            </a:r>
            <a:r>
              <a:rPr lang="en-US" sz="2400" b="1" dirty="0" err="1"/>
              <a:t>cứu</a:t>
            </a:r>
            <a:endParaRPr lang="en-US" sz="2400" b="1" dirty="0"/>
          </a:p>
          <a:p>
            <a:pPr marL="0" indent="284163"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b="1" dirty="0" err="1"/>
              <a:t>Nội</a:t>
            </a:r>
            <a:r>
              <a:rPr lang="en-US" sz="2400" b="1" dirty="0"/>
              <a:t> dung </a:t>
            </a:r>
            <a:r>
              <a:rPr lang="en-US" sz="2400" b="1" dirty="0" err="1"/>
              <a:t>nghiên</a:t>
            </a:r>
            <a:r>
              <a:rPr lang="en-US" sz="2400" b="1" dirty="0"/>
              <a:t> </a:t>
            </a:r>
            <a:r>
              <a:rPr lang="en-US" sz="2400" b="1" dirty="0" err="1"/>
              <a:t>cứu</a:t>
            </a:r>
            <a:r>
              <a:rPr lang="en-US" sz="2400" dirty="0"/>
              <a:t>: </a:t>
            </a:r>
            <a:r>
              <a:rPr lang="en-US" sz="2400" dirty="0" err="1"/>
              <a:t>liệt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endParaRPr lang="en-US" sz="2400" dirty="0"/>
          </a:p>
          <a:p>
            <a:pPr marL="0" indent="284163"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b="1" dirty="0" err="1"/>
              <a:t>Bố</a:t>
            </a:r>
            <a:r>
              <a:rPr lang="en-US" sz="2400" b="1" dirty="0"/>
              <a:t> </a:t>
            </a:r>
            <a:r>
              <a:rPr lang="en-US" sz="2400" b="1" dirty="0" err="1"/>
              <a:t>cục</a:t>
            </a:r>
            <a:r>
              <a:rPr lang="en-US" sz="2400" b="1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quyển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C5D7C0-5A35-4399-BF3E-BDFC748F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57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AA989-1D4F-43DD-A336-E3BB062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22237"/>
            <a:ext cx="7239000" cy="1096963"/>
          </a:xfrm>
        </p:spPr>
        <p:txBody>
          <a:bodyPr/>
          <a:lstStyle/>
          <a:p>
            <a:pPr rtl="0" fontAlgn="base"/>
            <a:r>
              <a:rPr lang="en-US"/>
              <a:t>Các qui định viết báo cáo, niên luận, tiểu luận, luận văn tốt nghiệp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B7881D-9463-4A22-86F3-830BEA66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/>
          <a:lstStyle/>
          <a:p>
            <a:pPr marL="28575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nội</a:t>
            </a:r>
            <a:r>
              <a:rPr lang="en-US" sz="2800" b="1" dirty="0"/>
              <a:t> dung</a:t>
            </a:r>
          </a:p>
          <a:p>
            <a:pPr marL="0" indent="284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/>
              <a:t>*</a:t>
            </a:r>
            <a:r>
              <a:rPr lang="en-US" sz="2400" b="1" dirty="0" err="1"/>
              <a:t>Chương</a:t>
            </a:r>
            <a:r>
              <a:rPr lang="en-US" sz="2400" b="1" dirty="0"/>
              <a:t> 1 -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tả</a:t>
            </a:r>
            <a:r>
              <a:rPr lang="en-US" sz="2400" b="1" dirty="0"/>
              <a:t> </a:t>
            </a:r>
            <a:r>
              <a:rPr lang="en-US" sz="2400" b="1" dirty="0" err="1"/>
              <a:t>yêu</a:t>
            </a:r>
            <a:r>
              <a:rPr lang="en-US" sz="2400" b="1" dirty="0"/>
              <a:t> </a:t>
            </a:r>
            <a:r>
              <a:rPr lang="en-US" sz="2400" b="1" dirty="0" err="1"/>
              <a:t>cầu</a:t>
            </a:r>
            <a:endParaRPr lang="en-US" sz="2400" b="1" dirty="0"/>
          </a:p>
          <a:p>
            <a:pPr marL="0" indent="284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/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/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/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/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/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</a:p>
          <a:p>
            <a:pPr marL="0" indent="284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mong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. </a:t>
            </a:r>
          </a:p>
          <a:p>
            <a:pPr marL="0" indent="284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,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, </a:t>
            </a:r>
            <a:r>
              <a:rPr lang="en-US" sz="2400" dirty="0" err="1"/>
              <a:t>khắc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, 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96B5FE1-DB89-4194-9FC7-88DBC49D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AA989-1D4F-43DD-A336-E3BB062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22237"/>
            <a:ext cx="7239000" cy="1096963"/>
          </a:xfrm>
        </p:spPr>
        <p:txBody>
          <a:bodyPr/>
          <a:lstStyle/>
          <a:p>
            <a:pPr rtl="0" fontAlgn="base"/>
            <a:r>
              <a:rPr lang="en-US"/>
              <a:t>Các qui định viết báo cáo, niên luận, tiểu luận, luận văn tốt nghiệp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B7881D-9463-4A22-86F3-830BEA66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/>
          <a:lstStyle/>
          <a:p>
            <a:pPr marL="0" indent="284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/>
              <a:t>*</a:t>
            </a:r>
            <a:r>
              <a:rPr lang="en-US" sz="2400" b="1" dirty="0" err="1"/>
              <a:t>Chương</a:t>
            </a:r>
            <a:r>
              <a:rPr lang="en-US" sz="2400" b="1" dirty="0"/>
              <a:t> 2 - </a:t>
            </a: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giải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endParaRPr lang="en-US" sz="2400" b="1" dirty="0"/>
          </a:p>
          <a:p>
            <a:pPr marL="0" indent="284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… </a:t>
            </a:r>
          </a:p>
          <a:p>
            <a:pPr marL="0" indent="284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/>
              <a:t>+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niên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/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/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96B5FE1-DB89-4194-9FC7-88DBC49D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27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AA989-1D4F-43DD-A336-E3BB062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22237"/>
            <a:ext cx="7239000" cy="1096963"/>
          </a:xfrm>
        </p:spPr>
        <p:txBody>
          <a:bodyPr/>
          <a:lstStyle/>
          <a:p>
            <a:pPr rtl="0" fontAlgn="base"/>
            <a:r>
              <a:rPr lang="en-US"/>
              <a:t>Các qui định viết báo cáo, niên luận, tiểu luận, luận văn tốt nghiệp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B7881D-9463-4A22-86F3-830BEA66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nội</a:t>
            </a:r>
            <a:r>
              <a:rPr lang="en-US" b="1" dirty="0"/>
              <a:t> dung</a:t>
            </a:r>
          </a:p>
          <a:p>
            <a:pPr marL="0" indent="284163">
              <a:spcBef>
                <a:spcPts val="0"/>
              </a:spcBef>
              <a:buNone/>
            </a:pPr>
            <a:r>
              <a:rPr lang="en-US" b="1" dirty="0"/>
              <a:t>*</a:t>
            </a:r>
            <a:r>
              <a:rPr lang="en-US" b="1" dirty="0" err="1"/>
              <a:t>Chương</a:t>
            </a:r>
            <a:r>
              <a:rPr lang="en-US" b="1" dirty="0"/>
              <a:t> 3 -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  <a:p>
            <a:pPr marL="0" indent="284163">
              <a:spcBef>
                <a:spcPts val="0"/>
              </a:spcBef>
              <a:buNone/>
            </a:pPr>
            <a:r>
              <a:rPr lang="en-US" dirty="0"/>
              <a:t>+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ở </a:t>
            </a:r>
            <a:r>
              <a:rPr lang="en-US" dirty="0" err="1"/>
              <a:t>chương</a:t>
            </a:r>
            <a:r>
              <a:rPr lang="en-US" dirty="0"/>
              <a:t> 2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/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/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….</a:t>
            </a:r>
          </a:p>
          <a:p>
            <a:pPr marL="0" indent="284163">
              <a:spcBef>
                <a:spcPts val="0"/>
              </a:spcBef>
              <a:buNone/>
            </a:pPr>
            <a:r>
              <a:rPr lang="en-US" dirty="0"/>
              <a:t>+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/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demo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/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ở </a:t>
            </a:r>
            <a:r>
              <a:rPr lang="en-US" dirty="0" err="1"/>
              <a:t>chương</a:t>
            </a:r>
            <a:r>
              <a:rPr lang="en-US" dirty="0"/>
              <a:t> 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EC7903-7BAE-46C5-B07A-ACB2C66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51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AA989-1D4F-43DD-A336-E3BB062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22237"/>
            <a:ext cx="7239000" cy="1096963"/>
          </a:xfrm>
        </p:spPr>
        <p:txBody>
          <a:bodyPr/>
          <a:lstStyle/>
          <a:p>
            <a:pPr rtl="0" fontAlgn="base"/>
            <a:r>
              <a:rPr lang="en-US"/>
              <a:t>Các qui định viết báo cáo, niên luận, tiểu luận, luận văn tốt nghiệp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B7881D-9463-4A22-86F3-830BEA66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/>
          <a:lstStyle/>
          <a:p>
            <a:pPr marL="0" indent="284163">
              <a:spcBef>
                <a:spcPts val="0"/>
              </a:spcBef>
              <a:buNone/>
            </a:pPr>
            <a:r>
              <a:rPr lang="en-US" b="1" dirty="0"/>
              <a:t>*</a:t>
            </a:r>
            <a:r>
              <a:rPr lang="en-US" b="1" dirty="0" err="1"/>
              <a:t>Chương</a:t>
            </a:r>
            <a:r>
              <a:rPr lang="en-US" b="1" dirty="0"/>
              <a:t> 4 -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endParaRPr lang="en-US" b="1" dirty="0"/>
          </a:p>
          <a:p>
            <a:pPr marL="0" indent="284163">
              <a:spcBef>
                <a:spcPts val="0"/>
              </a:spcBef>
              <a:buNone/>
            </a:pPr>
            <a:r>
              <a:rPr lang="en-US" dirty="0"/>
              <a:t>+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?</a:t>
            </a:r>
          </a:p>
          <a:p>
            <a:pPr marL="0" indent="284163">
              <a:spcBef>
                <a:spcPts val="0"/>
              </a:spcBef>
              <a:buNone/>
            </a:pPr>
            <a:r>
              <a:rPr lang="en-US" b="1" dirty="0"/>
              <a:t>*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marL="0" indent="284163">
              <a:spcBef>
                <a:spcPts val="0"/>
              </a:spcBef>
              <a:buNone/>
            </a:pPr>
            <a:r>
              <a:rPr lang="en-US" b="1" dirty="0"/>
              <a:t>*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r>
              <a:rPr lang="en-US" b="1" dirty="0"/>
              <a:t> </a:t>
            </a:r>
          </a:p>
          <a:p>
            <a:pPr marL="0" indent="284163">
              <a:spcBef>
                <a:spcPts val="0"/>
              </a:spcBef>
              <a:buNone/>
            </a:pPr>
            <a:r>
              <a:rPr lang="en-US" b="1" dirty="0"/>
              <a:t>*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Phụ</a:t>
            </a:r>
            <a:r>
              <a:rPr lang="en-US" b="1" dirty="0"/>
              <a:t> </a:t>
            </a:r>
            <a:r>
              <a:rPr lang="en-US" b="1" dirty="0" err="1"/>
              <a:t>lục</a:t>
            </a:r>
            <a:r>
              <a:rPr lang="en-US" dirty="0"/>
              <a:t>: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/>
              <a:t>, </a:t>
            </a:r>
            <a:r>
              <a:rPr lang="en-US"/>
              <a:t>mã lệnh chính</a:t>
            </a:r>
            <a:r>
              <a:rPr lang="en-US"/>
              <a:t>, </a:t>
            </a:r>
            <a:r>
              <a:rPr lang="en-US" smtClean="0"/>
              <a:t>hướng </a:t>
            </a:r>
            <a:r>
              <a:rPr lang="en-US"/>
              <a:t>dẫn sử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/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EC7903-7BAE-46C5-B07A-ACB2C66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3353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567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Các qui định viết báo cáo, niên luận, tiểu luận, luận văn tốt nghiệp</vt:lpstr>
      <vt:lpstr>Các qui định viết báo cáo, niên luận, tiểu luận, luận văn tốt nghiệp</vt:lpstr>
      <vt:lpstr>Các qui định viết báo cáo, niên luận, tiểu luận, luận văn tốt nghiệp</vt:lpstr>
      <vt:lpstr>Các qui định viết báo cáo, niên luận, tiểu luận, luận văn tốt nghiệp</vt:lpstr>
      <vt:lpstr>Các qui định viết báo cáo, niên luận, tiểu luận, luận văn tốt nghiệp</vt:lpstr>
      <vt:lpstr>Các qui định viết báo cáo, niên luận, tiểu luận, luận văn tốt nghiệp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hvtu</cp:lastModifiedBy>
  <cp:revision>195</cp:revision>
  <cp:lastPrinted>2019-09-07T07:42:01Z</cp:lastPrinted>
  <dcterms:created xsi:type="dcterms:W3CDTF">2008-08-06T06:37:20Z</dcterms:created>
  <dcterms:modified xsi:type="dcterms:W3CDTF">2020-03-03T01:22:31Z</dcterms:modified>
</cp:coreProperties>
</file>