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1" r:id="rId3"/>
    <p:sldId id="263" r:id="rId4"/>
    <p:sldId id="264" r:id="rId5"/>
    <p:sldId id="265" r:id="rId6"/>
    <p:sldId id="267" r:id="rId7"/>
    <p:sldId id="257" r:id="rId8"/>
    <p:sldId id="266" r:id="rId9"/>
    <p:sldId id="258" r:id="rId10"/>
    <p:sldId id="271" r:id="rId11"/>
    <p:sldId id="272" r:id="rId12"/>
    <p:sldId id="273" r:id="rId13"/>
    <p:sldId id="274" r:id="rId14"/>
    <p:sldId id="256" r:id="rId15"/>
    <p:sldId id="262" r:id="rId16"/>
    <p:sldId id="270" r:id="rId17"/>
    <p:sldId id="275" r:id="rId18"/>
    <p:sldId id="269" r:id="rId19"/>
    <p:sldId id="259" r:id="rId20"/>
    <p:sldId id="27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B56E-7711-482E-ACF9-81E69EA3244D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FB792-90D4-4B44-9327-60B7F7D0820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0340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9D027-61FC-404E-B044-93D52216C08D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15FCD-59E5-464B-9900-F11EE3A9F41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564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EDA1-1C59-4A66-BE33-E1BA634E5330}" type="datetime1">
              <a:rPr lang="es-AR" smtClean="0"/>
              <a:t>27/8/2020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70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F12F-13D9-475A-830F-EB33F8C4903B}" type="datetime1">
              <a:rPr lang="es-AR" smtClean="0"/>
              <a:t>27/8/2020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61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77C8-2E4A-4C28-8349-A4699BA7B211}" type="datetime1">
              <a:rPr lang="es-AR" smtClean="0"/>
              <a:t>27/8/2020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4AFA-561A-4595-A212-4439C4D8339E}" type="datetime1">
              <a:rPr lang="es-AR" smtClean="0"/>
              <a:t>27/8/2020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795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6501-08FC-4D88-BD87-E9FEC00D5458}" type="datetime1">
              <a:rPr lang="es-AR" smtClean="0"/>
              <a:t>27/8/2020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3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0F75-F23F-419A-8EF6-B032C0932763}" type="datetime1">
              <a:rPr lang="es-AR" smtClean="0"/>
              <a:t>27/8/2020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49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12B4-B2CE-4BF6-AF20-C51EADBF7CD8}" type="datetime1">
              <a:rPr lang="es-AR" smtClean="0"/>
              <a:t>27/8/2020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2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5EAD-7427-4DE5-A290-FF2F78E9ED64}" type="datetime1">
              <a:rPr lang="es-AR" smtClean="0"/>
              <a:t>27/8/2020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8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65B0-44FD-4E60-8A4E-E718A6D943B2}" type="datetime1">
              <a:rPr lang="es-AR" smtClean="0"/>
              <a:t>27/8/2020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43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98FC-AB04-4558-B8E5-A216BDE41E1E}" type="datetime1">
              <a:rPr lang="es-AR" smtClean="0"/>
              <a:t>27/8/2020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2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3037-E689-4A94-82C0-6D933A7329CD}" type="datetime1">
              <a:rPr lang="es-AR" smtClean="0"/>
              <a:t>27/8/2020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776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9626-F69A-4F2D-A9EA-F8251AFFAEF3}" type="datetime1">
              <a:rPr lang="es-AR" smtClean="0"/>
              <a:t>27/8/2020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A96F-8C0D-4685-BD7B-F90FF511FB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8486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es-es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hyperlink" Target="https://code.visualstudio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14307" y="407324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Requirements</a:t>
            </a:r>
            <a:endParaRPr lang="es-AR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53938" y="3312198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smtClean="0"/>
              <a:t>IDE </a:t>
            </a:r>
            <a:r>
              <a:rPr lang="es-AR" sz="2800" dirty="0" err="1" smtClean="0"/>
              <a:t>or</a:t>
            </a:r>
            <a:r>
              <a:rPr lang="es-AR" sz="2800" dirty="0" smtClean="0"/>
              <a:t> </a:t>
            </a:r>
            <a:r>
              <a:rPr lang="es-AR" sz="2800" dirty="0" err="1" smtClean="0"/>
              <a:t>Code</a:t>
            </a:r>
            <a:r>
              <a:rPr lang="es-AR" sz="2800" dirty="0" smtClean="0"/>
              <a:t> Editor</a:t>
            </a:r>
            <a:endParaRPr lang="es-A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53938" y="182631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/>
              <a:t>Python </a:t>
            </a:r>
            <a:r>
              <a:rPr lang="es-AR" sz="2800" dirty="0" err="1"/>
              <a:t>interpreter</a:t>
            </a:r>
            <a:endParaRPr lang="es-A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53938" y="494243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err="1" smtClean="0"/>
              <a:t>MySQL</a:t>
            </a:r>
            <a:r>
              <a:rPr lang="es-AR" sz="2800" dirty="0" smtClean="0"/>
              <a:t> </a:t>
            </a:r>
            <a:r>
              <a:rPr lang="es-AR" sz="2800" dirty="0" err="1" smtClean="0"/>
              <a:t>Workbench</a:t>
            </a:r>
            <a:endParaRPr lang="es-AR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80808" y="1887872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2"/>
              </a:rPr>
              <a:t>https://www.python.org/downloads/</a:t>
            </a:r>
            <a:endParaRPr lang="es-AR" sz="2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87092" y="3196674"/>
            <a:ext cx="810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3"/>
              </a:rPr>
              <a:t>https://www.jetbrains.com/es-es/pycharm/download/#section=windows</a:t>
            </a:r>
            <a:endParaRPr lang="es-AR" sz="2000" dirty="0">
              <a:solidFill>
                <a:schemeClr val="bg2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59532" y="3596784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4"/>
              </a:rPr>
              <a:t>https://code.visualstudio.com/</a:t>
            </a:r>
            <a:endParaRPr lang="es-AR" sz="2000" dirty="0">
              <a:solidFill>
                <a:schemeClr val="bg2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087092" y="4957081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5"/>
              </a:rPr>
              <a:t>https://dev.mysql.com/downloads/workbench/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18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Formal </a:t>
            </a:r>
            <a:r>
              <a:rPr lang="es-AR" sz="1600" dirty="0" err="1" smtClean="0"/>
              <a:t>wear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52737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Without</a:t>
            </a:r>
            <a:r>
              <a:rPr lang="es-AR" sz="1600" dirty="0" smtClean="0"/>
              <a:t> </a:t>
            </a:r>
            <a:r>
              <a:rPr lang="es-AR" sz="1600" dirty="0" err="1" smtClean="0"/>
              <a:t>alcoholic</a:t>
            </a:r>
            <a:r>
              <a:rPr lang="es-AR" sz="1600" dirty="0" smtClean="0"/>
              <a:t> </a:t>
            </a:r>
            <a:r>
              <a:rPr lang="es-AR" sz="1600" dirty="0" err="1" smtClean="0"/>
              <a:t>beverages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520739" y="299260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600" dirty="0" smtClean="0"/>
              <a:t>To </a:t>
            </a:r>
            <a:r>
              <a:rPr lang="es-AR" sz="1600" dirty="0" err="1" smtClean="0"/>
              <a:t>think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07617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18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Formal </a:t>
            </a:r>
            <a:r>
              <a:rPr lang="es-AR" sz="1600" dirty="0" err="1" smtClean="0"/>
              <a:t>wear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52737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Without</a:t>
            </a:r>
            <a:r>
              <a:rPr lang="es-AR" sz="1600" dirty="0" smtClean="0"/>
              <a:t> </a:t>
            </a:r>
            <a:r>
              <a:rPr lang="es-AR" sz="1600" dirty="0" err="1" smtClean="0"/>
              <a:t>alcoholic</a:t>
            </a:r>
            <a:r>
              <a:rPr lang="es-AR" sz="1600" dirty="0" smtClean="0"/>
              <a:t> </a:t>
            </a:r>
            <a:r>
              <a:rPr lang="es-AR" sz="1600" dirty="0" err="1" smtClean="0"/>
              <a:t>beverages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0595" y="459492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err="1"/>
              <a:t>Older</a:t>
            </a:r>
            <a:r>
              <a:rPr lang="es-AR" sz="1050" dirty="0"/>
              <a:t> </a:t>
            </a:r>
            <a:r>
              <a:rPr lang="es-AR" sz="1050" dirty="0" err="1" smtClean="0"/>
              <a:t>than</a:t>
            </a:r>
            <a:r>
              <a:rPr lang="es-AR" sz="1050" dirty="0" smtClean="0"/>
              <a:t> </a:t>
            </a:r>
            <a:r>
              <a:rPr lang="es-AR" sz="1050" dirty="0"/>
              <a:t>18 </a:t>
            </a:r>
            <a:r>
              <a:rPr lang="es-AR" sz="1050" dirty="0" err="1" smtClean="0"/>
              <a:t>years</a:t>
            </a:r>
            <a:r>
              <a:rPr lang="es-AR" sz="1050" dirty="0" smtClean="0"/>
              <a:t>??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397430" y="164350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23760" y="104765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04014" y="1063044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577050" y="1544933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/>
              <a:t>Formal </a:t>
            </a:r>
            <a:r>
              <a:rPr lang="es-AR" sz="1050" dirty="0" err="1" smtClean="0"/>
              <a:t>wear</a:t>
            </a:r>
            <a:r>
              <a:rPr lang="es-AR" sz="1050" dirty="0" smtClean="0"/>
              <a:t>??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578735" y="3037648"/>
            <a:ext cx="1932710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smtClean="0"/>
              <a:t>Do </a:t>
            </a:r>
            <a:r>
              <a:rPr lang="es-AR" sz="1050" dirty="0" err="1" smtClean="0"/>
              <a:t>you</a:t>
            </a:r>
            <a:r>
              <a:rPr lang="es-AR" sz="1050" dirty="0" smtClean="0"/>
              <a:t> </a:t>
            </a:r>
            <a:r>
              <a:rPr lang="es-AR" sz="1050" dirty="0" err="1" smtClean="0"/>
              <a:t>have</a:t>
            </a:r>
            <a:r>
              <a:rPr lang="es-AR" sz="1050" dirty="0" smtClean="0"/>
              <a:t> </a:t>
            </a:r>
            <a:r>
              <a:rPr lang="es-AR" sz="1050" dirty="0" err="1" smtClean="0"/>
              <a:t>alcoholic</a:t>
            </a:r>
            <a:r>
              <a:rPr lang="es-AR" sz="1050" dirty="0" smtClean="0"/>
              <a:t> </a:t>
            </a:r>
            <a:r>
              <a:rPr lang="es-AR" sz="1050" dirty="0" err="1" smtClean="0"/>
              <a:t>drinks</a:t>
            </a:r>
            <a:r>
              <a:rPr lang="es-AR" sz="1050" dirty="0" smtClean="0"/>
              <a:t>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70469" y="2116975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32025" y="2137402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13612" y="2865989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404761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ENTER</a:t>
            </a:r>
            <a:endParaRPr lang="es-AR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870469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872154" y="3686887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511445" y="366421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730366" y="1253558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277921" y="1208821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7223759" y="2376996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855132" y="2424948"/>
            <a:ext cx="153786" cy="441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8283632" y="3879375"/>
            <a:ext cx="285528" cy="584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0248080" y="3911970"/>
            <a:ext cx="263365" cy="582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18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Formal </a:t>
            </a:r>
            <a:r>
              <a:rPr lang="es-AR" sz="1600" dirty="0" err="1" smtClean="0"/>
              <a:t>wear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52737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Without</a:t>
            </a:r>
            <a:r>
              <a:rPr lang="es-AR" sz="1600" dirty="0" smtClean="0"/>
              <a:t> </a:t>
            </a:r>
            <a:r>
              <a:rPr lang="es-AR" sz="1600" dirty="0" err="1" smtClean="0"/>
              <a:t>alcoholic</a:t>
            </a:r>
            <a:r>
              <a:rPr lang="es-AR" sz="1600" dirty="0" smtClean="0"/>
              <a:t> </a:t>
            </a:r>
            <a:r>
              <a:rPr lang="es-AR" sz="1600" dirty="0" err="1" smtClean="0"/>
              <a:t>beverages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0595" y="459492"/>
            <a:ext cx="2884518" cy="1069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smtClean="0"/>
              <a:t>(</a:t>
            </a:r>
            <a:r>
              <a:rPr lang="es-AR" sz="1050" dirty="0" err="1" smtClean="0"/>
              <a:t>Older</a:t>
            </a:r>
            <a:r>
              <a:rPr lang="es-AR" sz="1050" dirty="0" smtClean="0"/>
              <a:t> </a:t>
            </a:r>
            <a:r>
              <a:rPr lang="es-AR" sz="1050" dirty="0" err="1" smtClean="0"/>
              <a:t>than</a:t>
            </a:r>
            <a:r>
              <a:rPr lang="es-AR" sz="1050" dirty="0" smtClean="0"/>
              <a:t> </a:t>
            </a:r>
            <a:r>
              <a:rPr lang="es-AR" sz="1050" dirty="0"/>
              <a:t>18 </a:t>
            </a:r>
            <a:r>
              <a:rPr lang="es-AR" sz="1050" dirty="0" err="1" smtClean="0"/>
              <a:t>years</a:t>
            </a:r>
            <a:r>
              <a:rPr lang="es-AR" sz="1050" dirty="0" smtClean="0"/>
              <a:t>??) and (Formal </a:t>
            </a:r>
            <a:r>
              <a:rPr lang="es-AR" sz="1050" dirty="0" err="1"/>
              <a:t>wear</a:t>
            </a:r>
            <a:r>
              <a:rPr lang="es-AR" sz="1050" dirty="0" smtClean="0"/>
              <a:t>??)</a:t>
            </a:r>
            <a:endParaRPr lang="es-AR" sz="1050" dirty="0"/>
          </a:p>
          <a:p>
            <a:pPr algn="ctr"/>
            <a:r>
              <a:rPr lang="es-AR" sz="1050" dirty="0" smtClean="0"/>
              <a:t>and (</a:t>
            </a:r>
            <a:r>
              <a:rPr lang="es-AR" sz="1050" dirty="0" err="1" smtClean="0"/>
              <a:t>not</a:t>
            </a:r>
            <a:r>
              <a:rPr lang="es-AR" sz="1050" dirty="0" smtClean="0"/>
              <a:t> </a:t>
            </a:r>
            <a:r>
              <a:rPr lang="es-AR" sz="1050" dirty="0" err="1" smtClean="0"/>
              <a:t>have</a:t>
            </a:r>
            <a:r>
              <a:rPr lang="es-AR" sz="1050" dirty="0" smtClean="0"/>
              <a:t> </a:t>
            </a:r>
            <a:r>
              <a:rPr lang="es-AR" sz="1050" dirty="0" err="1"/>
              <a:t>alcoholic</a:t>
            </a:r>
            <a:r>
              <a:rPr lang="es-AR" sz="1050" dirty="0"/>
              <a:t> </a:t>
            </a:r>
            <a:r>
              <a:rPr lang="es-AR" sz="1050" dirty="0" err="1"/>
              <a:t>drinks</a:t>
            </a:r>
            <a:r>
              <a:rPr lang="es-AR" sz="1050" dirty="0" smtClean="0"/>
              <a:t>?)</a:t>
            </a:r>
            <a:endParaRPr lang="es-AR" sz="1050" dirty="0"/>
          </a:p>
          <a:p>
            <a:pPr algn="ctr"/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156361" y="212201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DO NOT ENTER</a:t>
            </a:r>
            <a:endParaRPr lang="es-AR" sz="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769928" y="1221239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04014" y="1261669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224354" y="212201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ENTER</a:t>
            </a:r>
            <a:endParaRPr lang="es-AR" sz="8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561212" y="1650373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8836429" y="1529016"/>
            <a:ext cx="498764" cy="445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2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5676" y="878379"/>
            <a:ext cx="282217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Older</a:t>
            </a:r>
            <a:r>
              <a:rPr lang="es-AR" sz="1600" dirty="0" smtClean="0"/>
              <a:t> </a:t>
            </a:r>
            <a:r>
              <a:rPr lang="es-AR" sz="1600" dirty="0" err="1" smtClean="0"/>
              <a:t>than</a:t>
            </a:r>
            <a:r>
              <a:rPr lang="es-AR" sz="1600" dirty="0" smtClean="0"/>
              <a:t> 60 </a:t>
            </a:r>
            <a:r>
              <a:rPr lang="es-AR" sz="1600" dirty="0" err="1" smtClean="0"/>
              <a:t>years</a:t>
            </a:r>
            <a:endParaRPr lang="es-AR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5675" y="1415558"/>
            <a:ext cx="28221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 smtClean="0"/>
              <a:t>Respiratory</a:t>
            </a:r>
            <a:r>
              <a:rPr lang="es-AR" sz="1600" dirty="0" smtClean="0"/>
              <a:t> </a:t>
            </a:r>
            <a:r>
              <a:rPr lang="es-AR" sz="1600" dirty="0" err="1" smtClean="0"/>
              <a:t>diseases</a:t>
            </a:r>
            <a:endParaRPr lang="es-AR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35674" y="1968125"/>
            <a:ext cx="282217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Cardiovascular </a:t>
            </a:r>
            <a:r>
              <a:rPr lang="es-AR" sz="1600" dirty="0" err="1" smtClean="0"/>
              <a:t>diseases</a:t>
            </a:r>
            <a:endParaRPr lang="es-AR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0595" y="459492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err="1"/>
              <a:t>Older</a:t>
            </a:r>
            <a:r>
              <a:rPr lang="es-AR" sz="1050" dirty="0"/>
              <a:t> </a:t>
            </a:r>
            <a:r>
              <a:rPr lang="es-AR" sz="1050" dirty="0" err="1" smtClean="0"/>
              <a:t>than</a:t>
            </a:r>
            <a:r>
              <a:rPr lang="es-AR" sz="1050" dirty="0" smtClean="0"/>
              <a:t> 60 </a:t>
            </a:r>
            <a:r>
              <a:rPr lang="es-AR" sz="1050" dirty="0" err="1" smtClean="0"/>
              <a:t>years</a:t>
            </a:r>
            <a:r>
              <a:rPr lang="es-AR" sz="1050" dirty="0" smtClean="0"/>
              <a:t>??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397430" y="1643504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Risk</a:t>
            </a:r>
            <a:endParaRPr lang="es-AR" sz="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23760" y="104765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04014" y="1063044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577050" y="1544933"/>
            <a:ext cx="1413165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 err="1"/>
              <a:t>Respiratory</a:t>
            </a:r>
            <a:r>
              <a:rPr lang="es-AR" sz="1050" dirty="0"/>
              <a:t> </a:t>
            </a:r>
            <a:r>
              <a:rPr lang="es-AR" sz="1050" dirty="0" err="1" smtClean="0"/>
              <a:t>diseases</a:t>
            </a:r>
            <a:r>
              <a:rPr lang="es-AR" sz="1050" dirty="0" smtClean="0"/>
              <a:t>?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578735" y="3037648"/>
            <a:ext cx="1932710" cy="74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IF</a:t>
            </a:r>
          </a:p>
          <a:p>
            <a:pPr algn="ctr"/>
            <a:r>
              <a:rPr lang="es-AR" sz="1050" dirty="0"/>
              <a:t>Cardiovascular </a:t>
            </a:r>
            <a:r>
              <a:rPr lang="es-AR" sz="1050" dirty="0" err="1"/>
              <a:t>diseases</a:t>
            </a:r>
            <a:endParaRPr lang="es-AR" sz="1050" dirty="0"/>
          </a:p>
          <a:p>
            <a:pPr algn="ctr"/>
            <a:endParaRPr lang="es-AR" sz="1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70469" y="2116975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932025" y="2137402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13612" y="2865989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Risk</a:t>
            </a:r>
            <a:endParaRPr lang="es-AR" sz="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0404761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Risk</a:t>
            </a:r>
            <a:endParaRPr lang="es-AR" sz="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870469" y="4622745"/>
            <a:ext cx="1413165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dirty="0" err="1" smtClean="0"/>
              <a:t>All</a:t>
            </a:r>
            <a:r>
              <a:rPr lang="es-AR" sz="1100" dirty="0" smtClean="0"/>
              <a:t> fine</a:t>
            </a:r>
            <a:endParaRPr lang="es-AR" sz="8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7872154" y="3686887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NO</a:t>
            </a:r>
            <a:endParaRPr lang="es-AR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511445" y="3664216"/>
            <a:ext cx="70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YES</a:t>
            </a:r>
            <a:endParaRPr lang="es-AR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5730366" y="1253558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7277921" y="1208821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7223759" y="2376996"/>
            <a:ext cx="216000" cy="324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855132" y="2424948"/>
            <a:ext cx="153786" cy="441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8283632" y="3879375"/>
            <a:ext cx="285528" cy="584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0248080" y="3911970"/>
            <a:ext cx="263365" cy="582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8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54386" y="415637"/>
            <a:ext cx="166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Variables</a:t>
            </a:r>
            <a:endParaRPr lang="es-AR" sz="2800" dirty="0"/>
          </a:p>
        </p:txBody>
      </p:sp>
      <p:sp>
        <p:nvSpPr>
          <p:cNvPr id="5" name="Rectángulo 4"/>
          <p:cNvSpPr/>
          <p:nvPr/>
        </p:nvSpPr>
        <p:spPr>
          <a:xfrm>
            <a:off x="1762298" y="1953491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Variable A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1762298" y="4408517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Variable B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7021484" y="1296732"/>
            <a:ext cx="238298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“HOLA MUNDO”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7021484" y="2396437"/>
            <a:ext cx="238298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1234685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7021484" y="1855017"/>
            <a:ext cx="238298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7021484" y="2883132"/>
            <a:ext cx="238298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8,23</a:t>
            </a:r>
            <a:endParaRPr lang="es-AR" dirty="0"/>
          </a:p>
        </p:txBody>
      </p:sp>
      <p:sp>
        <p:nvSpPr>
          <p:cNvPr id="12" name="Flecha abajo 11"/>
          <p:cNvSpPr/>
          <p:nvPr/>
        </p:nvSpPr>
        <p:spPr>
          <a:xfrm rot="5400000">
            <a:off x="5125664" y="1166326"/>
            <a:ext cx="293714" cy="2273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7209905" y="4408517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Variable x + 3</a:t>
            </a:r>
            <a:endParaRPr lang="es-AR" dirty="0"/>
          </a:p>
        </p:txBody>
      </p:sp>
      <p:sp>
        <p:nvSpPr>
          <p:cNvPr id="14" name="Flecha abajo 13"/>
          <p:cNvSpPr/>
          <p:nvPr/>
        </p:nvSpPr>
        <p:spPr>
          <a:xfrm rot="5400000">
            <a:off x="5125664" y="3621351"/>
            <a:ext cx="293714" cy="2273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81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54140" y="1238595"/>
            <a:ext cx="16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CODE:</a:t>
            </a:r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782590" y="2629592"/>
            <a:ext cx="284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Variables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Conditionals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87430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1" name="Rectángulo 40"/>
          <p:cNvSpPr/>
          <p:nvPr/>
        </p:nvSpPr>
        <p:spPr>
          <a:xfrm>
            <a:off x="2485512" y="460461"/>
            <a:ext cx="797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/>
              <a:t>List</a:t>
            </a:r>
            <a:r>
              <a:rPr lang="es-AR" dirty="0" smtClean="0"/>
              <a:t>: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1346663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3" name="Rectángulo 42"/>
          <p:cNvSpPr/>
          <p:nvPr/>
        </p:nvSpPr>
        <p:spPr>
          <a:xfrm>
            <a:off x="2105896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4" name="Rectángulo 43"/>
          <p:cNvSpPr/>
          <p:nvPr/>
        </p:nvSpPr>
        <p:spPr>
          <a:xfrm>
            <a:off x="2848509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5" name="Rectángulo 44"/>
          <p:cNvSpPr/>
          <p:nvPr/>
        </p:nvSpPr>
        <p:spPr>
          <a:xfrm>
            <a:off x="3607742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46" name="Rectángulo 45"/>
          <p:cNvSpPr/>
          <p:nvPr/>
        </p:nvSpPr>
        <p:spPr>
          <a:xfrm>
            <a:off x="4366975" y="1298210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56" name="Rectángulo 55"/>
          <p:cNvSpPr/>
          <p:nvPr/>
        </p:nvSpPr>
        <p:spPr>
          <a:xfrm>
            <a:off x="498761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57" name="Rectángulo 56"/>
          <p:cNvSpPr/>
          <p:nvPr/>
        </p:nvSpPr>
        <p:spPr>
          <a:xfrm>
            <a:off x="2396843" y="2280259"/>
            <a:ext cx="797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/>
              <a:t>Tuple</a:t>
            </a:r>
            <a:r>
              <a:rPr lang="es-AR" dirty="0" smtClean="0"/>
              <a:t>: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1257994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59" name="Rectángulo 58"/>
          <p:cNvSpPr/>
          <p:nvPr/>
        </p:nvSpPr>
        <p:spPr>
          <a:xfrm>
            <a:off x="2017227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0" name="Rectángulo 59"/>
          <p:cNvSpPr/>
          <p:nvPr/>
        </p:nvSpPr>
        <p:spPr>
          <a:xfrm>
            <a:off x="2759840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1" name="Rectángulo 60"/>
          <p:cNvSpPr/>
          <p:nvPr/>
        </p:nvSpPr>
        <p:spPr>
          <a:xfrm>
            <a:off x="3519073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2" name="Rectángulo 61"/>
          <p:cNvSpPr/>
          <p:nvPr/>
        </p:nvSpPr>
        <p:spPr>
          <a:xfrm>
            <a:off x="4278306" y="311800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64" name="Rectangle 1"/>
          <p:cNvSpPr>
            <a:spLocks noChangeArrowheads="1"/>
          </p:cNvSpPr>
          <p:nvPr/>
        </p:nvSpPr>
        <p:spPr bwMode="auto">
          <a:xfrm>
            <a:off x="1137556" y="2752994"/>
            <a:ext cx="3517572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tuple_example = (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"things"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9.8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s-AR" altLang="es-AR" sz="1100" dirty="0" smtClean="0">
                <a:solidFill>
                  <a:srgbClr val="CC7832"/>
                </a:solidFill>
                <a:latin typeface="JetBrains Mono"/>
              </a:rPr>
              <a:t>True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365</a:t>
            </a:r>
            <a:r>
              <a:rPr kumimoji="0" lang="es-AR" altLang="es-A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s-AR" alt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2209573" y="4057043"/>
            <a:ext cx="1348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/>
              <a:t>Dictionary</a:t>
            </a:r>
            <a:r>
              <a:rPr lang="es-AR" dirty="0"/>
              <a:t>:</a:t>
            </a:r>
            <a:endParaRPr lang="es-AR" dirty="0" smtClean="0"/>
          </a:p>
        </p:txBody>
      </p:sp>
      <p:sp>
        <p:nvSpPr>
          <p:cNvPr id="69" name="Rectángulo 68"/>
          <p:cNvSpPr/>
          <p:nvPr/>
        </p:nvSpPr>
        <p:spPr>
          <a:xfrm>
            <a:off x="498761" y="5614598"/>
            <a:ext cx="759233" cy="4987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Key</a:t>
            </a:r>
            <a:endParaRPr lang="es-AR" sz="1400" dirty="0"/>
          </a:p>
        </p:txBody>
      </p:sp>
      <p:sp>
        <p:nvSpPr>
          <p:cNvPr id="70" name="Rectángulo 69"/>
          <p:cNvSpPr/>
          <p:nvPr/>
        </p:nvSpPr>
        <p:spPr>
          <a:xfrm>
            <a:off x="1257994" y="561459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71" name="Rectángulo 70"/>
          <p:cNvSpPr/>
          <p:nvPr/>
        </p:nvSpPr>
        <p:spPr>
          <a:xfrm>
            <a:off x="2017227" y="5614598"/>
            <a:ext cx="759233" cy="4987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Key</a:t>
            </a:r>
            <a:endParaRPr lang="es-AR" sz="1400" dirty="0"/>
          </a:p>
        </p:txBody>
      </p:sp>
      <p:sp>
        <p:nvSpPr>
          <p:cNvPr id="72" name="Rectángulo 71"/>
          <p:cNvSpPr/>
          <p:nvPr/>
        </p:nvSpPr>
        <p:spPr>
          <a:xfrm>
            <a:off x="2759840" y="561459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73" name="Rectángulo 72"/>
          <p:cNvSpPr/>
          <p:nvPr/>
        </p:nvSpPr>
        <p:spPr>
          <a:xfrm>
            <a:off x="3519073" y="5614598"/>
            <a:ext cx="759233" cy="4987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Key</a:t>
            </a:r>
            <a:endParaRPr lang="es-AR" sz="1400" dirty="0"/>
          </a:p>
        </p:txBody>
      </p:sp>
      <p:sp>
        <p:nvSpPr>
          <p:cNvPr id="74" name="Rectángulo 73"/>
          <p:cNvSpPr/>
          <p:nvPr/>
        </p:nvSpPr>
        <p:spPr>
          <a:xfrm>
            <a:off x="4278306" y="5614598"/>
            <a:ext cx="759233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Value</a:t>
            </a:r>
            <a:endParaRPr lang="es-AR" sz="1400" dirty="0"/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855259" y="996440"/>
            <a:ext cx="3981796" cy="2539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list_example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56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"house"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3.5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example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False,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dog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s-AR" alt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833571" y="4504598"/>
            <a:ext cx="392360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dict_example = {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'Anthony'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	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lastname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'Pernia'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	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'DNI'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5555555555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	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'Mail'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'anthonyperniahgmail.com'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	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numero_flotante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232.545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	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Tiene_auto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?'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389423" y="3014603"/>
            <a:ext cx="23746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/>
              <a:t>Declare </a:t>
            </a:r>
            <a:r>
              <a:rPr lang="es-AR" sz="1100" dirty="0" smtClean="0"/>
              <a:t>with </a:t>
            </a:r>
            <a:r>
              <a:rPr lang="es-AR" sz="1100" dirty="0" err="1" smtClean="0"/>
              <a:t>parentheses</a:t>
            </a:r>
            <a:r>
              <a:rPr lang="es-AR" sz="1100" dirty="0" smtClean="0"/>
              <a:t>  ()</a:t>
            </a:r>
            <a:endParaRPr lang="es-A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/>
              <a:t>Access with </a:t>
            </a:r>
            <a:r>
              <a:rPr lang="es-AR" sz="1100" dirty="0" err="1"/>
              <a:t>square</a:t>
            </a:r>
            <a:r>
              <a:rPr lang="es-AR" sz="1100" dirty="0"/>
              <a:t> </a:t>
            </a:r>
            <a:r>
              <a:rPr lang="es-AR" sz="1100" dirty="0" err="1"/>
              <a:t>brackets</a:t>
            </a:r>
            <a:r>
              <a:rPr lang="es-AR" sz="1100" dirty="0"/>
              <a:t> 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err="1" smtClean="0"/>
              <a:t>Cannot</a:t>
            </a:r>
            <a:r>
              <a:rPr lang="es-AR" sz="1100" dirty="0" smtClean="0"/>
              <a:t> </a:t>
            </a:r>
            <a:r>
              <a:rPr lang="es-AR" sz="1100" dirty="0"/>
              <a:t>be </a:t>
            </a:r>
            <a:r>
              <a:rPr lang="es-AR" sz="1100" dirty="0" err="1"/>
              <a:t>modified</a:t>
            </a:r>
            <a:r>
              <a:rPr lang="es-AR" sz="1100" dirty="0" smtClean="0"/>
              <a:t>.</a:t>
            </a:r>
            <a:endParaRPr lang="es-AR" sz="11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5389423" y="1022152"/>
            <a:ext cx="259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Declare with </a:t>
            </a:r>
            <a:r>
              <a:rPr lang="es-AR" sz="1100" dirty="0" err="1" smtClean="0"/>
              <a:t>square</a:t>
            </a:r>
            <a:r>
              <a:rPr lang="es-AR" sz="1100" dirty="0" smtClean="0"/>
              <a:t> </a:t>
            </a:r>
            <a:r>
              <a:rPr lang="es-AR" sz="1100" dirty="0" err="1" smtClean="0"/>
              <a:t>brackets</a:t>
            </a:r>
            <a:r>
              <a:rPr lang="es-AR" sz="1100" dirty="0" smtClean="0"/>
              <a:t> 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Access with </a:t>
            </a:r>
            <a:r>
              <a:rPr lang="es-AR" sz="1100" dirty="0" err="1" smtClean="0"/>
              <a:t>square</a:t>
            </a:r>
            <a:r>
              <a:rPr lang="es-AR" sz="1100" dirty="0" smtClean="0"/>
              <a:t> </a:t>
            </a:r>
            <a:r>
              <a:rPr lang="es-AR" sz="1100" dirty="0" err="1" smtClean="0"/>
              <a:t>brackets</a:t>
            </a:r>
            <a:r>
              <a:rPr lang="es-AR" sz="1100" dirty="0" smtClean="0"/>
              <a:t> 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Can be </a:t>
            </a:r>
            <a:r>
              <a:rPr lang="es-AR" sz="1100" dirty="0" err="1" smtClean="0"/>
              <a:t>modified</a:t>
            </a:r>
            <a:r>
              <a:rPr lang="es-AR" sz="11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1100" dirty="0" smtClean="0"/>
          </a:p>
        </p:txBody>
      </p:sp>
      <p:sp>
        <p:nvSpPr>
          <p:cNvPr id="79" name="CuadroTexto 78"/>
          <p:cNvSpPr txBox="1"/>
          <p:nvPr/>
        </p:nvSpPr>
        <p:spPr>
          <a:xfrm>
            <a:off x="5300776" y="5495931"/>
            <a:ext cx="24633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/>
              <a:t>Declare with </a:t>
            </a:r>
            <a:r>
              <a:rPr lang="es-AR" sz="1100" dirty="0" err="1"/>
              <a:t>curly</a:t>
            </a:r>
            <a:r>
              <a:rPr lang="es-AR" sz="1100" dirty="0"/>
              <a:t> </a:t>
            </a:r>
            <a:r>
              <a:rPr lang="es-AR" sz="1100" dirty="0" err="1"/>
              <a:t>brackets</a:t>
            </a:r>
            <a:r>
              <a:rPr lang="es-AR" sz="1100" dirty="0"/>
              <a:t> </a:t>
            </a:r>
            <a:r>
              <a:rPr lang="es-AR" sz="1100" dirty="0" smtClean="0"/>
              <a:t>{}</a:t>
            </a:r>
            <a:endParaRPr lang="es-AR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err="1" smtClean="0"/>
              <a:t>Always</a:t>
            </a:r>
            <a:r>
              <a:rPr lang="es-AR" sz="1100" dirty="0" smtClean="0"/>
              <a:t> </a:t>
            </a:r>
            <a:r>
              <a:rPr lang="es-AR" sz="1100" dirty="0" err="1" smtClean="0"/>
              <a:t>is</a:t>
            </a:r>
            <a:r>
              <a:rPr lang="es-AR" sz="1100" dirty="0" smtClean="0"/>
              <a:t> KEY :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Access </a:t>
            </a:r>
            <a:r>
              <a:rPr lang="es-AR" sz="1100" dirty="0" err="1" smtClean="0"/>
              <a:t>by</a:t>
            </a:r>
            <a:r>
              <a:rPr lang="es-AR" sz="1100" dirty="0" smtClean="0"/>
              <a:t>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100" dirty="0" smtClean="0"/>
              <a:t>Can be </a:t>
            </a:r>
            <a:r>
              <a:rPr lang="es-AR" sz="1100" dirty="0" err="1" smtClean="0"/>
              <a:t>modified</a:t>
            </a:r>
            <a:endParaRPr lang="es-AR" sz="1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1100" dirty="0" smtClean="0"/>
          </a:p>
        </p:txBody>
      </p:sp>
      <p:cxnSp>
        <p:nvCxnSpPr>
          <p:cNvPr id="81" name="Conector recto de flecha 80"/>
          <p:cNvCxnSpPr/>
          <p:nvPr/>
        </p:nvCxnSpPr>
        <p:spPr>
          <a:xfrm flipH="1">
            <a:off x="4978430" y="4304927"/>
            <a:ext cx="4913715" cy="63087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9441918" y="3858267"/>
            <a:ext cx="2437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dirty="0" err="1" smtClean="0">
                <a:solidFill>
                  <a:srgbClr val="00B0F0"/>
                </a:solidFill>
              </a:rPr>
              <a:t>Remember</a:t>
            </a:r>
            <a:r>
              <a:rPr lang="es-AR" dirty="0" smtClean="0">
                <a:solidFill>
                  <a:srgbClr val="00B0F0"/>
                </a:solidFill>
              </a:rPr>
              <a:t> </a:t>
            </a:r>
            <a:r>
              <a:rPr lang="es-AR" dirty="0" err="1" smtClean="0">
                <a:solidFill>
                  <a:srgbClr val="00B0F0"/>
                </a:solidFill>
              </a:rPr>
              <a:t>this</a:t>
            </a:r>
            <a:r>
              <a:rPr lang="es-AR" dirty="0" smtClean="0">
                <a:solidFill>
                  <a:srgbClr val="00B0F0"/>
                </a:solidFill>
              </a:rPr>
              <a:t> </a:t>
            </a:r>
            <a:r>
              <a:rPr lang="es-AR" dirty="0" err="1" smtClean="0">
                <a:solidFill>
                  <a:srgbClr val="00B0F0"/>
                </a:solidFill>
              </a:rPr>
              <a:t>structure</a:t>
            </a:r>
            <a:endParaRPr lang="es-AR" dirty="0" smtClean="0">
              <a:solidFill>
                <a:srgbClr val="00B0F0"/>
              </a:solidFill>
            </a:endParaRPr>
          </a:p>
        </p:txBody>
      </p:sp>
      <p:pic>
        <p:nvPicPr>
          <p:cNvPr id="87" name="Imagen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477" y="4613562"/>
            <a:ext cx="2403444" cy="13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54140" y="1238595"/>
            <a:ext cx="167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CODE:</a:t>
            </a:r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782590" y="2629592"/>
            <a:ext cx="284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List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Tuple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Dict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51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697780" y="856210"/>
            <a:ext cx="445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We</a:t>
            </a:r>
            <a:r>
              <a:rPr lang="es-AR" sz="2400" dirty="0" smtClean="0"/>
              <a:t> </a:t>
            </a:r>
            <a:r>
              <a:rPr lang="es-AR" sz="2400" dirty="0" err="1" smtClean="0"/>
              <a:t>need</a:t>
            </a:r>
            <a:r>
              <a:rPr lang="es-AR" sz="2400" dirty="0" smtClean="0"/>
              <a:t> to </a:t>
            </a:r>
            <a:r>
              <a:rPr lang="es-AR" sz="2400" dirty="0" err="1" smtClean="0"/>
              <a:t>make</a:t>
            </a:r>
            <a:r>
              <a:rPr lang="es-AR" sz="2400" dirty="0" smtClean="0"/>
              <a:t> </a:t>
            </a:r>
            <a:r>
              <a:rPr lang="es-AR" sz="2400" dirty="0" err="1"/>
              <a:t>entry</a:t>
            </a:r>
            <a:r>
              <a:rPr lang="es-AR" sz="2400" dirty="0"/>
              <a:t> </a:t>
            </a:r>
            <a:r>
              <a:rPr lang="es-AR" sz="2400" dirty="0" err="1"/>
              <a:t>system</a:t>
            </a:r>
            <a:endParaRPr lang="es-AR" sz="2400" dirty="0"/>
          </a:p>
        </p:txBody>
      </p:sp>
      <p:sp>
        <p:nvSpPr>
          <p:cNvPr id="7" name="Rectángulo 6"/>
          <p:cNvSpPr/>
          <p:nvPr/>
        </p:nvSpPr>
        <p:spPr>
          <a:xfrm>
            <a:off x="1695954" y="2338247"/>
            <a:ext cx="229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What</a:t>
            </a:r>
            <a:r>
              <a:rPr lang="es-AR" dirty="0"/>
              <a:t> data to </a:t>
            </a:r>
            <a:r>
              <a:rPr lang="es-AR" dirty="0" err="1" smtClean="0"/>
              <a:t>request</a:t>
            </a:r>
            <a:r>
              <a:rPr lang="es-AR" dirty="0" smtClean="0"/>
              <a:t>?</a:t>
            </a:r>
            <a:endParaRPr lang="es-AR" dirty="0"/>
          </a:p>
        </p:txBody>
      </p:sp>
      <p:pic>
        <p:nvPicPr>
          <p:cNvPr id="2050" name="Picture 2" descr="Un tributo a Bob Esponja y sus dos décadas de grandiosos mem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07" y="2498315"/>
            <a:ext cx="4034040" cy="26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625604" y="3079793"/>
            <a:ext cx="283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How</a:t>
            </a:r>
            <a:r>
              <a:rPr lang="es-AR" dirty="0" smtClean="0"/>
              <a:t> </a:t>
            </a:r>
            <a:r>
              <a:rPr lang="es-AR" dirty="0" err="1" smtClean="0"/>
              <a:t>many</a:t>
            </a:r>
            <a:r>
              <a:rPr lang="es-AR" dirty="0" smtClean="0"/>
              <a:t> </a:t>
            </a:r>
            <a:r>
              <a:rPr lang="es-AR" dirty="0" err="1" smtClean="0"/>
              <a:t>people</a:t>
            </a:r>
            <a:r>
              <a:rPr lang="es-AR" dirty="0" smtClean="0"/>
              <a:t> </a:t>
            </a:r>
            <a:r>
              <a:rPr lang="es-AR" dirty="0" err="1" smtClean="0"/>
              <a:t>will</a:t>
            </a:r>
            <a:r>
              <a:rPr lang="es-AR" dirty="0" smtClean="0"/>
              <a:t> </a:t>
            </a:r>
            <a:r>
              <a:rPr lang="es-AR" dirty="0" err="1" smtClean="0"/>
              <a:t>pass</a:t>
            </a:r>
            <a:r>
              <a:rPr lang="es-AR" dirty="0" smtClean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26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75710" y="1350983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l</a:t>
            </a:r>
            <a:r>
              <a:rPr lang="es-AR" dirty="0" err="1" smtClean="0"/>
              <a:t>ast_Name</a:t>
            </a:r>
            <a:r>
              <a:rPr lang="es-AR" dirty="0" smtClean="0"/>
              <a:t> / </a:t>
            </a:r>
            <a:r>
              <a:rPr lang="es-AR" dirty="0" err="1" smtClean="0"/>
              <a:t>LastName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075710" y="1981200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Name</a:t>
            </a:r>
            <a:r>
              <a:rPr lang="es-AR" dirty="0" smtClean="0"/>
              <a:t> / </a:t>
            </a:r>
            <a:r>
              <a:rPr lang="es-AR" dirty="0" err="1" smtClean="0"/>
              <a:t>name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3075710" y="2611417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UserName</a:t>
            </a:r>
            <a:r>
              <a:rPr lang="es-AR" dirty="0" smtClean="0"/>
              <a:t> /</a:t>
            </a:r>
            <a:r>
              <a:rPr lang="es-AR" dirty="0" err="1"/>
              <a:t>u</a:t>
            </a:r>
            <a:r>
              <a:rPr lang="es-AR" dirty="0" err="1" smtClean="0"/>
              <a:t>ser_name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3075710" y="3241634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DNI / CI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3075710" y="3871851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Profession</a:t>
            </a:r>
            <a:r>
              <a:rPr lang="es-AR" dirty="0" smtClean="0"/>
              <a:t> </a:t>
            </a:r>
            <a:r>
              <a:rPr lang="es-AR" dirty="0"/>
              <a:t>/ </a:t>
            </a:r>
            <a:r>
              <a:rPr lang="es-AR" dirty="0" err="1"/>
              <a:t>profession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3075710" y="4502068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married</a:t>
            </a:r>
            <a:r>
              <a:rPr lang="es-AR" dirty="0"/>
              <a:t> / </a:t>
            </a:r>
            <a:r>
              <a:rPr lang="es-AR" dirty="0" err="1" smtClean="0"/>
              <a:t>Married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3075710" y="5132285"/>
            <a:ext cx="2518756" cy="36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Age</a:t>
            </a:r>
            <a:r>
              <a:rPr lang="es-AR" dirty="0" smtClean="0"/>
              <a:t> / </a:t>
            </a:r>
            <a:r>
              <a:rPr lang="es-AR" dirty="0" err="1"/>
              <a:t>a</a:t>
            </a:r>
            <a:r>
              <a:rPr lang="es-AR" dirty="0" err="1" smtClean="0"/>
              <a:t>ge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56" y="2159348"/>
            <a:ext cx="2968683" cy="24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447310" y="423950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To </a:t>
            </a:r>
            <a:r>
              <a:rPr lang="es-AR" sz="2800" dirty="0" err="1" smtClean="0"/>
              <a:t>search</a:t>
            </a:r>
            <a:r>
              <a:rPr lang="es-AR" sz="2800" dirty="0" smtClean="0"/>
              <a:t> </a:t>
            </a:r>
            <a:r>
              <a:rPr lang="es-AR" sz="2800" dirty="0" err="1" smtClean="0"/>
              <a:t>code</a:t>
            </a:r>
            <a:endParaRPr lang="es-AR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53938" y="182631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err="1" smtClean="0"/>
              <a:t>Stackverflow</a:t>
            </a:r>
            <a:endParaRPr lang="es-A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087092" y="1887872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2"/>
              </a:rPr>
              <a:t>https://stackoverflow.com/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53938" y="2801677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err="1" smtClean="0"/>
              <a:t>Github</a:t>
            </a:r>
            <a:endParaRPr lang="es-AR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5899" y="4052547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3"/>
              </a:rPr>
              <a:t>https://www.w3schools.com/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3938" y="4067983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AR" sz="2800" dirty="0" smtClean="0"/>
              <a:t>W3schools</a:t>
            </a:r>
            <a:endParaRPr lang="es-AR" sz="2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239492" y="3015632"/>
            <a:ext cx="576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>
                <a:hlinkClick r:id="rId4"/>
              </a:rPr>
              <a:t>https://github.com/</a:t>
            </a:r>
            <a:endParaRPr lang="es-A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61067" y="581890"/>
            <a:ext cx="138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 smtClean="0"/>
              <a:t>Loops</a:t>
            </a:r>
            <a:r>
              <a:rPr lang="es-AR" sz="2400" dirty="0" smtClean="0"/>
              <a:t>:</a:t>
            </a:r>
            <a:endParaRPr lang="es-AR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48297" y="2089264"/>
            <a:ext cx="13812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For</a:t>
            </a: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  <a:p>
            <a:endParaRPr lang="es-AR" sz="2400" dirty="0" smtClean="0"/>
          </a:p>
          <a:p>
            <a:endParaRPr lang="es-AR" sz="2400" dirty="0"/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While</a:t>
            </a:r>
            <a:endParaRPr lang="es-AR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2953" y="4594366"/>
            <a:ext cx="1729047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x&lt;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x+=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x=x+1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68885" y="4594366"/>
            <a:ext cx="2119745" cy="1138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&lt;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+=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x = x+1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66654" y="1387799"/>
            <a:ext cx="2842953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&gt;()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"Anthony"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"Antonio"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Nosequien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listaExample.add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"Alguien"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nombres :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(nombres)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"------------"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n=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n&lt;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listaExample.size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n++){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s-AR" altLang="es-AR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AR" altLang="es-A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listaExample.get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(n))</a:t>
            </a: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s-AR" alt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489661" y="2089264"/>
            <a:ext cx="311727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 = [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'Anthony'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'Antonio'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'Nosequien'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'Alguien'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listaExample:</a:t>
            </a:r>
            <a:b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s-AR" altLang="es-AR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(nombre)</a:t>
            </a: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5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1570413" y="2255521"/>
            <a:ext cx="7839593" cy="37878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Elipse 4"/>
          <p:cNvSpPr/>
          <p:nvPr/>
        </p:nvSpPr>
        <p:spPr>
          <a:xfrm>
            <a:off x="2698174" y="3192087"/>
            <a:ext cx="5460076" cy="273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Elipse 3"/>
          <p:cNvSpPr/>
          <p:nvPr/>
        </p:nvSpPr>
        <p:spPr>
          <a:xfrm>
            <a:off x="3441470" y="4364181"/>
            <a:ext cx="3973484" cy="1138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Private</a:t>
            </a:r>
            <a:r>
              <a:rPr lang="es-AR" dirty="0" smtClean="0"/>
              <a:t> Variables /</a:t>
            </a:r>
            <a:r>
              <a:rPr lang="es-AR" dirty="0" err="1" smtClean="0"/>
              <a:t>Methods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3347778" y="3887826"/>
            <a:ext cx="416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err="1" smtClean="0"/>
              <a:t>Public</a:t>
            </a:r>
            <a:r>
              <a:rPr lang="es-AR" sz="2000" dirty="0" smtClean="0"/>
              <a:t> Variables / </a:t>
            </a:r>
            <a:r>
              <a:rPr lang="es-AR" sz="2000" dirty="0" err="1" smtClean="0"/>
              <a:t>Methods</a:t>
            </a:r>
            <a:endParaRPr lang="es-AR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409775" y="2644163"/>
            <a:ext cx="416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CLASS</a:t>
            </a:r>
            <a:endParaRPr lang="es-AR" sz="2000" dirty="0"/>
          </a:p>
        </p:txBody>
      </p:sp>
      <p:sp>
        <p:nvSpPr>
          <p:cNvPr id="9" name="Elipse 8"/>
          <p:cNvSpPr/>
          <p:nvPr/>
        </p:nvSpPr>
        <p:spPr>
          <a:xfrm>
            <a:off x="7697586" y="587432"/>
            <a:ext cx="2776451" cy="14242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Code</a:t>
            </a:r>
            <a:r>
              <a:rPr lang="es-AR" dirty="0" smtClean="0"/>
              <a:t> </a:t>
            </a:r>
            <a:r>
              <a:rPr lang="es-AR" dirty="0" err="1" smtClean="0"/>
              <a:t>outside</a:t>
            </a:r>
            <a:endParaRPr lang="es-AR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6716684" y="1600793"/>
            <a:ext cx="948691" cy="1210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6920562" y="1960192"/>
            <a:ext cx="1166119" cy="1783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6874626" y="2159494"/>
            <a:ext cx="1629294" cy="2723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NGs transparentes de 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993" y="1847755"/>
            <a:ext cx="424177" cy="4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PNGs transparentes de ch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112" y="2084205"/>
            <a:ext cx="424177" cy="4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rro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16" y="2508382"/>
            <a:ext cx="535891" cy="53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b="10398"/>
          <a:stretch/>
        </p:blipFill>
        <p:spPr>
          <a:xfrm>
            <a:off x="604090" y="747099"/>
            <a:ext cx="2571373" cy="152284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06219" y="540690"/>
            <a:ext cx="1926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 smtClean="0"/>
              <a:t>Encapsulation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485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2743" y="556954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¿</a:t>
            </a:r>
            <a:r>
              <a:rPr lang="es-AR" sz="2800" dirty="0" err="1" smtClean="0"/>
              <a:t>Programming</a:t>
            </a:r>
            <a:r>
              <a:rPr lang="es-AR" sz="2800" dirty="0" smtClean="0"/>
              <a:t>?</a:t>
            </a:r>
            <a:endParaRPr lang="es-AR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35" y="1471352"/>
            <a:ext cx="3358600" cy="21956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94859" y="3950149"/>
            <a:ext cx="5949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 smtClean="0"/>
              <a:t>Write</a:t>
            </a:r>
            <a:r>
              <a:rPr lang="es-AR" sz="2800" dirty="0" smtClean="0"/>
              <a:t> </a:t>
            </a:r>
            <a:r>
              <a:rPr lang="es-AR" sz="2800" dirty="0" err="1" smtClean="0"/>
              <a:t>instructions</a:t>
            </a:r>
            <a:r>
              <a:rPr lang="es-AR" sz="2800" dirty="0" smtClean="0"/>
              <a:t> to </a:t>
            </a:r>
            <a:r>
              <a:rPr lang="es-AR" sz="2800" dirty="0" err="1" smtClean="0"/>
              <a:t>computer</a:t>
            </a:r>
            <a:endParaRPr lang="es-A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Solve</a:t>
            </a:r>
            <a:r>
              <a:rPr lang="es-AR" sz="2800" dirty="0"/>
              <a:t> </a:t>
            </a:r>
            <a:r>
              <a:rPr lang="es-AR" sz="2800" dirty="0" err="1"/>
              <a:t>problems</a:t>
            </a:r>
            <a:r>
              <a:rPr lang="es-AR" sz="2800" dirty="0"/>
              <a:t> with a </a:t>
            </a:r>
            <a:r>
              <a:rPr lang="es-AR" sz="2800" dirty="0" err="1"/>
              <a:t>computer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sp>
        <p:nvSpPr>
          <p:cNvPr id="11" name="Rectángulo 10"/>
          <p:cNvSpPr/>
          <p:nvPr/>
        </p:nvSpPr>
        <p:spPr>
          <a:xfrm>
            <a:off x="4571871" y="5270269"/>
            <a:ext cx="2219627" cy="4957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Languages</a:t>
            </a:r>
            <a:endParaRPr lang="es-AR" dirty="0"/>
          </a:p>
        </p:txBody>
      </p:sp>
      <p:sp>
        <p:nvSpPr>
          <p:cNvPr id="12" name="Rectángulo 11"/>
          <p:cNvSpPr/>
          <p:nvPr/>
        </p:nvSpPr>
        <p:spPr>
          <a:xfrm>
            <a:off x="3194859" y="6049143"/>
            <a:ext cx="134692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High-</a:t>
            </a:r>
            <a:r>
              <a:rPr lang="es-AR" sz="1400" dirty="0" err="1" smtClean="0"/>
              <a:t>Level</a:t>
            </a:r>
            <a:endParaRPr lang="es-AR" sz="1400" dirty="0"/>
          </a:p>
        </p:txBody>
      </p:sp>
      <p:sp>
        <p:nvSpPr>
          <p:cNvPr id="14" name="Rectángulo 13"/>
          <p:cNvSpPr/>
          <p:nvPr/>
        </p:nvSpPr>
        <p:spPr>
          <a:xfrm>
            <a:off x="6791498" y="6049143"/>
            <a:ext cx="134692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Low-Level</a:t>
            </a:r>
            <a:endParaRPr lang="es-AR" sz="1400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56235" y="5704041"/>
            <a:ext cx="307571" cy="25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rot="16200000" flipH="1">
            <a:off x="6891120" y="5677602"/>
            <a:ext cx="307571" cy="25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/>
          <p:cNvCxnSpPr/>
          <p:nvPr/>
        </p:nvCxnSpPr>
        <p:spPr>
          <a:xfrm flipH="1">
            <a:off x="2466113" y="1870364"/>
            <a:ext cx="13851" cy="3175462"/>
          </a:xfrm>
          <a:prstGeom prst="straightConnector1">
            <a:avLst/>
          </a:prstGeom>
          <a:ln w="298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713023" y="1689748"/>
            <a:ext cx="418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Javascript</a:t>
            </a:r>
            <a:r>
              <a:rPr lang="es-AR" sz="2400" dirty="0" smtClean="0"/>
              <a:t>, Python</a:t>
            </a:r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 </a:t>
            </a:r>
            <a:r>
              <a:rPr lang="es-AR" sz="2400" dirty="0"/>
              <a:t>C, C</a:t>
            </a:r>
            <a:r>
              <a:rPr lang="es-AR" sz="2400" dirty="0" smtClean="0"/>
              <a:t>++, GO</a:t>
            </a: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err="1" smtClean="0"/>
              <a:t>Assembly</a:t>
            </a:r>
            <a:r>
              <a:rPr lang="es-AR" sz="2400" dirty="0" smtClean="0"/>
              <a:t> </a:t>
            </a:r>
            <a:r>
              <a:rPr lang="es-AR" sz="2400" dirty="0" err="1" smtClean="0"/>
              <a:t>Language</a:t>
            </a:r>
            <a:endParaRPr lang="es-A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/>
              <a:t>Machine </a:t>
            </a:r>
            <a:r>
              <a:rPr lang="es-AR" sz="2400" dirty="0" err="1" smtClean="0"/>
              <a:t>Code</a:t>
            </a:r>
            <a:endParaRPr lang="es-AR" sz="24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828505" y="1347144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rgbClr val="0070C0"/>
                </a:solidFill>
              </a:rPr>
              <a:t>High-</a:t>
            </a:r>
            <a:r>
              <a:rPr lang="es-AR" sz="2800" dirty="0" err="1" smtClean="0">
                <a:solidFill>
                  <a:srgbClr val="0070C0"/>
                </a:solidFill>
              </a:rPr>
              <a:t>Level</a:t>
            </a:r>
            <a:endParaRPr lang="es-AR" sz="2800" dirty="0">
              <a:solidFill>
                <a:srgbClr val="0070C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28505" y="4929448"/>
            <a:ext cx="34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>
                <a:solidFill>
                  <a:srgbClr val="0070C0"/>
                </a:solidFill>
              </a:rPr>
              <a:t>Low-Level</a:t>
            </a:r>
            <a:endParaRPr lang="es-AR" sz="2800" dirty="0">
              <a:solidFill>
                <a:srgbClr val="0070C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491301" y="1741413"/>
            <a:ext cx="309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solidFill>
                  <a:srgbClr val="0070C0"/>
                </a:solidFill>
              </a:rPr>
              <a:t>(</a:t>
            </a:r>
            <a:r>
              <a:rPr lang="es-AR" dirty="0" err="1">
                <a:solidFill>
                  <a:srgbClr val="0070C0"/>
                </a:solidFill>
              </a:rPr>
              <a:t>Interpreted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every</a:t>
            </a:r>
            <a:r>
              <a:rPr lang="es-AR" dirty="0">
                <a:solidFill>
                  <a:srgbClr val="0070C0"/>
                </a:solidFill>
              </a:rPr>
              <a:t> time </a:t>
            </a:r>
            <a:r>
              <a:rPr lang="es-AR" dirty="0" err="1">
                <a:solidFill>
                  <a:srgbClr val="0070C0"/>
                </a:solidFill>
              </a:rPr>
              <a:t>it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runs</a:t>
            </a:r>
            <a:r>
              <a:rPr lang="es-AR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828121" y="3181986"/>
            <a:ext cx="3340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solidFill>
                  <a:srgbClr val="0070C0"/>
                </a:solidFill>
              </a:rPr>
              <a:t>(</a:t>
            </a:r>
            <a:r>
              <a:rPr lang="es-AR" dirty="0" err="1">
                <a:solidFill>
                  <a:srgbClr val="0070C0"/>
                </a:solidFill>
              </a:rPr>
              <a:t>Compiled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into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an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executable</a:t>
            </a:r>
            <a:r>
              <a:rPr lang="es-AR" dirty="0">
                <a:solidFill>
                  <a:srgbClr val="0070C0"/>
                </a:solidFill>
              </a:rPr>
              <a:t> file)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660935" y="3949169"/>
            <a:ext cx="3032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(</a:t>
            </a:r>
            <a:r>
              <a:rPr lang="es-AR" dirty="0" err="1" smtClean="0">
                <a:solidFill>
                  <a:srgbClr val="0070C0"/>
                </a:solidFill>
              </a:rPr>
              <a:t>Assembly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err="1">
                <a:solidFill>
                  <a:srgbClr val="0070C0"/>
                </a:solidFill>
              </a:rPr>
              <a:t>i</a:t>
            </a:r>
            <a:r>
              <a:rPr lang="es-AR" dirty="0" err="1" smtClean="0">
                <a:solidFill>
                  <a:srgbClr val="0070C0"/>
                </a:solidFill>
              </a:rPr>
              <a:t>nto</a:t>
            </a:r>
            <a:r>
              <a:rPr lang="es-AR" dirty="0" smtClean="0">
                <a:solidFill>
                  <a:srgbClr val="0070C0"/>
                </a:solidFill>
              </a:rPr>
              <a:t> machine </a:t>
            </a:r>
            <a:r>
              <a:rPr lang="es-AR" dirty="0" err="1" smtClean="0">
                <a:solidFill>
                  <a:srgbClr val="0070C0"/>
                </a:solidFill>
              </a:rPr>
              <a:t>Code</a:t>
            </a:r>
            <a:r>
              <a:rPr lang="es-AR" dirty="0" smtClean="0">
                <a:solidFill>
                  <a:srgbClr val="0070C0"/>
                </a:solidFill>
              </a:rPr>
              <a:t>)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59807" y="4665369"/>
            <a:ext cx="178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(Run </a:t>
            </a:r>
            <a:r>
              <a:rPr lang="es-AR" dirty="0" err="1" smtClean="0">
                <a:solidFill>
                  <a:srgbClr val="0070C0"/>
                </a:solidFill>
              </a:rPr>
              <a:t>by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err="1" smtClean="0">
                <a:solidFill>
                  <a:srgbClr val="0070C0"/>
                </a:solidFill>
              </a:rPr>
              <a:t>the</a:t>
            </a:r>
            <a:r>
              <a:rPr lang="es-AR" dirty="0" smtClean="0">
                <a:solidFill>
                  <a:srgbClr val="0070C0"/>
                </a:solidFill>
              </a:rPr>
              <a:t> CPU)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117800" y="2446206"/>
            <a:ext cx="643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 smtClean="0">
                <a:solidFill>
                  <a:srgbClr val="0070C0"/>
                </a:solidFill>
              </a:rPr>
              <a:t>(Compile to </a:t>
            </a:r>
            <a:r>
              <a:rPr lang="es-AR" dirty="0" err="1" smtClean="0">
                <a:solidFill>
                  <a:srgbClr val="0070C0"/>
                </a:solidFill>
              </a:rPr>
              <a:t>intermediate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err="1" smtClean="0">
                <a:solidFill>
                  <a:srgbClr val="0070C0"/>
                </a:solidFill>
              </a:rPr>
              <a:t>language</a:t>
            </a:r>
            <a:r>
              <a:rPr lang="es-AR" dirty="0" smtClean="0">
                <a:solidFill>
                  <a:srgbClr val="0070C0"/>
                </a:solidFill>
              </a:rPr>
              <a:t> and run </a:t>
            </a:r>
            <a:r>
              <a:rPr lang="es-AR" dirty="0" err="1" smtClean="0">
                <a:solidFill>
                  <a:srgbClr val="0070C0"/>
                </a:solidFill>
              </a:rPr>
              <a:t>this</a:t>
            </a:r>
            <a:r>
              <a:rPr lang="es-AR" dirty="0" smtClean="0">
                <a:solidFill>
                  <a:srgbClr val="0070C0"/>
                </a:solidFill>
              </a:rPr>
              <a:t> in virtual machine)</a:t>
            </a:r>
            <a:endParaRPr lang="es-A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10" y="1305191"/>
            <a:ext cx="7638950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89616" y="47382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Paradigms</a:t>
            </a:r>
            <a:r>
              <a:rPr lang="es-AR" sz="2800" dirty="0"/>
              <a:t>?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82438" y="3671775"/>
            <a:ext cx="5009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Structured</a:t>
            </a:r>
            <a:r>
              <a:rPr lang="es-AR" sz="2800" dirty="0"/>
              <a:t> / </a:t>
            </a:r>
            <a:r>
              <a:rPr lang="es-AR" sz="2800" dirty="0" err="1" smtClean="0"/>
              <a:t>Sequential</a:t>
            </a:r>
            <a:endParaRPr lang="es-A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smtClean="0"/>
              <a:t>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 smtClean="0"/>
              <a:t>Functional</a:t>
            </a:r>
            <a:endParaRPr lang="es-AR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22348"/>
          <a:stretch/>
        </p:blipFill>
        <p:spPr>
          <a:xfrm>
            <a:off x="4739190" y="1338349"/>
            <a:ext cx="2026436" cy="15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48052" y="32419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Data </a:t>
            </a:r>
            <a:r>
              <a:rPr lang="es-AR" sz="2800" dirty="0" err="1" smtClean="0"/>
              <a:t>types</a:t>
            </a:r>
            <a:endParaRPr lang="es-AR" sz="2800" dirty="0"/>
          </a:p>
        </p:txBody>
      </p:sp>
      <p:sp>
        <p:nvSpPr>
          <p:cNvPr id="5" name="Rectángulo 4"/>
          <p:cNvSpPr/>
          <p:nvPr/>
        </p:nvSpPr>
        <p:spPr>
          <a:xfrm>
            <a:off x="2269376" y="1138844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Primitive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7273637" y="1138844"/>
            <a:ext cx="1795549" cy="8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Non-</a:t>
            </a:r>
            <a:r>
              <a:rPr lang="es-AR" dirty="0" err="1" smtClean="0"/>
              <a:t>primitive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9335193" y="2243396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Strings</a:t>
            </a:r>
            <a:endParaRPr lang="es-AR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8171411" y="1928552"/>
            <a:ext cx="0" cy="29510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8171411" y="2554085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171411" y="3320760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8183880" y="4087436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9360131" y="3010072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Array</a:t>
            </a:r>
            <a:endParaRPr lang="es-AR" dirty="0"/>
          </a:p>
        </p:txBody>
      </p:sp>
      <p:sp>
        <p:nvSpPr>
          <p:cNvPr id="19" name="Rectángulo 18"/>
          <p:cNvSpPr/>
          <p:nvPr/>
        </p:nvSpPr>
        <p:spPr>
          <a:xfrm>
            <a:off x="9360131" y="3776748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Interface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9360131" y="4543424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Clases</a:t>
            </a:r>
            <a:endParaRPr lang="es-AR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171411" y="4854112"/>
            <a:ext cx="11388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3167150" y="1984662"/>
            <a:ext cx="0" cy="367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1038743" y="2352502"/>
            <a:ext cx="4380462" cy="83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486295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Integer</a:t>
            </a:r>
            <a:endParaRPr lang="es-AR" dirty="0"/>
          </a:p>
        </p:txBody>
      </p:sp>
      <p:sp>
        <p:nvSpPr>
          <p:cNvPr id="35" name="Rectángulo 34"/>
          <p:cNvSpPr/>
          <p:nvPr/>
        </p:nvSpPr>
        <p:spPr>
          <a:xfrm>
            <a:off x="1936173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Floating</a:t>
            </a:r>
            <a:r>
              <a:rPr lang="es-AR" dirty="0" smtClean="0"/>
              <a:t> Point</a:t>
            </a:r>
            <a:endParaRPr lang="es-AR" dirty="0"/>
          </a:p>
        </p:txBody>
      </p:sp>
      <p:sp>
        <p:nvSpPr>
          <p:cNvPr id="36" name="Rectángulo 35"/>
          <p:cNvSpPr/>
          <p:nvPr/>
        </p:nvSpPr>
        <p:spPr>
          <a:xfrm>
            <a:off x="3380509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Character</a:t>
            </a:r>
            <a:endParaRPr lang="es-AR" dirty="0"/>
          </a:p>
        </p:txBody>
      </p:sp>
      <p:sp>
        <p:nvSpPr>
          <p:cNvPr id="37" name="Rectángulo 36"/>
          <p:cNvSpPr/>
          <p:nvPr/>
        </p:nvSpPr>
        <p:spPr>
          <a:xfrm>
            <a:off x="4824845" y="2664229"/>
            <a:ext cx="1188720" cy="621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Boolean</a:t>
            </a:r>
            <a:endParaRPr lang="es-AR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1072342" y="2352502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2530533" y="2373281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3974869" y="2373280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5397732" y="2336569"/>
            <a:ext cx="0" cy="3117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5942210" y="4078434"/>
            <a:ext cx="93103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/>
              <a:t>b</a:t>
            </a:r>
            <a:r>
              <a:rPr lang="es-AR" sz="1600" dirty="0" err="1" smtClean="0"/>
              <a:t>oolean</a:t>
            </a:r>
            <a:endParaRPr lang="es-AR" sz="1600" dirty="0"/>
          </a:p>
        </p:txBody>
      </p:sp>
      <p:cxnSp>
        <p:nvCxnSpPr>
          <p:cNvPr id="49" name="Conector recto 48"/>
          <p:cNvCxnSpPr/>
          <p:nvPr/>
        </p:nvCxnSpPr>
        <p:spPr>
          <a:xfrm>
            <a:off x="5430984" y="3293918"/>
            <a:ext cx="0" cy="108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5449271" y="4339243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988727" y="3278313"/>
            <a:ext cx="0" cy="108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4460461" y="4086747"/>
            <a:ext cx="619312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char</a:t>
            </a:r>
            <a:endParaRPr lang="es-AR" sz="1600" dirty="0"/>
          </a:p>
        </p:txBody>
      </p:sp>
      <p:cxnSp>
        <p:nvCxnSpPr>
          <p:cNvPr id="59" name="Conector recto de flecha 58"/>
          <p:cNvCxnSpPr/>
          <p:nvPr/>
        </p:nvCxnSpPr>
        <p:spPr>
          <a:xfrm>
            <a:off x="3955753" y="4336145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2531922" y="3281084"/>
            <a:ext cx="0" cy="172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3024446" y="3889202"/>
            <a:ext cx="619312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float</a:t>
            </a:r>
            <a:endParaRPr lang="es-AR" sz="1600" dirty="0"/>
          </a:p>
        </p:txBody>
      </p:sp>
      <p:sp>
        <p:nvSpPr>
          <p:cNvPr id="62" name="Rectángulo 61"/>
          <p:cNvSpPr/>
          <p:nvPr/>
        </p:nvSpPr>
        <p:spPr>
          <a:xfrm>
            <a:off x="3023747" y="4733062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double</a:t>
            </a:r>
            <a:endParaRPr lang="es-AR" sz="1600" dirty="0"/>
          </a:p>
        </p:txBody>
      </p:sp>
      <p:cxnSp>
        <p:nvCxnSpPr>
          <p:cNvPr id="63" name="Conector recto de flecha 62"/>
          <p:cNvCxnSpPr/>
          <p:nvPr/>
        </p:nvCxnSpPr>
        <p:spPr>
          <a:xfrm>
            <a:off x="2530533" y="4143382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2529698" y="4979500"/>
            <a:ext cx="46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1507373" y="3640746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byte</a:t>
            </a:r>
            <a:endParaRPr lang="es-AR" sz="1600" dirty="0"/>
          </a:p>
        </p:txBody>
      </p:sp>
      <p:sp>
        <p:nvSpPr>
          <p:cNvPr id="66" name="Rectángulo 65"/>
          <p:cNvSpPr/>
          <p:nvPr/>
        </p:nvSpPr>
        <p:spPr>
          <a:xfrm>
            <a:off x="1512234" y="4429790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short</a:t>
            </a:r>
            <a:endParaRPr lang="es-AR" sz="1600" dirty="0"/>
          </a:p>
        </p:txBody>
      </p:sp>
      <p:sp>
        <p:nvSpPr>
          <p:cNvPr id="67" name="Rectángulo 66"/>
          <p:cNvSpPr/>
          <p:nvPr/>
        </p:nvSpPr>
        <p:spPr>
          <a:xfrm>
            <a:off x="1507373" y="5218834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int</a:t>
            </a:r>
            <a:endParaRPr lang="es-AR" sz="1600" dirty="0"/>
          </a:p>
        </p:txBody>
      </p:sp>
      <p:sp>
        <p:nvSpPr>
          <p:cNvPr id="68" name="Rectángulo 67"/>
          <p:cNvSpPr/>
          <p:nvPr/>
        </p:nvSpPr>
        <p:spPr>
          <a:xfrm>
            <a:off x="1511042" y="6007878"/>
            <a:ext cx="783481" cy="506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long</a:t>
            </a:r>
            <a:endParaRPr lang="es-AR" sz="1600" dirty="0"/>
          </a:p>
        </p:txBody>
      </p:sp>
      <p:cxnSp>
        <p:nvCxnSpPr>
          <p:cNvPr id="69" name="Conector recto 68"/>
          <p:cNvCxnSpPr/>
          <p:nvPr/>
        </p:nvCxnSpPr>
        <p:spPr>
          <a:xfrm>
            <a:off x="1062994" y="3258340"/>
            <a:ext cx="0" cy="298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1080655" y="3889202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1072342" y="4683068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1038743" y="5472112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>
            <a:off x="1038743" y="6261156"/>
            <a:ext cx="39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7671753" y="6278372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FF00"/>
                </a:solidFill>
              </a:rPr>
              <a:t>*</a:t>
            </a:r>
            <a:r>
              <a:rPr lang="es-AR" sz="2000" dirty="0" smtClean="0">
                <a:solidFill>
                  <a:srgbClr val="FF0000"/>
                </a:solidFill>
              </a:rPr>
              <a:t>*</a:t>
            </a:r>
            <a:r>
              <a:rPr lang="es-AR" sz="2000" dirty="0" smtClean="0">
                <a:solidFill>
                  <a:srgbClr val="FFFF00"/>
                </a:solidFill>
              </a:rPr>
              <a:t>OOP</a:t>
            </a:r>
            <a:endParaRPr lang="es-AR" sz="2000" dirty="0">
              <a:solidFill>
                <a:srgbClr val="FFFF00"/>
              </a:solidFill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2245842" y="52875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8" name="Rectángulo 77"/>
          <p:cNvSpPr/>
          <p:nvPr/>
        </p:nvSpPr>
        <p:spPr>
          <a:xfrm>
            <a:off x="3748284" y="48020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3560816" y="39681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6811077" y="41316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0464333" y="235250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10498974" y="316566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671753" y="5911807"/>
            <a:ext cx="1860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0000"/>
                </a:solidFill>
              </a:rPr>
              <a:t>*</a:t>
            </a:r>
            <a:r>
              <a:rPr lang="es-AR" sz="2000" dirty="0" err="1" smtClean="0">
                <a:solidFill>
                  <a:srgbClr val="FF0000"/>
                </a:solidFill>
              </a:rPr>
              <a:t>Most</a:t>
            </a:r>
            <a:r>
              <a:rPr lang="es-AR" sz="2000" dirty="0" smtClean="0">
                <a:solidFill>
                  <a:srgbClr val="FF0000"/>
                </a:solidFill>
              </a:rPr>
              <a:t> </a:t>
            </a:r>
            <a:r>
              <a:rPr lang="es-AR" sz="2000" dirty="0" err="1" smtClean="0">
                <a:solidFill>
                  <a:srgbClr val="FF0000"/>
                </a:solidFill>
              </a:rPr>
              <a:t>Common</a:t>
            </a:r>
            <a:endParaRPr lang="es-AR" sz="2000" dirty="0">
              <a:solidFill>
                <a:srgbClr val="FF0000"/>
              </a:solidFill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10464333" y="391688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FF00"/>
                </a:solidFill>
              </a:rPr>
              <a:t>*</a:t>
            </a:r>
            <a:endParaRPr lang="es-AR" sz="2000" dirty="0">
              <a:solidFill>
                <a:srgbClr val="FFFF00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10489981" y="467158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solidFill>
                  <a:srgbClr val="FFFF00"/>
                </a:solidFill>
              </a:rPr>
              <a:t>*</a:t>
            </a:r>
            <a:endParaRPr lang="es-AR" sz="2000" dirty="0">
              <a:solidFill>
                <a:srgbClr val="FFFF00"/>
              </a:solidFill>
            </a:endParaRPr>
          </a:p>
        </p:txBody>
      </p:sp>
      <p:cxnSp>
        <p:nvCxnSpPr>
          <p:cNvPr id="88" name="Conector recto 87"/>
          <p:cNvCxnSpPr>
            <a:stCxn id="8" idx="1"/>
          </p:cNvCxnSpPr>
          <p:nvPr/>
        </p:nvCxnSpPr>
        <p:spPr>
          <a:xfrm flipH="1" flipV="1">
            <a:off x="4054223" y="1533351"/>
            <a:ext cx="3219414" cy="25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5780118" y="872831"/>
            <a:ext cx="0" cy="648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34" y="1463040"/>
            <a:ext cx="2138941" cy="18929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48052" y="32419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Conditionals</a:t>
            </a:r>
            <a:endParaRPr lang="es-AR" sz="28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604357" y="3458094"/>
            <a:ext cx="8313" cy="14630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3336175" y="3458094"/>
            <a:ext cx="8313" cy="14630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371303" y="5023225"/>
            <a:ext cx="2482733" cy="8645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If</a:t>
            </a:r>
            <a:r>
              <a:rPr lang="es-AR" sz="1400" dirty="0" smtClean="0"/>
              <a:t> </a:t>
            </a:r>
            <a:r>
              <a:rPr lang="es-AR" sz="1400" dirty="0" err="1" smtClean="0"/>
              <a:t>you</a:t>
            </a:r>
            <a:r>
              <a:rPr lang="es-AR" sz="1400" dirty="0" smtClean="0"/>
              <a:t> </a:t>
            </a:r>
            <a:r>
              <a:rPr lang="es-AR" sz="1400" dirty="0" err="1" smtClean="0"/>
              <a:t>pass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course</a:t>
            </a:r>
            <a:r>
              <a:rPr lang="es-AR" sz="1400" dirty="0" smtClean="0"/>
              <a:t>, i </a:t>
            </a:r>
            <a:r>
              <a:rPr lang="es-AR" sz="1400" dirty="0" err="1" smtClean="0"/>
              <a:t>wil</a:t>
            </a:r>
            <a:r>
              <a:rPr lang="es-AR" sz="1400" dirty="0" smtClean="0"/>
              <a:t> </a:t>
            </a:r>
            <a:r>
              <a:rPr lang="es-AR" sz="1400" dirty="0" err="1" smtClean="0"/>
              <a:t>buy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XBOX/PLAY</a:t>
            </a:r>
            <a:endParaRPr lang="es-AR" sz="1400" dirty="0"/>
          </a:p>
        </p:txBody>
      </p:sp>
      <p:sp>
        <p:nvSpPr>
          <p:cNvPr id="11" name="Elipse 10"/>
          <p:cNvSpPr/>
          <p:nvPr/>
        </p:nvSpPr>
        <p:spPr>
          <a:xfrm>
            <a:off x="3023063" y="4921134"/>
            <a:ext cx="626224" cy="86452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If</a:t>
            </a:r>
            <a:r>
              <a:rPr lang="es-AR" sz="1400" dirty="0" smtClean="0"/>
              <a:t> </a:t>
            </a:r>
            <a:r>
              <a:rPr lang="es-AR" sz="1400" dirty="0" err="1" smtClean="0"/>
              <a:t>not</a:t>
            </a:r>
            <a:r>
              <a:rPr lang="es-AR" sz="1400" dirty="0" smtClean="0"/>
              <a:t>??</a:t>
            </a:r>
            <a:endParaRPr lang="es-AR" sz="1400" dirty="0"/>
          </a:p>
        </p:txBody>
      </p:sp>
      <p:sp>
        <p:nvSpPr>
          <p:cNvPr id="12" name="Rectángulo 11"/>
          <p:cNvSpPr/>
          <p:nvPr/>
        </p:nvSpPr>
        <p:spPr>
          <a:xfrm>
            <a:off x="8038408" y="1055716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IF</a:t>
            </a:r>
          </a:p>
          <a:p>
            <a:pPr algn="ctr"/>
            <a:r>
              <a:rPr lang="es-AR" sz="1400" dirty="0" smtClean="0"/>
              <a:t>(</a:t>
            </a:r>
            <a:r>
              <a:rPr lang="es-AR" sz="1400" dirty="0" err="1" smtClean="0"/>
              <a:t>Boy</a:t>
            </a:r>
            <a:r>
              <a:rPr lang="es-AR" sz="1400" dirty="0" smtClean="0"/>
              <a:t> </a:t>
            </a:r>
            <a:r>
              <a:rPr lang="es-AR" sz="1400" dirty="0" err="1" smtClean="0"/>
              <a:t>pass</a:t>
            </a:r>
            <a:r>
              <a:rPr lang="es-AR" sz="1400" dirty="0" smtClean="0"/>
              <a:t> 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course</a:t>
            </a:r>
            <a:r>
              <a:rPr lang="es-AR" sz="1400" dirty="0" smtClean="0"/>
              <a:t>)</a:t>
            </a:r>
            <a:endParaRPr lang="es-AR" sz="1400" dirty="0"/>
          </a:p>
        </p:txBody>
      </p:sp>
      <p:sp>
        <p:nvSpPr>
          <p:cNvPr id="14" name="Rectángulo 13"/>
          <p:cNvSpPr/>
          <p:nvPr/>
        </p:nvSpPr>
        <p:spPr>
          <a:xfrm>
            <a:off x="5821680" y="2409521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IF</a:t>
            </a:r>
          </a:p>
          <a:p>
            <a:pPr algn="ctr"/>
            <a:r>
              <a:rPr lang="es-AR" sz="1400" dirty="0" smtClean="0"/>
              <a:t>(</a:t>
            </a:r>
            <a:r>
              <a:rPr lang="es-AR" sz="1400" dirty="0" err="1" smtClean="0"/>
              <a:t>Because</a:t>
            </a:r>
            <a:r>
              <a:rPr lang="es-AR" sz="1400" dirty="0" smtClean="0"/>
              <a:t> of </a:t>
            </a:r>
            <a:r>
              <a:rPr lang="es-AR" sz="1400" dirty="0" err="1" smtClean="0"/>
              <a:t>you</a:t>
            </a:r>
            <a:r>
              <a:rPr lang="es-AR" sz="1400" dirty="0" smtClean="0"/>
              <a:t>?)</a:t>
            </a:r>
            <a:endParaRPr lang="es-AR" sz="1400" dirty="0"/>
          </a:p>
        </p:txBody>
      </p:sp>
      <p:sp>
        <p:nvSpPr>
          <p:cNvPr id="15" name="Rectángulo 14"/>
          <p:cNvSpPr/>
          <p:nvPr/>
        </p:nvSpPr>
        <p:spPr>
          <a:xfrm>
            <a:off x="9712037" y="2409521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Mother</a:t>
            </a:r>
            <a:r>
              <a:rPr lang="es-AR" sz="1400" dirty="0" smtClean="0"/>
              <a:t> </a:t>
            </a:r>
            <a:r>
              <a:rPr lang="es-AR" sz="1400" dirty="0" err="1" smtClean="0"/>
              <a:t>buy</a:t>
            </a:r>
            <a:r>
              <a:rPr lang="es-AR" sz="1400" dirty="0" smtClean="0"/>
              <a:t> XBOX/PLAY</a:t>
            </a:r>
            <a:endParaRPr lang="es-AR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983588" y="1547851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YES</a:t>
            </a:r>
            <a:endParaRPr lang="es-AR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439891" y="1551099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NO</a:t>
            </a:r>
            <a:endParaRPr lang="es-AR" sz="1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192685" y="3009646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NO</a:t>
            </a:r>
            <a:endParaRPr lang="es-AR" sz="1100" dirty="0"/>
          </a:p>
        </p:txBody>
      </p:sp>
      <p:sp>
        <p:nvSpPr>
          <p:cNvPr id="19" name="Rectángulo 18"/>
          <p:cNvSpPr/>
          <p:nvPr/>
        </p:nvSpPr>
        <p:spPr>
          <a:xfrm>
            <a:off x="4283826" y="3526787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I </a:t>
            </a:r>
            <a:r>
              <a:rPr lang="es-AR" sz="1400" dirty="0" err="1" smtClean="0"/>
              <a:t>dont</a:t>
            </a:r>
            <a:r>
              <a:rPr lang="es-AR" sz="1400" dirty="0" smtClean="0"/>
              <a:t> </a:t>
            </a:r>
            <a:r>
              <a:rPr lang="es-AR" sz="1400" dirty="0" err="1" smtClean="0"/>
              <a:t>know</a:t>
            </a:r>
            <a:r>
              <a:rPr lang="es-AR" sz="1400" dirty="0" smtClean="0"/>
              <a:t> </a:t>
            </a:r>
            <a:endParaRPr lang="es-AR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705899" y="3007469"/>
            <a:ext cx="66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100" dirty="0" smtClean="0"/>
              <a:t>YES</a:t>
            </a:r>
            <a:endParaRPr lang="es-AR" sz="1100" dirty="0"/>
          </a:p>
        </p:txBody>
      </p:sp>
      <p:sp>
        <p:nvSpPr>
          <p:cNvPr id="21" name="Rectángulo 20"/>
          <p:cNvSpPr/>
          <p:nvPr/>
        </p:nvSpPr>
        <p:spPr>
          <a:xfrm>
            <a:off x="7586749" y="3526787"/>
            <a:ext cx="2011680" cy="5204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err="1" smtClean="0"/>
              <a:t>Dont</a:t>
            </a:r>
            <a:r>
              <a:rPr lang="es-AR" sz="1400" dirty="0" smtClean="0"/>
              <a:t> </a:t>
            </a:r>
            <a:r>
              <a:rPr lang="es-AR" sz="1400" dirty="0" err="1" smtClean="0"/>
              <a:t>buy</a:t>
            </a:r>
            <a:endParaRPr lang="es-AR" sz="1400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7772399" y="1728267"/>
            <a:ext cx="349581" cy="5835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9808797" y="1701078"/>
            <a:ext cx="349581" cy="5835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682120" y="3009015"/>
            <a:ext cx="180557" cy="453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5915624" y="3009015"/>
            <a:ext cx="180557" cy="453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148052" y="324197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 smtClean="0"/>
              <a:t>Conditionals</a:t>
            </a:r>
            <a:endParaRPr lang="es-AR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78382" y="1077884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IF</a:t>
            </a:r>
            <a:endParaRPr lang="es-AR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8395" y="2133601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THEN</a:t>
            </a:r>
            <a:endParaRPr lang="es-AR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708370" y="2133601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ELSE</a:t>
            </a:r>
            <a:endParaRPr lang="es-AR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48394" y="331563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END</a:t>
            </a:r>
            <a:endParaRPr lang="es-AR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708369" y="331563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IF</a:t>
            </a:r>
            <a:endParaRPr lang="es-AR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037213" y="451706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THEN</a:t>
            </a:r>
            <a:endParaRPr lang="es-AR" sz="28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9296400" y="4517065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ELSE</a:t>
            </a:r>
            <a:endParaRPr lang="es-AR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37212" y="5725182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END</a:t>
            </a:r>
            <a:endParaRPr lang="es-AR" sz="2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296400" y="5725182"/>
            <a:ext cx="162929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END</a:t>
            </a:r>
            <a:endParaRPr lang="es-AR" sz="2800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402378" y="1438102"/>
            <a:ext cx="1172095" cy="5569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5411584" y="1512676"/>
            <a:ext cx="1388226" cy="482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1457498" y="2734075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7523016" y="2734075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5558441" y="3674225"/>
            <a:ext cx="875610" cy="639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8470669" y="3577245"/>
            <a:ext cx="1330036" cy="836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>
            <a:off x="4846316" y="5130580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10111046" y="5143292"/>
            <a:ext cx="5542" cy="504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537</Words>
  <Application>Microsoft Office PowerPoint</Application>
  <PresentationFormat>Panorámica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JetBrains Mono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Pernia Anthony</dc:creator>
  <cp:lastModifiedBy>Pernia Anthony</cp:lastModifiedBy>
  <cp:revision>67</cp:revision>
  <dcterms:created xsi:type="dcterms:W3CDTF">2020-08-19T12:23:02Z</dcterms:created>
  <dcterms:modified xsi:type="dcterms:W3CDTF">2020-08-27T21:46:33Z</dcterms:modified>
</cp:coreProperties>
</file>