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pptx" ContentType="application/vnd.openxmlformats-officedocument.presentationml.presentation"/>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16" r:id="rId1"/>
  </p:sldMasterIdLst>
  <p:notesMasterIdLst>
    <p:notesMasterId r:id="rId30"/>
  </p:notesMasterIdLst>
  <p:handoutMasterIdLst>
    <p:handoutMasterId r:id="rId31"/>
  </p:handoutMasterIdLst>
  <p:sldIdLst>
    <p:sldId id="323" r:id="rId2"/>
    <p:sldId id="332" r:id="rId3"/>
    <p:sldId id="331" r:id="rId4"/>
    <p:sldId id="348" r:id="rId5"/>
    <p:sldId id="310" r:id="rId6"/>
    <p:sldId id="336" r:id="rId7"/>
    <p:sldId id="309" r:id="rId8"/>
    <p:sldId id="334" r:id="rId9"/>
    <p:sldId id="335" r:id="rId10"/>
    <p:sldId id="326" r:id="rId11"/>
    <p:sldId id="327" r:id="rId12"/>
    <p:sldId id="328" r:id="rId13"/>
    <p:sldId id="329" r:id="rId14"/>
    <p:sldId id="307" r:id="rId15"/>
    <p:sldId id="333" r:id="rId16"/>
    <p:sldId id="321" r:id="rId17"/>
    <p:sldId id="322" r:id="rId18"/>
    <p:sldId id="337" r:id="rId19"/>
    <p:sldId id="338" r:id="rId20"/>
    <p:sldId id="339" r:id="rId21"/>
    <p:sldId id="340" r:id="rId22"/>
    <p:sldId id="341" r:id="rId23"/>
    <p:sldId id="342" r:id="rId24"/>
    <p:sldId id="343" r:id="rId25"/>
    <p:sldId id="344" r:id="rId26"/>
    <p:sldId id="345" r:id="rId27"/>
    <p:sldId id="346" r:id="rId28"/>
    <p:sldId id="347" r:id="rId29"/>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933" userDrawn="1">
          <p15:clr>
            <a:srgbClr val="A4A3A4"/>
          </p15:clr>
        </p15:guide>
        <p15:guide id="2" pos="221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0" autoAdjust="0"/>
    <p:restoredTop sz="96120" autoAdjust="0"/>
  </p:normalViewPr>
  <p:slideViewPr>
    <p:cSldViewPr snapToGrid="0" showGuides="1">
      <p:cViewPr varScale="1">
        <p:scale>
          <a:sx n="91" d="100"/>
          <a:sy n="91" d="100"/>
        </p:scale>
        <p:origin x="1290" y="84"/>
      </p:cViewPr>
      <p:guideLst>
        <p:guide pos="2880"/>
        <p:guide orient="horz" pos="2160"/>
      </p:guideLst>
    </p:cSldViewPr>
  </p:slideViewPr>
  <p:outlineViewPr>
    <p:cViewPr>
      <p:scale>
        <a:sx n="33" d="100"/>
        <a:sy n="33" d="100"/>
      </p:scale>
      <p:origin x="0" y="0"/>
    </p:cViewPr>
  </p:outlineViewPr>
  <p:notesTextViewPr>
    <p:cViewPr>
      <p:scale>
        <a:sx n="3" d="2"/>
        <a:sy n="3" d="2"/>
      </p:scale>
      <p:origin x="0" y="0"/>
    </p:cViewPr>
  </p:notesTextViewPr>
  <p:sorterViewPr>
    <p:cViewPr>
      <p:scale>
        <a:sx n="161" d="100"/>
        <a:sy n="161" d="100"/>
      </p:scale>
      <p:origin x="0" y="0"/>
    </p:cViewPr>
  </p:sorterViewPr>
  <p:notesViewPr>
    <p:cSldViewPr snapToGrid="0" showGuides="1">
      <p:cViewPr varScale="1">
        <p:scale>
          <a:sx n="53" d="100"/>
          <a:sy n="53" d="100"/>
        </p:scale>
        <p:origin x="3054" y="72"/>
      </p:cViewPr>
      <p:guideLst>
        <p:guide orient="horz" pos="2933"/>
        <p:guide pos="221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7" y="10"/>
            <a:ext cx="3043344" cy="465234"/>
          </a:xfrm>
          <a:prstGeom prst="rect">
            <a:avLst/>
          </a:prstGeom>
        </p:spPr>
        <p:txBody>
          <a:bodyPr vert="horz" lIns="89061" tIns="44529" rIns="89061" bIns="44529" rtlCol="0"/>
          <a:lstStyle>
            <a:lvl1pPr algn="l">
              <a:defRPr sz="1200"/>
            </a:lvl1pPr>
          </a:lstStyle>
          <a:p>
            <a:endParaRPr dirty="0"/>
          </a:p>
        </p:txBody>
      </p:sp>
      <p:sp>
        <p:nvSpPr>
          <p:cNvPr id="4" name="Footer Placeholder 3"/>
          <p:cNvSpPr>
            <a:spLocks noGrp="1"/>
          </p:cNvSpPr>
          <p:nvPr>
            <p:ph type="ftr" sz="quarter" idx="2"/>
          </p:nvPr>
        </p:nvSpPr>
        <p:spPr>
          <a:xfrm>
            <a:off x="7" y="8842387"/>
            <a:ext cx="3043344" cy="465233"/>
          </a:xfrm>
          <a:prstGeom prst="rect">
            <a:avLst/>
          </a:prstGeom>
        </p:spPr>
        <p:txBody>
          <a:bodyPr vert="horz" lIns="89061" tIns="44529" rIns="89061" bIns="44529" rtlCol="0" anchor="b"/>
          <a:lstStyle>
            <a:lvl1pPr algn="l">
              <a:defRPr sz="1200"/>
            </a:lvl1pPr>
          </a:lstStyle>
          <a:p>
            <a:endParaRPr dirty="0"/>
          </a:p>
        </p:txBody>
      </p:sp>
    </p:spTree>
    <p:extLst>
      <p:ext uri="{BB962C8B-B14F-4D97-AF65-F5344CB8AC3E}">
        <p14:creationId xmlns:p14="http://schemas.microsoft.com/office/powerpoint/2010/main" val="585078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7" y="10"/>
            <a:ext cx="3043344" cy="465234"/>
          </a:xfrm>
          <a:prstGeom prst="rect">
            <a:avLst/>
          </a:prstGeom>
        </p:spPr>
        <p:txBody>
          <a:bodyPr vert="horz" lIns="89061" tIns="44529" rIns="89061" bIns="44529" rtlCol="0"/>
          <a:lstStyle>
            <a:lvl1pPr algn="l">
              <a:defRPr sz="1200"/>
            </a:lvl1pPr>
          </a:lstStyle>
          <a:p>
            <a:endParaRPr dirty="0"/>
          </a:p>
        </p:txBody>
      </p:sp>
      <p:sp>
        <p:nvSpPr>
          <p:cNvPr id="3" name="Date Placeholder 2"/>
          <p:cNvSpPr>
            <a:spLocks noGrp="1"/>
          </p:cNvSpPr>
          <p:nvPr>
            <p:ph type="dt" idx="1"/>
          </p:nvPr>
        </p:nvSpPr>
        <p:spPr>
          <a:xfrm>
            <a:off x="3978127" y="10"/>
            <a:ext cx="3043344" cy="465234"/>
          </a:xfrm>
          <a:prstGeom prst="rect">
            <a:avLst/>
          </a:prstGeom>
        </p:spPr>
        <p:txBody>
          <a:bodyPr vert="horz" lIns="89061" tIns="44529" rIns="89061" bIns="44529" rtlCol="0"/>
          <a:lstStyle>
            <a:lvl1pPr algn="r">
              <a:defRPr sz="1200"/>
            </a:lvl1pPr>
          </a:lstStyle>
          <a:p>
            <a:fld id="{CA7B17E1-9691-4CF0-8878-002E44B3FE99}" type="datetimeFigureOut">
              <a:rPr lang="en-US"/>
              <a:t>10/24/2018</a:t>
            </a:fld>
            <a:endParaRPr dirty="0"/>
          </a:p>
        </p:txBody>
      </p:sp>
      <p:sp>
        <p:nvSpPr>
          <p:cNvPr id="4" name="Slide Image Placeholder 3"/>
          <p:cNvSpPr>
            <a:spLocks noGrp="1" noRot="1" noChangeAspect="1"/>
          </p:cNvSpPr>
          <p:nvPr>
            <p:ph type="sldImg" idx="2"/>
          </p:nvPr>
        </p:nvSpPr>
        <p:spPr>
          <a:xfrm>
            <a:off x="1185863" y="698500"/>
            <a:ext cx="4651375" cy="3489325"/>
          </a:xfrm>
          <a:prstGeom prst="rect">
            <a:avLst/>
          </a:prstGeom>
          <a:noFill/>
          <a:ln w="12700">
            <a:solidFill>
              <a:prstClr val="black"/>
            </a:solidFill>
          </a:ln>
        </p:spPr>
        <p:txBody>
          <a:bodyPr vert="horz" lIns="89061" tIns="44529" rIns="89061" bIns="44529" rtlCol="0" anchor="ctr"/>
          <a:lstStyle/>
          <a:p>
            <a:endParaRPr dirty="0"/>
          </a:p>
        </p:txBody>
      </p:sp>
      <p:sp>
        <p:nvSpPr>
          <p:cNvPr id="5" name="Notes Placeholder 4"/>
          <p:cNvSpPr>
            <a:spLocks noGrp="1"/>
          </p:cNvSpPr>
          <p:nvPr>
            <p:ph type="body" sz="quarter" idx="3"/>
          </p:nvPr>
        </p:nvSpPr>
        <p:spPr>
          <a:xfrm>
            <a:off x="702315" y="4421944"/>
            <a:ext cx="5618479" cy="4188576"/>
          </a:xfrm>
          <a:prstGeom prst="rect">
            <a:avLst/>
          </a:prstGeom>
        </p:spPr>
        <p:txBody>
          <a:bodyPr vert="horz" lIns="89061" tIns="44529" rIns="89061" bIns="44529"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7" y="8842387"/>
            <a:ext cx="3043344" cy="465233"/>
          </a:xfrm>
          <a:prstGeom prst="rect">
            <a:avLst/>
          </a:prstGeom>
        </p:spPr>
        <p:txBody>
          <a:bodyPr vert="horz" lIns="89061" tIns="44529" rIns="89061" bIns="44529" rtlCol="0" anchor="b"/>
          <a:lstStyle>
            <a:lvl1pPr algn="l">
              <a:defRPr sz="1200"/>
            </a:lvl1pPr>
          </a:lstStyle>
          <a:p>
            <a:endParaRPr dirty="0"/>
          </a:p>
        </p:txBody>
      </p:sp>
      <p:sp>
        <p:nvSpPr>
          <p:cNvPr id="7" name="Slide Number Placeholder 6"/>
          <p:cNvSpPr>
            <a:spLocks noGrp="1"/>
          </p:cNvSpPr>
          <p:nvPr>
            <p:ph type="sldNum" sz="quarter" idx="5"/>
          </p:nvPr>
        </p:nvSpPr>
        <p:spPr>
          <a:xfrm>
            <a:off x="3978127" y="8842387"/>
            <a:ext cx="3043344" cy="465233"/>
          </a:xfrm>
          <a:prstGeom prst="rect">
            <a:avLst/>
          </a:prstGeom>
        </p:spPr>
        <p:txBody>
          <a:bodyPr vert="horz" lIns="89061" tIns="44529" rIns="89061" bIns="44529" rtlCol="0" anchor="b"/>
          <a:lstStyle>
            <a:lvl1pPr algn="r">
              <a:defRPr sz="1200"/>
            </a:lvl1pPr>
          </a:lstStyle>
          <a:p>
            <a:fld id="{DC7191D3-4E4B-42E3-96E0-819975A3A0A6}" type="slidenum">
              <a:rPr/>
              <a:t>‹#›</a:t>
            </a:fld>
            <a:endParaRPr dirty="0"/>
          </a:p>
        </p:txBody>
      </p:sp>
    </p:spTree>
    <p:extLst>
      <p:ext uri="{BB962C8B-B14F-4D97-AF65-F5344CB8AC3E}">
        <p14:creationId xmlns:p14="http://schemas.microsoft.com/office/powerpoint/2010/main" val="2864956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7191D3-4E4B-42E3-96E0-819975A3A0A6}" type="slidenum">
              <a:rPr lang="en-US" smtClean="0"/>
              <a:t>19</a:t>
            </a:fld>
            <a:endParaRPr lang="en-US" dirty="0"/>
          </a:p>
        </p:txBody>
      </p:sp>
    </p:spTree>
    <p:extLst>
      <p:ext uri="{BB962C8B-B14F-4D97-AF65-F5344CB8AC3E}">
        <p14:creationId xmlns:p14="http://schemas.microsoft.com/office/powerpoint/2010/main" val="1339059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7191D3-4E4B-42E3-96E0-819975A3A0A6}" type="slidenum">
              <a:rPr lang="en-US" smtClean="0"/>
              <a:t>26</a:t>
            </a:fld>
            <a:endParaRPr lang="en-US" dirty="0"/>
          </a:p>
        </p:txBody>
      </p:sp>
    </p:spTree>
    <p:extLst>
      <p:ext uri="{BB962C8B-B14F-4D97-AF65-F5344CB8AC3E}">
        <p14:creationId xmlns:p14="http://schemas.microsoft.com/office/powerpoint/2010/main" val="23376703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BlackRock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itle 1"/>
          <p:cNvSpPr>
            <a:spLocks noGrp="1"/>
          </p:cNvSpPr>
          <p:nvPr>
            <p:ph type="ctrTitle" hasCustomPrompt="1"/>
          </p:nvPr>
        </p:nvSpPr>
        <p:spPr>
          <a:xfrm>
            <a:off x="1534258" y="1569015"/>
            <a:ext cx="6290866" cy="880241"/>
          </a:xfrm>
        </p:spPr>
        <p:txBody>
          <a:bodyPr lIns="0" tIns="0" rIns="0" bIns="0" anchor="b" anchorCtr="0">
            <a:noAutofit/>
          </a:bodyPr>
          <a:lstStyle>
            <a:lvl1pPr>
              <a:defRPr sz="2600" b="1" baseline="0">
                <a:solidFill>
                  <a:schemeClr val="bg1"/>
                </a:solidFill>
                <a:latin typeface="+mj-lt"/>
                <a:ea typeface="Tahoma" pitchFamily="34" charset="0"/>
                <a:cs typeface="Tahoma" pitchFamily="34" charset="0"/>
              </a:defRPr>
            </a:lvl1pPr>
          </a:lstStyle>
          <a:p>
            <a:r>
              <a:rPr dirty="0"/>
              <a:t>Presentation </a:t>
            </a:r>
            <a:r>
              <a:rPr lang="en-US" dirty="0"/>
              <a:t>T</a:t>
            </a:r>
            <a:r>
              <a:rPr dirty="0"/>
              <a:t>itle </a:t>
            </a:r>
            <a:r>
              <a:rPr lang="en-US" dirty="0"/>
              <a:t>H</a:t>
            </a:r>
            <a:r>
              <a:rPr dirty="0"/>
              <a:t>ere (26pt Bold)</a:t>
            </a:r>
          </a:p>
        </p:txBody>
      </p:sp>
      <p:sp>
        <p:nvSpPr>
          <p:cNvPr id="15" name="Text Placeholder 4"/>
          <p:cNvSpPr>
            <a:spLocks noGrp="1"/>
          </p:cNvSpPr>
          <p:nvPr>
            <p:ph type="body" sz="quarter" idx="11" hasCustomPrompt="1"/>
          </p:nvPr>
        </p:nvSpPr>
        <p:spPr>
          <a:xfrm>
            <a:off x="1534258" y="2556947"/>
            <a:ext cx="6290866" cy="276999"/>
          </a:xfrm>
          <a:prstGeom prst="rect">
            <a:avLst/>
          </a:prstGeom>
        </p:spPr>
        <p:txBody>
          <a:bodyPr lIns="0" tIns="0" rIns="0" bIns="0" anchor="t" anchorCtr="0">
            <a:noAutofit/>
          </a:bodyPr>
          <a:lstStyle>
            <a:lvl1pPr>
              <a:defRPr sz="1800" b="1">
                <a:solidFill>
                  <a:schemeClr val="bg1"/>
                </a:solidFill>
                <a:latin typeface="+mj-lt"/>
              </a:defRPr>
            </a:lvl1pPr>
          </a:lstStyle>
          <a:p>
            <a:pPr lvl="0"/>
            <a:r>
              <a:t>Presenter Name / Title here (18pt Bold)</a:t>
            </a:r>
          </a:p>
        </p:txBody>
      </p:sp>
      <p:sp>
        <p:nvSpPr>
          <p:cNvPr id="10" name="Footer Placeholder 3"/>
          <p:cNvSpPr>
            <a:spLocks noGrp="1"/>
          </p:cNvSpPr>
          <p:nvPr>
            <p:ph type="ftr" sz="quarter" idx="10"/>
          </p:nvPr>
        </p:nvSpPr>
        <p:spPr>
          <a:xfrm>
            <a:off x="912871" y="6100465"/>
            <a:ext cx="5678051" cy="224954"/>
          </a:xfrm>
          <a:prstGeom prst="rect">
            <a:avLst/>
          </a:prstGeom>
        </p:spPr>
        <p:txBody>
          <a:bodyPr lIns="0" rIns="0" anchor="b" anchorCtr="0"/>
          <a:lstStyle>
            <a:lvl1pPr algn="l">
              <a:defRPr>
                <a:solidFill>
                  <a:schemeClr val="tx2"/>
                </a:solidFill>
              </a:defRPr>
            </a:lvl1pPr>
          </a:lstStyle>
          <a:p>
            <a:r>
              <a:rPr lang="en-US" dirty="0"/>
              <a:t>For professional clients / qualified investors only</a:t>
            </a:r>
            <a:endParaRPr dirty="0"/>
          </a:p>
        </p:txBody>
      </p:sp>
      <p:sp>
        <p:nvSpPr>
          <p:cNvPr id="9" name="Text Placeholder 3"/>
          <p:cNvSpPr>
            <a:spLocks noGrp="1"/>
          </p:cNvSpPr>
          <p:nvPr>
            <p:ph type="body" sz="quarter" idx="12" hasCustomPrompt="1"/>
          </p:nvPr>
        </p:nvSpPr>
        <p:spPr>
          <a:xfrm>
            <a:off x="1534258" y="4814913"/>
            <a:ext cx="4019471" cy="215444"/>
          </a:xfrm>
        </p:spPr>
        <p:txBody>
          <a:bodyPr>
            <a:spAutoFit/>
          </a:bodyPr>
          <a:lstStyle>
            <a:lvl1pPr>
              <a:defRPr b="0">
                <a:solidFill>
                  <a:schemeClr val="bg1"/>
                </a:solidFill>
                <a:latin typeface="+mn-lt"/>
              </a:defRPr>
            </a:lvl1pPr>
          </a:lstStyle>
          <a:p>
            <a:pPr lvl="0"/>
            <a:r>
              <a:t>Date (14 pt)</a:t>
            </a:r>
          </a:p>
        </p:txBody>
      </p:sp>
    </p:spTree>
    <p:extLst>
      <p:ext uri="{BB962C8B-B14F-4D97-AF65-F5344CB8AC3E}">
        <p14:creationId xmlns:p14="http://schemas.microsoft.com/office/powerpoint/2010/main" val="4234703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6367" y="2983196"/>
            <a:ext cx="6970822" cy="556929"/>
          </a:xfrm>
          <a:ln>
            <a:noFill/>
          </a:ln>
        </p:spPr>
        <p:txBody>
          <a:bodyPr lIns="0" tIns="0" rIns="0" bIns="0" anchor="b" anchorCtr="0"/>
          <a:lstStyle>
            <a:lvl1pPr algn="l" defTabSz="914400" rtl="0" eaLnBrk="1" latinLnBrk="0" hangingPunct="1">
              <a:spcBef>
                <a:spcPct val="0"/>
              </a:spcBef>
              <a:buNone/>
              <a:defRPr sz="2400" b="0" kern="1200" baseline="0">
                <a:solidFill>
                  <a:schemeClr val="accent1"/>
                </a:solidFill>
                <a:latin typeface="+mj-lt"/>
                <a:ea typeface="Tahoma" pitchFamily="34" charset="0"/>
                <a:cs typeface="Tahoma" pitchFamily="34" charset="0"/>
              </a:defRPr>
            </a:lvl1pPr>
          </a:lstStyle>
          <a:p>
            <a:r>
              <a:t>Divider title here – sentence case (24pt)</a:t>
            </a:r>
          </a:p>
        </p:txBody>
      </p:sp>
      <p:sp>
        <p:nvSpPr>
          <p:cNvPr id="3" name="Text Placeholder 2"/>
          <p:cNvSpPr>
            <a:spLocks noGrp="1"/>
          </p:cNvSpPr>
          <p:nvPr>
            <p:ph type="body" idx="1" hasCustomPrompt="1"/>
          </p:nvPr>
        </p:nvSpPr>
        <p:spPr>
          <a:xfrm>
            <a:off x="302641" y="3712081"/>
            <a:ext cx="6983983" cy="444500"/>
          </a:xfrm>
          <a:prstGeom prst="rect">
            <a:avLst/>
          </a:prstGeom>
        </p:spPr>
        <p:txBody>
          <a:bodyPr lIns="0" tIns="0" rIns="0" bIns="0" anchor="t" anchorCtr="0"/>
          <a:lstStyle>
            <a:lvl1pPr marL="0" indent="0">
              <a:buNone/>
              <a:defRPr kumimoji="0" sz="1600" b="0" i="0" u="none" strike="noStrike" kern="1200" cap="none" spc="0" normalizeH="0" baseline="0">
                <a:ln>
                  <a:noFill/>
                </a:ln>
                <a:solidFill>
                  <a:schemeClr val="accent1"/>
                </a:solidFill>
                <a:effectLst/>
                <a:uLnTx/>
                <a:uFillTx/>
                <a:latin typeface="+mj-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400"/>
              </a:spcAft>
              <a:buSzTx/>
              <a:buFont typeface="Arial" pitchFamily="34" charset="0"/>
              <a:buNone/>
              <a:tabLst/>
            </a:pPr>
            <a:r>
              <a:t>Subtitle here if required (16pt)</a:t>
            </a:r>
          </a:p>
        </p:txBody>
      </p:sp>
      <p:cxnSp>
        <p:nvCxnSpPr>
          <p:cNvPr id="5" name="Straight Connector 4"/>
          <p:cNvCxnSpPr/>
          <p:nvPr/>
        </p:nvCxnSpPr>
        <p:spPr>
          <a:xfrm>
            <a:off x="317499" y="3581400"/>
            <a:ext cx="6553200"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319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6" name="Picture 2" descr="N:\DATA\Global Sales and Marketing\MIG Presentations\Images\Corporate Logos\BlackRock® Logo (2011) DO NOT USE\BR_emf\BlackRock®_Printed_1000Pix.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6286" y="6588341"/>
            <a:ext cx="1050525" cy="153563"/>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txBox="1">
            <a:spLocks/>
          </p:cNvSpPr>
          <p:nvPr/>
        </p:nvSpPr>
        <p:spPr>
          <a:xfrm>
            <a:off x="8345456" y="6525927"/>
            <a:ext cx="558134" cy="365125"/>
          </a:xfrm>
          <a:prstGeom prst="rect">
            <a:avLst/>
          </a:prstGeom>
        </p:spPr>
        <p:txBody>
          <a:bodyPr vert="horz" lIns="91440" tIns="45720" rIns="91440" bIns="45720" rtlCol="0" anchor="ctr"/>
          <a:lstStyle>
            <a:defPPr>
              <a:defRPr/>
            </a:defPPr>
            <a:lvl1pPr marL="0" algn="r" defTabSz="914400" rtl="0" eaLnBrk="1" latinLnBrk="0" hangingPunct="1">
              <a:defRPr sz="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2ABCE7-4F90-4141-BD08-6BF914717718}" type="slidenum">
              <a:rPr/>
              <a:pPr/>
              <a:t>‹#›</a:t>
            </a:fld>
            <a:endParaRPr dirty="0"/>
          </a:p>
        </p:txBody>
      </p:sp>
      <p:cxnSp>
        <p:nvCxnSpPr>
          <p:cNvPr id="7" name="Straight Connector 6"/>
          <p:cNvCxnSpPr/>
          <p:nvPr/>
        </p:nvCxnSpPr>
        <p:spPr>
          <a:xfrm>
            <a:off x="-9525" y="6439633"/>
            <a:ext cx="9151200" cy="0"/>
          </a:xfrm>
          <a:prstGeom prst="line">
            <a:avLst/>
          </a:prstGeom>
          <a:ln w="9525">
            <a:solidFill>
              <a:srgbClr val="7E8083"/>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C0531ADF-2191-45C5-9D71-08764BF86A6F}" type="slidenum">
              <a:rPr/>
              <a:pPr/>
              <a:t>‹#›</a:t>
            </a:fld>
            <a:endParaRPr dirty="0"/>
          </a:p>
        </p:txBody>
      </p:sp>
      <p:sp>
        <p:nvSpPr>
          <p:cNvPr id="3" name="Footer Placeholder 2"/>
          <p:cNvSpPr>
            <a:spLocks noGrp="1"/>
          </p:cNvSpPr>
          <p:nvPr>
            <p:ph type="ftr" sz="quarter" idx="12"/>
          </p:nvPr>
        </p:nvSpPr>
        <p:spPr/>
        <p:txBody>
          <a:bodyPr/>
          <a:lstStyle/>
          <a:p>
            <a:r>
              <a:rPr lang="en-US" dirty="0"/>
              <a:t>For professional clients / qualified investors only</a:t>
            </a:r>
            <a:endParaRPr dirty="0"/>
          </a:p>
        </p:txBody>
      </p:sp>
    </p:spTree>
    <p:extLst>
      <p:ext uri="{BB962C8B-B14F-4D97-AF65-F5344CB8AC3E}">
        <p14:creationId xmlns:p14="http://schemas.microsoft.com/office/powerpoint/2010/main" val="1089335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a:p>
        </p:txBody>
      </p:sp>
      <p:sp>
        <p:nvSpPr>
          <p:cNvPr id="2" name="Slide Number Placeholder 1"/>
          <p:cNvSpPr>
            <a:spLocks noGrp="1"/>
          </p:cNvSpPr>
          <p:nvPr>
            <p:ph type="sldNum" sz="quarter" idx="12"/>
          </p:nvPr>
        </p:nvSpPr>
        <p:spPr/>
        <p:txBody>
          <a:bodyPr/>
          <a:lstStyle/>
          <a:p>
            <a:fld id="{C0531ADF-2191-45C5-9D71-08764BF86A6F}" type="slidenum">
              <a:rPr/>
              <a:pPr/>
              <a:t>‹#›</a:t>
            </a:fld>
            <a:endParaRPr dirty="0"/>
          </a:p>
        </p:txBody>
      </p:sp>
      <p:sp>
        <p:nvSpPr>
          <p:cNvPr id="4" name="Footer Placeholder 3"/>
          <p:cNvSpPr>
            <a:spLocks noGrp="1"/>
          </p:cNvSpPr>
          <p:nvPr>
            <p:ph type="ftr" sz="quarter" idx="13"/>
          </p:nvPr>
        </p:nvSpPr>
        <p:spPr/>
        <p:txBody>
          <a:bodyPr/>
          <a:lstStyle/>
          <a:p>
            <a:r>
              <a:rPr lang="en-US" dirty="0"/>
              <a:t>For professional clients / qualified investors only</a:t>
            </a:r>
            <a:endParaRPr dirty="0"/>
          </a:p>
        </p:txBody>
      </p:sp>
      <p:sp>
        <p:nvSpPr>
          <p:cNvPr id="15" name="Content Placeholder 14"/>
          <p:cNvSpPr>
            <a:spLocks noGrp="1"/>
          </p:cNvSpPr>
          <p:nvPr>
            <p:ph sz="quarter" idx="11" hasCustomPrompt="1"/>
          </p:nvPr>
        </p:nvSpPr>
        <p:spPr>
          <a:xfrm>
            <a:off x="304800" y="1090285"/>
            <a:ext cx="8534400" cy="4929515"/>
          </a:xfrm>
        </p:spPr>
        <p:txBody>
          <a:bodyPr/>
          <a:lstStyle>
            <a:lvl1pPr marL="361950" indent="-361950">
              <a:buFont typeface="+mj-lt"/>
              <a:buAutoNum type="arabicPeriod"/>
              <a:defRPr baseline="0"/>
            </a:lvl1pPr>
          </a:lstStyle>
          <a:p>
            <a:pPr lvl="0"/>
            <a:r>
              <a:t>Click to add text (14pt Bold) – each line has automatic numbering on this Table of Contents layout.</a:t>
            </a:r>
          </a:p>
          <a:p>
            <a:pPr lvl="1"/>
            <a:r>
              <a:t>Second level</a:t>
            </a:r>
          </a:p>
          <a:p>
            <a:pPr lvl="2"/>
            <a:r>
              <a:t>Third level</a:t>
            </a:r>
          </a:p>
          <a:p>
            <a:pPr lvl="3"/>
            <a:r>
              <a:t>Fourth level</a:t>
            </a:r>
          </a:p>
          <a:p>
            <a:pPr lvl="4"/>
            <a:r>
              <a:t>Fifth level</a:t>
            </a:r>
          </a:p>
        </p:txBody>
      </p:sp>
    </p:spTree>
    <p:extLst>
      <p:ext uri="{BB962C8B-B14F-4D97-AF65-F5344CB8AC3E}">
        <p14:creationId xmlns:p14="http://schemas.microsoft.com/office/powerpoint/2010/main" val="265912895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mpliance ">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531ADF-2191-45C5-9D71-08764BF86A6F}" type="slidenum">
              <a:rPr/>
              <a:pPr/>
              <a:t>‹#›</a:t>
            </a:fld>
            <a:endParaRPr dirty="0"/>
          </a:p>
        </p:txBody>
      </p:sp>
      <p:sp>
        <p:nvSpPr>
          <p:cNvPr id="4" name="Footer Placeholder 3"/>
          <p:cNvSpPr>
            <a:spLocks noGrp="1"/>
          </p:cNvSpPr>
          <p:nvPr>
            <p:ph type="ftr" sz="quarter" idx="13"/>
          </p:nvPr>
        </p:nvSpPr>
        <p:spPr/>
        <p:txBody>
          <a:bodyPr/>
          <a:lstStyle/>
          <a:p>
            <a:r>
              <a:rPr lang="en-US" dirty="0"/>
              <a:t>For professional clients / qualified investors only</a:t>
            </a:r>
            <a:endParaRPr dirty="0"/>
          </a:p>
        </p:txBody>
      </p:sp>
      <p:sp>
        <p:nvSpPr>
          <p:cNvPr id="15" name="Content Placeholder 14"/>
          <p:cNvSpPr>
            <a:spLocks noGrp="1"/>
          </p:cNvSpPr>
          <p:nvPr>
            <p:ph sz="quarter" idx="11" hasCustomPrompt="1"/>
          </p:nvPr>
        </p:nvSpPr>
        <p:spPr>
          <a:xfrm>
            <a:off x="304800" y="1082675"/>
            <a:ext cx="8534400" cy="4846727"/>
          </a:xfrm>
        </p:spPr>
        <p:txBody>
          <a:bodyPr>
            <a:noAutofit/>
          </a:bodyPr>
          <a:lstStyle>
            <a:lvl1pPr>
              <a:defRPr sz="800" b="0" baseline="0"/>
            </a:lvl1pPr>
            <a:lvl2pPr>
              <a:defRPr sz="800"/>
            </a:lvl2pPr>
            <a:lvl3pPr>
              <a:defRPr sz="800"/>
            </a:lvl3pPr>
            <a:lvl4pPr>
              <a:defRPr sz="800"/>
            </a:lvl4pPr>
            <a:lvl5pPr>
              <a:defRPr sz="800"/>
            </a:lvl5pPr>
          </a:lstStyle>
          <a:p>
            <a:pPr lvl="0"/>
            <a:r>
              <a:t>Click to add text – (8pt). To apply bullets go to the increase / decrease list level button on the home tab.</a:t>
            </a:r>
          </a:p>
          <a:p>
            <a:pPr lvl="1"/>
            <a:r>
              <a:t>Second level</a:t>
            </a:r>
          </a:p>
          <a:p>
            <a:pPr lvl="2"/>
            <a:r>
              <a:t>Third level</a:t>
            </a:r>
          </a:p>
          <a:p>
            <a:pPr lvl="3"/>
            <a:r>
              <a:t>Fourth level</a:t>
            </a:r>
          </a:p>
          <a:p>
            <a:pPr lvl="4"/>
            <a:r>
              <a:t>Fifth level</a:t>
            </a:r>
          </a:p>
        </p:txBody>
      </p:sp>
      <p:sp>
        <p:nvSpPr>
          <p:cNvPr id="5" name="Title 4"/>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65912895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iShares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itle 1"/>
          <p:cNvSpPr>
            <a:spLocks noGrp="1"/>
          </p:cNvSpPr>
          <p:nvPr>
            <p:ph type="ctrTitle" hasCustomPrompt="1"/>
          </p:nvPr>
        </p:nvSpPr>
        <p:spPr>
          <a:xfrm>
            <a:off x="1534258" y="1569015"/>
            <a:ext cx="6290866" cy="880241"/>
          </a:xfrm>
        </p:spPr>
        <p:txBody>
          <a:bodyPr lIns="0" tIns="0" rIns="0" bIns="0" anchor="b" anchorCtr="0">
            <a:noAutofit/>
          </a:bodyPr>
          <a:lstStyle>
            <a:lvl1pPr>
              <a:defRPr sz="2600" b="1" baseline="0">
                <a:solidFill>
                  <a:schemeClr val="bg1"/>
                </a:solidFill>
                <a:latin typeface="+mj-lt"/>
                <a:ea typeface="Tahoma" pitchFamily="34" charset="0"/>
                <a:cs typeface="Tahoma" pitchFamily="34" charset="0"/>
              </a:defRPr>
            </a:lvl1pPr>
          </a:lstStyle>
          <a:p>
            <a:r>
              <a:rPr dirty="0"/>
              <a:t>Presentation </a:t>
            </a:r>
            <a:r>
              <a:rPr lang="en-US" dirty="0"/>
              <a:t>T</a:t>
            </a:r>
            <a:r>
              <a:rPr dirty="0"/>
              <a:t>itle </a:t>
            </a:r>
            <a:r>
              <a:rPr lang="en-US" dirty="0"/>
              <a:t>H</a:t>
            </a:r>
            <a:r>
              <a:rPr dirty="0"/>
              <a:t>ere (26pt Bold)</a:t>
            </a:r>
          </a:p>
        </p:txBody>
      </p:sp>
      <p:sp>
        <p:nvSpPr>
          <p:cNvPr id="15" name="Text Placeholder 4"/>
          <p:cNvSpPr>
            <a:spLocks noGrp="1"/>
          </p:cNvSpPr>
          <p:nvPr>
            <p:ph type="body" sz="quarter" idx="11" hasCustomPrompt="1"/>
          </p:nvPr>
        </p:nvSpPr>
        <p:spPr>
          <a:xfrm>
            <a:off x="1534258" y="2556947"/>
            <a:ext cx="6290866" cy="276999"/>
          </a:xfrm>
          <a:prstGeom prst="rect">
            <a:avLst/>
          </a:prstGeom>
        </p:spPr>
        <p:txBody>
          <a:bodyPr lIns="0" tIns="0" rIns="0" bIns="0" anchor="t" anchorCtr="0">
            <a:noAutofit/>
          </a:bodyPr>
          <a:lstStyle>
            <a:lvl1pPr>
              <a:defRPr sz="1800" b="1">
                <a:solidFill>
                  <a:schemeClr val="bg1"/>
                </a:solidFill>
                <a:latin typeface="+mj-lt"/>
              </a:defRPr>
            </a:lvl1pPr>
          </a:lstStyle>
          <a:p>
            <a:pPr lvl="0"/>
            <a:r>
              <a:t>Presenter Name / Title here (18pt Bold)</a:t>
            </a:r>
          </a:p>
        </p:txBody>
      </p:sp>
      <p:sp>
        <p:nvSpPr>
          <p:cNvPr id="10" name="Footer Placeholder 3"/>
          <p:cNvSpPr>
            <a:spLocks noGrp="1"/>
          </p:cNvSpPr>
          <p:nvPr>
            <p:ph type="ftr" sz="quarter" idx="10"/>
          </p:nvPr>
        </p:nvSpPr>
        <p:spPr>
          <a:xfrm>
            <a:off x="912871" y="6100465"/>
            <a:ext cx="5678051" cy="224954"/>
          </a:xfrm>
          <a:prstGeom prst="rect">
            <a:avLst/>
          </a:prstGeom>
        </p:spPr>
        <p:txBody>
          <a:bodyPr lIns="0" rIns="0" anchor="b" anchorCtr="0"/>
          <a:lstStyle>
            <a:lvl1pPr algn="l">
              <a:defRPr>
                <a:solidFill>
                  <a:schemeClr val="tx2"/>
                </a:solidFill>
              </a:defRPr>
            </a:lvl1pPr>
          </a:lstStyle>
          <a:p>
            <a:r>
              <a:rPr lang="en-US" dirty="0"/>
              <a:t>For professional clients / qualified investors only</a:t>
            </a:r>
            <a:endParaRPr dirty="0"/>
          </a:p>
        </p:txBody>
      </p:sp>
      <p:sp>
        <p:nvSpPr>
          <p:cNvPr id="9" name="Text Placeholder 3"/>
          <p:cNvSpPr>
            <a:spLocks noGrp="1"/>
          </p:cNvSpPr>
          <p:nvPr>
            <p:ph type="body" sz="quarter" idx="12" hasCustomPrompt="1"/>
          </p:nvPr>
        </p:nvSpPr>
        <p:spPr>
          <a:xfrm>
            <a:off x="1534258" y="4814913"/>
            <a:ext cx="4019471" cy="215444"/>
          </a:xfrm>
        </p:spPr>
        <p:txBody>
          <a:bodyPr>
            <a:spAutoFit/>
          </a:bodyPr>
          <a:lstStyle>
            <a:lvl1pPr>
              <a:defRPr b="0">
                <a:solidFill>
                  <a:schemeClr val="bg1"/>
                </a:solidFill>
                <a:latin typeface="+mn-lt"/>
              </a:defRPr>
            </a:lvl1pPr>
          </a:lstStyle>
          <a:p>
            <a:pPr lvl="0"/>
            <a:r>
              <a:t>Date (14 pt)</a:t>
            </a:r>
          </a:p>
        </p:txBody>
      </p:sp>
    </p:spTree>
    <p:extLst>
      <p:ext uri="{BB962C8B-B14F-4D97-AF65-F5344CB8AC3E}">
        <p14:creationId xmlns:p14="http://schemas.microsoft.com/office/powerpoint/2010/main" val="730032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a:p>
        </p:txBody>
      </p:sp>
      <p:sp>
        <p:nvSpPr>
          <p:cNvPr id="2" name="Slide Number Placeholder 1"/>
          <p:cNvSpPr>
            <a:spLocks noGrp="1"/>
          </p:cNvSpPr>
          <p:nvPr>
            <p:ph type="sldNum" sz="quarter" idx="13"/>
          </p:nvPr>
        </p:nvSpPr>
        <p:spPr/>
        <p:txBody>
          <a:bodyPr/>
          <a:lstStyle/>
          <a:p>
            <a:fld id="{C0531ADF-2191-45C5-9D71-08764BF86A6F}" type="slidenum">
              <a:rPr/>
              <a:pPr/>
              <a:t>‹#›</a:t>
            </a:fld>
            <a:endParaRPr dirty="0"/>
          </a:p>
        </p:txBody>
      </p:sp>
      <p:sp>
        <p:nvSpPr>
          <p:cNvPr id="4" name="Footer Placeholder 3"/>
          <p:cNvSpPr>
            <a:spLocks noGrp="1"/>
          </p:cNvSpPr>
          <p:nvPr>
            <p:ph type="ftr" sz="quarter" idx="14"/>
          </p:nvPr>
        </p:nvSpPr>
        <p:spPr/>
        <p:txBody>
          <a:bodyPr/>
          <a:lstStyle/>
          <a:p>
            <a:r>
              <a:rPr lang="en-US" dirty="0"/>
              <a:t>For professional clients / qualified investors only</a:t>
            </a:r>
            <a:endParaRPr dirty="0"/>
          </a:p>
        </p:txBody>
      </p:sp>
      <p:sp>
        <p:nvSpPr>
          <p:cNvPr id="6" name="Text Placeholder 5"/>
          <p:cNvSpPr>
            <a:spLocks noGrp="1"/>
          </p:cNvSpPr>
          <p:nvPr>
            <p:ph type="body" sz="quarter" idx="15" hasCustomPrompt="1"/>
          </p:nvPr>
        </p:nvSpPr>
        <p:spPr>
          <a:xfrm>
            <a:off x="304800" y="1090295"/>
            <a:ext cx="8534400" cy="4937125"/>
          </a:xfrm>
        </p:spPr>
        <p:txBody>
          <a:bodyPr/>
          <a:lstStyle>
            <a:lvl1pPr>
              <a:defRPr/>
            </a:lvl1pPr>
          </a:lstStyle>
          <a:p>
            <a:pPr lvl="0"/>
            <a:r>
              <a:t>Click to add text – (14pt Bold). To apply bullets go to the increase / decrease list level button on the home tab.</a:t>
            </a:r>
          </a:p>
          <a:p>
            <a:pPr lvl="1"/>
            <a:r>
              <a:t>Second level</a:t>
            </a:r>
          </a:p>
          <a:p>
            <a:pPr lvl="2"/>
            <a:r>
              <a:t>Third level</a:t>
            </a:r>
          </a:p>
          <a:p>
            <a:pPr lvl="3"/>
            <a:r>
              <a:t>Fourth level</a:t>
            </a:r>
          </a:p>
          <a:p>
            <a:pPr lvl="4"/>
            <a:r>
              <a:t>Fifth level</a:t>
            </a:r>
          </a:p>
        </p:txBody>
      </p:sp>
    </p:spTree>
    <p:extLst>
      <p:ext uri="{BB962C8B-B14F-4D97-AF65-F5344CB8AC3E}">
        <p14:creationId xmlns:p14="http://schemas.microsoft.com/office/powerpoint/2010/main" val="340382204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a:p>
        </p:txBody>
      </p:sp>
      <p:sp>
        <p:nvSpPr>
          <p:cNvPr id="2" name="Slide Number Placeholder 1"/>
          <p:cNvSpPr>
            <a:spLocks noGrp="1"/>
          </p:cNvSpPr>
          <p:nvPr>
            <p:ph type="sldNum" sz="quarter" idx="13"/>
          </p:nvPr>
        </p:nvSpPr>
        <p:spPr/>
        <p:txBody>
          <a:bodyPr/>
          <a:lstStyle/>
          <a:p>
            <a:fld id="{C0531ADF-2191-45C5-9D71-08764BF86A6F}" type="slidenum">
              <a:rPr/>
              <a:pPr/>
              <a:t>‹#›</a:t>
            </a:fld>
            <a:endParaRPr dirty="0"/>
          </a:p>
        </p:txBody>
      </p:sp>
      <p:sp>
        <p:nvSpPr>
          <p:cNvPr id="6" name="Footer Placeholder 5"/>
          <p:cNvSpPr>
            <a:spLocks noGrp="1"/>
          </p:cNvSpPr>
          <p:nvPr>
            <p:ph type="ftr" sz="quarter" idx="14"/>
          </p:nvPr>
        </p:nvSpPr>
        <p:spPr/>
        <p:txBody>
          <a:bodyPr/>
          <a:lstStyle/>
          <a:p>
            <a:r>
              <a:rPr lang="en-US" dirty="0"/>
              <a:t>For professional clients / qualified investors only</a:t>
            </a:r>
            <a:endParaRPr dirty="0"/>
          </a:p>
        </p:txBody>
      </p:sp>
    </p:spTree>
    <p:extLst>
      <p:ext uri="{BB962C8B-B14F-4D97-AF65-F5344CB8AC3E}">
        <p14:creationId xmlns:p14="http://schemas.microsoft.com/office/powerpoint/2010/main" val="14952547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2" name="Slide Number Placeholder 1"/>
          <p:cNvSpPr>
            <a:spLocks noGrp="1"/>
          </p:cNvSpPr>
          <p:nvPr>
            <p:ph type="sldNum" sz="quarter" idx="18"/>
          </p:nvPr>
        </p:nvSpPr>
        <p:spPr/>
        <p:txBody>
          <a:bodyPr/>
          <a:lstStyle/>
          <a:p>
            <a:fld id="{C0531ADF-2191-45C5-9D71-08764BF86A6F}" type="slidenum">
              <a:rPr/>
              <a:pPr/>
              <a:t>‹#›</a:t>
            </a:fld>
            <a:endParaRPr dirty="0"/>
          </a:p>
        </p:txBody>
      </p:sp>
      <p:sp>
        <p:nvSpPr>
          <p:cNvPr id="4" name="Footer Placeholder 3"/>
          <p:cNvSpPr>
            <a:spLocks noGrp="1"/>
          </p:cNvSpPr>
          <p:nvPr>
            <p:ph type="ftr" sz="quarter" idx="19"/>
          </p:nvPr>
        </p:nvSpPr>
        <p:spPr/>
        <p:txBody>
          <a:bodyPr/>
          <a:lstStyle/>
          <a:p>
            <a:r>
              <a:rPr lang="en-US" dirty="0"/>
              <a:t>For professional clients / qualified investors only</a:t>
            </a:r>
            <a:endParaRPr dirty="0"/>
          </a:p>
        </p:txBody>
      </p:sp>
      <p:sp>
        <p:nvSpPr>
          <p:cNvPr id="15" name="Content Placeholder 2"/>
          <p:cNvSpPr>
            <a:spLocks noGrp="1"/>
          </p:cNvSpPr>
          <p:nvPr>
            <p:ph sz="quarter" idx="16" hasCustomPrompt="1"/>
          </p:nvPr>
        </p:nvSpPr>
        <p:spPr>
          <a:xfrm>
            <a:off x="4760976" y="1085851"/>
            <a:ext cx="4078224" cy="4933949"/>
          </a:xfrm>
        </p:spPr>
        <p:txBody>
          <a:bodyPr/>
          <a:lstStyle/>
          <a:p>
            <a:pPr lvl="0"/>
            <a:r>
              <a:t>Click to add text – (14pt Bold). To apply bullets go to the increase / decrease list level button on the home tab.</a:t>
            </a:r>
          </a:p>
          <a:p>
            <a:pPr lvl="1"/>
            <a:r>
              <a:t>Second level</a:t>
            </a:r>
          </a:p>
          <a:p>
            <a:pPr lvl="2"/>
            <a:r>
              <a:t>Third level</a:t>
            </a:r>
          </a:p>
          <a:p>
            <a:pPr lvl="3"/>
            <a:r>
              <a:t>Fourth level</a:t>
            </a:r>
          </a:p>
          <a:p>
            <a:pPr lvl="4"/>
            <a:r>
              <a:t>Fifth level</a:t>
            </a:r>
          </a:p>
        </p:txBody>
      </p:sp>
      <p:sp>
        <p:nvSpPr>
          <p:cNvPr id="13" name="Content Placeholder 1"/>
          <p:cNvSpPr>
            <a:spLocks noGrp="1"/>
          </p:cNvSpPr>
          <p:nvPr>
            <p:ph sz="quarter" idx="15" hasCustomPrompt="1"/>
          </p:nvPr>
        </p:nvSpPr>
        <p:spPr>
          <a:xfrm>
            <a:off x="304800" y="1085851"/>
            <a:ext cx="4082300" cy="4933949"/>
          </a:xfrm>
        </p:spPr>
        <p:txBody>
          <a:bodyPr/>
          <a:lstStyle/>
          <a:p>
            <a:pPr lvl="0"/>
            <a:r>
              <a:t>Click to add text – (14pt Bold). To apply bullets go to the increase / decrease list level button on the home tab.</a:t>
            </a:r>
          </a:p>
          <a:p>
            <a:pPr lvl="1"/>
            <a:r>
              <a:t>Second level</a:t>
            </a:r>
          </a:p>
          <a:p>
            <a:pPr lvl="2"/>
            <a:r>
              <a:t>Third level</a:t>
            </a:r>
          </a:p>
          <a:p>
            <a:pPr lvl="3"/>
            <a:r>
              <a:t>Fourth level</a:t>
            </a:r>
          </a:p>
          <a:p>
            <a:pPr lvl="4"/>
            <a:r>
              <a:t>Fifth level</a:t>
            </a:r>
          </a:p>
        </p:txBody>
      </p:sp>
    </p:spTree>
    <p:extLst>
      <p:ext uri="{BB962C8B-B14F-4D97-AF65-F5344CB8AC3E}">
        <p14:creationId xmlns:p14="http://schemas.microsoft.com/office/powerpoint/2010/main" val="1036659995"/>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art / table Layout">
    <p:spTree>
      <p:nvGrpSpPr>
        <p:cNvPr id="1" name=""/>
        <p:cNvGrpSpPr/>
        <p:nvPr/>
      </p:nvGrpSpPr>
      <p:grpSpPr>
        <a:xfrm>
          <a:off x="0" y="0"/>
          <a:ext cx="0" cy="0"/>
          <a:chOff x="0" y="0"/>
          <a:chExt cx="0" cy="0"/>
        </a:xfrm>
      </p:grpSpPr>
      <p:sp>
        <p:nvSpPr>
          <p:cNvPr id="6" name="Title 5"/>
          <p:cNvSpPr>
            <a:spLocks noGrp="1"/>
          </p:cNvSpPr>
          <p:nvPr>
            <p:ph type="title"/>
          </p:nvPr>
        </p:nvSpPr>
        <p:spPr>
          <a:xfrm>
            <a:off x="304800" y="149369"/>
            <a:ext cx="8534400" cy="603179"/>
          </a:xfrm>
        </p:spPr>
        <p:txBody>
          <a:bodyPr/>
          <a:lstStyle/>
          <a:p>
            <a:r>
              <a:rPr lang="en-US"/>
              <a:t>Click to edit Master title style</a:t>
            </a:r>
            <a:endParaRPr/>
          </a:p>
        </p:txBody>
      </p:sp>
      <p:sp>
        <p:nvSpPr>
          <p:cNvPr id="4" name="Content Placeholder 3"/>
          <p:cNvSpPr>
            <a:spLocks noGrp="1"/>
          </p:cNvSpPr>
          <p:nvPr>
            <p:ph sz="quarter" idx="13" hasCustomPrompt="1"/>
          </p:nvPr>
        </p:nvSpPr>
        <p:spPr>
          <a:xfrm>
            <a:off x="733426" y="1895475"/>
            <a:ext cx="7662862" cy="4124325"/>
          </a:xfrm>
        </p:spPr>
        <p:txBody>
          <a:bodyPr/>
          <a:lstStyle>
            <a:lvl1pPr>
              <a:defRPr/>
            </a:lvl1pPr>
          </a:lstStyle>
          <a:p>
            <a:pPr lvl="0"/>
            <a:r>
              <a:t>Click on the icon to insert content</a:t>
            </a:r>
          </a:p>
        </p:txBody>
      </p:sp>
      <p:sp>
        <p:nvSpPr>
          <p:cNvPr id="11" name="Text Placeholder 6"/>
          <p:cNvSpPr>
            <a:spLocks noGrp="1"/>
          </p:cNvSpPr>
          <p:nvPr>
            <p:ph type="body" sz="quarter" idx="14" hasCustomPrompt="1"/>
          </p:nvPr>
        </p:nvSpPr>
        <p:spPr>
          <a:xfrm>
            <a:off x="304799" y="1082675"/>
            <a:ext cx="8531352" cy="324000"/>
          </a:xfrm>
          <a:solidFill>
            <a:srgbClr val="CFD4D8"/>
          </a:solidFill>
        </p:spPr>
        <p:txBody>
          <a:bodyPr lIns="90000" tIns="36000" rIns="90000" bIns="36000" anchor="ctr" anchorCtr="0"/>
          <a:lstStyle>
            <a:lvl1pPr>
              <a:defRPr baseline="0"/>
            </a:lvl1pPr>
          </a:lstStyle>
          <a:p>
            <a:pPr lvl="0"/>
            <a:r>
              <a:t>Enter your chart / table title here (14pt Bold)</a:t>
            </a:r>
          </a:p>
        </p:txBody>
      </p:sp>
      <p:sp>
        <p:nvSpPr>
          <p:cNvPr id="2" name="Slide Number Placeholder 1"/>
          <p:cNvSpPr>
            <a:spLocks noGrp="1"/>
          </p:cNvSpPr>
          <p:nvPr>
            <p:ph type="sldNum" sz="quarter" idx="15"/>
          </p:nvPr>
        </p:nvSpPr>
        <p:spPr/>
        <p:txBody>
          <a:bodyPr/>
          <a:lstStyle/>
          <a:p>
            <a:fld id="{C0531ADF-2191-45C5-9D71-08764BF86A6F}" type="slidenum">
              <a:rPr/>
              <a:pPr/>
              <a:t>‹#›</a:t>
            </a:fld>
            <a:endParaRPr dirty="0"/>
          </a:p>
        </p:txBody>
      </p:sp>
      <p:sp>
        <p:nvSpPr>
          <p:cNvPr id="5" name="Footer Placeholder 4"/>
          <p:cNvSpPr>
            <a:spLocks noGrp="1"/>
          </p:cNvSpPr>
          <p:nvPr>
            <p:ph type="ftr" sz="quarter" idx="16"/>
          </p:nvPr>
        </p:nvSpPr>
        <p:spPr/>
        <p:txBody>
          <a:bodyPr/>
          <a:lstStyle/>
          <a:p>
            <a:r>
              <a:rPr lang="en-US" dirty="0"/>
              <a:t>For professional clients / qualified investors only</a:t>
            </a:r>
            <a:endParaRPr dirty="0"/>
          </a:p>
        </p:txBody>
      </p:sp>
    </p:spTree>
    <p:extLst>
      <p:ext uri="{BB962C8B-B14F-4D97-AF65-F5344CB8AC3E}">
        <p14:creationId xmlns:p14="http://schemas.microsoft.com/office/powerpoint/2010/main" val="84422304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 and Chart / Table">
    <p:spTree>
      <p:nvGrpSpPr>
        <p:cNvPr id="1" name=""/>
        <p:cNvGrpSpPr/>
        <p:nvPr/>
      </p:nvGrpSpPr>
      <p:grpSpPr>
        <a:xfrm>
          <a:off x="0" y="0"/>
          <a:ext cx="0" cy="0"/>
          <a:chOff x="0" y="0"/>
          <a:chExt cx="0" cy="0"/>
        </a:xfrm>
      </p:grpSpPr>
      <p:sp>
        <p:nvSpPr>
          <p:cNvPr id="3" name="Title 2"/>
          <p:cNvSpPr>
            <a:spLocks noGrp="1"/>
          </p:cNvSpPr>
          <p:nvPr>
            <p:ph type="title"/>
          </p:nvPr>
        </p:nvSpPr>
        <p:spPr>
          <a:xfrm>
            <a:off x="304800" y="149369"/>
            <a:ext cx="8534400" cy="603179"/>
          </a:xfrm>
        </p:spPr>
        <p:txBody>
          <a:bodyPr/>
          <a:lstStyle/>
          <a:p>
            <a:r>
              <a:rPr lang="en-US"/>
              <a:t>Click to edit Master title style</a:t>
            </a:r>
            <a:endParaRPr/>
          </a:p>
        </p:txBody>
      </p:sp>
      <p:sp>
        <p:nvSpPr>
          <p:cNvPr id="2" name="Slide Number Placeholder 1"/>
          <p:cNvSpPr>
            <a:spLocks noGrp="1"/>
          </p:cNvSpPr>
          <p:nvPr>
            <p:ph type="sldNum" sz="quarter" idx="34"/>
          </p:nvPr>
        </p:nvSpPr>
        <p:spPr/>
        <p:txBody>
          <a:bodyPr/>
          <a:lstStyle/>
          <a:p>
            <a:fld id="{C0531ADF-2191-45C5-9D71-08764BF86A6F}" type="slidenum">
              <a:rPr/>
              <a:pPr/>
              <a:t>‹#›</a:t>
            </a:fld>
            <a:endParaRPr dirty="0"/>
          </a:p>
        </p:txBody>
      </p:sp>
      <p:sp>
        <p:nvSpPr>
          <p:cNvPr id="5" name="Footer Placeholder 4"/>
          <p:cNvSpPr>
            <a:spLocks noGrp="1"/>
          </p:cNvSpPr>
          <p:nvPr>
            <p:ph type="ftr" sz="quarter" idx="35"/>
          </p:nvPr>
        </p:nvSpPr>
        <p:spPr/>
        <p:txBody>
          <a:bodyPr/>
          <a:lstStyle/>
          <a:p>
            <a:r>
              <a:rPr lang="en-US" dirty="0"/>
              <a:t>For professional clients / qualified investors only</a:t>
            </a:r>
            <a:endParaRPr dirty="0"/>
          </a:p>
        </p:txBody>
      </p:sp>
      <p:sp>
        <p:nvSpPr>
          <p:cNvPr id="10" name="source 2"/>
          <p:cNvSpPr>
            <a:spLocks noGrp="1"/>
          </p:cNvSpPr>
          <p:nvPr>
            <p:ph type="body" sz="quarter" idx="17" hasCustomPrompt="1"/>
          </p:nvPr>
        </p:nvSpPr>
        <p:spPr>
          <a:xfrm>
            <a:off x="4760976" y="6206090"/>
            <a:ext cx="4078224" cy="110800"/>
          </a:xfrm>
        </p:spPr>
        <p:txBody>
          <a:bodyPr anchor="b" anchorCtr="0">
            <a:spAutoFit/>
          </a:bodyPr>
          <a:lstStyle>
            <a:lvl1pPr>
              <a:lnSpc>
                <a:spcPct val="90000"/>
              </a:lnSpc>
              <a:spcBef>
                <a:spcPts val="0"/>
              </a:spcBef>
              <a:defRPr sz="800" b="0"/>
            </a:lvl1pPr>
          </a:lstStyle>
          <a:p>
            <a:pPr lvl="0"/>
            <a:r>
              <a:t>Insert source or footnote text here</a:t>
            </a:r>
          </a:p>
        </p:txBody>
      </p:sp>
      <p:sp>
        <p:nvSpPr>
          <p:cNvPr id="15" name="Content Placeholder 2"/>
          <p:cNvSpPr>
            <a:spLocks noGrp="1"/>
          </p:cNvSpPr>
          <p:nvPr>
            <p:ph sz="quarter" idx="16" hasCustomPrompt="1"/>
          </p:nvPr>
        </p:nvSpPr>
        <p:spPr>
          <a:xfrm>
            <a:off x="4760976" y="1547178"/>
            <a:ext cx="4078224" cy="4472621"/>
          </a:xfrm>
        </p:spPr>
        <p:txBody>
          <a:bodyPr/>
          <a:lstStyle>
            <a:lvl1pPr>
              <a:defRPr sz="1200"/>
            </a:lvl1pPr>
          </a:lstStyle>
          <a:p>
            <a:pPr lvl="0"/>
            <a:r>
              <a:t>Click on the icon to insert content</a:t>
            </a:r>
          </a:p>
        </p:txBody>
      </p:sp>
      <p:sp>
        <p:nvSpPr>
          <p:cNvPr id="14" name="Text Placeholder 2"/>
          <p:cNvSpPr>
            <a:spLocks noGrp="1"/>
          </p:cNvSpPr>
          <p:nvPr>
            <p:ph type="body" sz="quarter" idx="33" hasCustomPrompt="1"/>
          </p:nvPr>
        </p:nvSpPr>
        <p:spPr>
          <a:xfrm>
            <a:off x="4760976" y="1083600"/>
            <a:ext cx="4078224" cy="324000"/>
          </a:xfrm>
          <a:solidFill>
            <a:srgbClr val="CFD4D8"/>
          </a:solidFill>
        </p:spPr>
        <p:txBody>
          <a:bodyPr lIns="90000" tIns="36000" rIns="90000" bIns="36000" anchor="ctr" anchorCtr="0"/>
          <a:lstStyle>
            <a:lvl1pPr>
              <a:defRPr sz="1200" baseline="0"/>
            </a:lvl1pPr>
          </a:lstStyle>
          <a:p>
            <a:pPr lvl="0"/>
            <a:r>
              <a:t>Enter your chart / table title here (12pt Bold)</a:t>
            </a:r>
          </a:p>
        </p:txBody>
      </p:sp>
      <p:sp>
        <p:nvSpPr>
          <p:cNvPr id="13" name="Content Placeholder 1"/>
          <p:cNvSpPr>
            <a:spLocks noGrp="1"/>
          </p:cNvSpPr>
          <p:nvPr>
            <p:ph sz="quarter" idx="15" hasCustomPrompt="1"/>
          </p:nvPr>
        </p:nvSpPr>
        <p:spPr>
          <a:xfrm>
            <a:off x="304800" y="1085851"/>
            <a:ext cx="4082300" cy="4924568"/>
          </a:xfrm>
        </p:spPr>
        <p:txBody>
          <a:bodyPr/>
          <a:lstStyle/>
          <a:p>
            <a:pPr lvl="0"/>
            <a:r>
              <a:t>Click to add text – (14pt Bold). To apply bullets go to the increase / decrease list level button on the home tab.</a:t>
            </a:r>
          </a:p>
          <a:p>
            <a:pPr lvl="1"/>
            <a:r>
              <a:t>Second level</a:t>
            </a:r>
          </a:p>
          <a:p>
            <a:pPr lvl="2"/>
            <a:r>
              <a:t>Third level</a:t>
            </a:r>
          </a:p>
          <a:p>
            <a:pPr lvl="3"/>
            <a:r>
              <a:t>Fourth level</a:t>
            </a:r>
          </a:p>
          <a:p>
            <a:pPr lvl="4"/>
            <a:r>
              <a:t>Fifth level</a:t>
            </a:r>
          </a:p>
        </p:txBody>
      </p:sp>
    </p:spTree>
    <p:extLst>
      <p:ext uri="{BB962C8B-B14F-4D97-AF65-F5344CB8AC3E}">
        <p14:creationId xmlns:p14="http://schemas.microsoft.com/office/powerpoint/2010/main" val="3998222373"/>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hart and Chart / Table">
    <p:spTree>
      <p:nvGrpSpPr>
        <p:cNvPr id="1" name=""/>
        <p:cNvGrpSpPr/>
        <p:nvPr/>
      </p:nvGrpSpPr>
      <p:grpSpPr>
        <a:xfrm>
          <a:off x="0" y="0"/>
          <a:ext cx="0" cy="0"/>
          <a:chOff x="0" y="0"/>
          <a:chExt cx="0" cy="0"/>
        </a:xfrm>
      </p:grpSpPr>
      <p:sp>
        <p:nvSpPr>
          <p:cNvPr id="6" name="Title 5"/>
          <p:cNvSpPr>
            <a:spLocks noGrp="1"/>
          </p:cNvSpPr>
          <p:nvPr>
            <p:ph type="title"/>
          </p:nvPr>
        </p:nvSpPr>
        <p:spPr>
          <a:xfrm>
            <a:off x="304800" y="149369"/>
            <a:ext cx="8534400" cy="603179"/>
          </a:xfrm>
        </p:spPr>
        <p:txBody>
          <a:bodyPr/>
          <a:lstStyle/>
          <a:p>
            <a:r>
              <a:rPr lang="en-US"/>
              <a:t>Click to edit Master title style</a:t>
            </a:r>
            <a:endParaRPr/>
          </a:p>
        </p:txBody>
      </p:sp>
      <p:sp>
        <p:nvSpPr>
          <p:cNvPr id="2" name="Slide Number Placeholder 1"/>
          <p:cNvSpPr>
            <a:spLocks noGrp="1"/>
          </p:cNvSpPr>
          <p:nvPr>
            <p:ph type="sldNum" sz="quarter" idx="34"/>
          </p:nvPr>
        </p:nvSpPr>
        <p:spPr/>
        <p:txBody>
          <a:bodyPr/>
          <a:lstStyle/>
          <a:p>
            <a:fld id="{C0531ADF-2191-45C5-9D71-08764BF86A6F}" type="slidenum">
              <a:rPr/>
              <a:pPr/>
              <a:t>‹#›</a:t>
            </a:fld>
            <a:endParaRPr dirty="0"/>
          </a:p>
        </p:txBody>
      </p:sp>
      <p:sp>
        <p:nvSpPr>
          <p:cNvPr id="5" name="Footer Placeholder 4"/>
          <p:cNvSpPr>
            <a:spLocks noGrp="1"/>
          </p:cNvSpPr>
          <p:nvPr>
            <p:ph type="ftr" sz="quarter" idx="35"/>
          </p:nvPr>
        </p:nvSpPr>
        <p:spPr/>
        <p:txBody>
          <a:bodyPr/>
          <a:lstStyle/>
          <a:p>
            <a:r>
              <a:rPr lang="en-US" dirty="0"/>
              <a:t>For professional clients / qualified investors only</a:t>
            </a:r>
            <a:endParaRPr dirty="0"/>
          </a:p>
        </p:txBody>
      </p:sp>
      <p:sp>
        <p:nvSpPr>
          <p:cNvPr id="11" name="source 3"/>
          <p:cNvSpPr>
            <a:spLocks noGrp="1"/>
          </p:cNvSpPr>
          <p:nvPr>
            <p:ph type="body" sz="quarter" idx="17" hasCustomPrompt="1"/>
          </p:nvPr>
        </p:nvSpPr>
        <p:spPr>
          <a:xfrm>
            <a:off x="4760976" y="6206090"/>
            <a:ext cx="4078224" cy="110800"/>
          </a:xfrm>
        </p:spPr>
        <p:txBody>
          <a:bodyPr anchor="b" anchorCtr="0">
            <a:spAutoFit/>
          </a:bodyPr>
          <a:lstStyle>
            <a:lvl1pPr>
              <a:lnSpc>
                <a:spcPct val="90000"/>
              </a:lnSpc>
              <a:spcBef>
                <a:spcPts val="0"/>
              </a:spcBef>
              <a:defRPr sz="800" b="0"/>
            </a:lvl1pPr>
          </a:lstStyle>
          <a:p>
            <a:pPr lvl="0"/>
            <a:r>
              <a:t>Insert source or footnote text here</a:t>
            </a:r>
          </a:p>
        </p:txBody>
      </p:sp>
      <p:sp>
        <p:nvSpPr>
          <p:cNvPr id="15" name="Content Placeholder 3"/>
          <p:cNvSpPr>
            <a:spLocks noGrp="1"/>
          </p:cNvSpPr>
          <p:nvPr>
            <p:ph sz="quarter" idx="16" hasCustomPrompt="1"/>
          </p:nvPr>
        </p:nvSpPr>
        <p:spPr>
          <a:xfrm>
            <a:off x="4760976" y="1547178"/>
            <a:ext cx="4078224" cy="4472621"/>
          </a:xfrm>
        </p:spPr>
        <p:txBody>
          <a:bodyPr/>
          <a:lstStyle>
            <a:lvl1pPr>
              <a:defRPr sz="1200"/>
            </a:lvl1pPr>
          </a:lstStyle>
          <a:p>
            <a:pPr lvl="0"/>
            <a:r>
              <a:t>Click on the icon to insert content</a:t>
            </a:r>
          </a:p>
        </p:txBody>
      </p:sp>
      <p:sp>
        <p:nvSpPr>
          <p:cNvPr id="14" name="Text Placeholder 3"/>
          <p:cNvSpPr>
            <a:spLocks noGrp="1"/>
          </p:cNvSpPr>
          <p:nvPr>
            <p:ph type="body" sz="quarter" idx="33" hasCustomPrompt="1"/>
          </p:nvPr>
        </p:nvSpPr>
        <p:spPr>
          <a:xfrm>
            <a:off x="4760976" y="1083600"/>
            <a:ext cx="4078224" cy="324000"/>
          </a:xfrm>
          <a:solidFill>
            <a:srgbClr val="CFD4D8"/>
          </a:solidFill>
        </p:spPr>
        <p:txBody>
          <a:bodyPr lIns="90000" tIns="36000" rIns="90000" bIns="36000" anchor="ctr" anchorCtr="0"/>
          <a:lstStyle>
            <a:lvl1pPr>
              <a:defRPr sz="1200" baseline="0"/>
            </a:lvl1pPr>
          </a:lstStyle>
          <a:p>
            <a:pPr lvl="0"/>
            <a:r>
              <a:t>Enter your chart / table title here (12pt Bold)</a:t>
            </a:r>
          </a:p>
        </p:txBody>
      </p:sp>
      <p:sp>
        <p:nvSpPr>
          <p:cNvPr id="12" name="source 2"/>
          <p:cNvSpPr>
            <a:spLocks noGrp="1"/>
          </p:cNvSpPr>
          <p:nvPr>
            <p:ph type="body" sz="quarter" idx="12" hasCustomPrompt="1"/>
          </p:nvPr>
        </p:nvSpPr>
        <p:spPr>
          <a:xfrm>
            <a:off x="304800" y="6206090"/>
            <a:ext cx="4078224" cy="110800"/>
          </a:xfrm>
        </p:spPr>
        <p:txBody>
          <a:bodyPr anchor="b" anchorCtr="0">
            <a:spAutoFit/>
          </a:bodyPr>
          <a:lstStyle>
            <a:lvl1pPr>
              <a:lnSpc>
                <a:spcPct val="90000"/>
              </a:lnSpc>
              <a:spcBef>
                <a:spcPts val="0"/>
              </a:spcBef>
              <a:defRPr sz="800" b="0"/>
            </a:lvl1pPr>
          </a:lstStyle>
          <a:p>
            <a:pPr lvl="0"/>
            <a:r>
              <a:t>Insert source or footnote text here</a:t>
            </a:r>
          </a:p>
        </p:txBody>
      </p:sp>
      <p:sp>
        <p:nvSpPr>
          <p:cNvPr id="13" name="Content Placeholder 2"/>
          <p:cNvSpPr>
            <a:spLocks noGrp="1"/>
          </p:cNvSpPr>
          <p:nvPr>
            <p:ph sz="quarter" idx="15" hasCustomPrompt="1"/>
          </p:nvPr>
        </p:nvSpPr>
        <p:spPr>
          <a:xfrm>
            <a:off x="304800" y="1547177"/>
            <a:ext cx="4082300" cy="4463241"/>
          </a:xfrm>
        </p:spPr>
        <p:txBody>
          <a:bodyPr vert="horz" lIns="0" tIns="0" rIns="0" bIns="0" rtlCol="0">
            <a:noAutofit/>
          </a:bodyPr>
          <a:lstStyle>
            <a:lvl1pPr>
              <a:defRPr sz="1200"/>
            </a:lvl1pPr>
            <a:lvl2pPr>
              <a:defRPr/>
            </a:lvl2pPr>
            <a:lvl3pPr>
              <a:defRPr/>
            </a:lvl3pPr>
            <a:lvl4pPr>
              <a:defRPr/>
            </a:lvl4pPr>
            <a:lvl5pPr>
              <a:defRPr/>
            </a:lvl5pPr>
          </a:lstStyle>
          <a:p>
            <a:pPr lvl="0"/>
            <a:r>
              <a:t>Click on the icon to insert content.</a:t>
            </a:r>
          </a:p>
          <a:p>
            <a:pPr lvl="1"/>
            <a:r>
              <a:t>Second level</a:t>
            </a:r>
          </a:p>
          <a:p>
            <a:pPr lvl="2"/>
            <a:r>
              <a:t>Third level</a:t>
            </a:r>
          </a:p>
          <a:p>
            <a:pPr lvl="3"/>
            <a:r>
              <a:t>Fourth level</a:t>
            </a:r>
          </a:p>
          <a:p>
            <a:pPr lvl="4"/>
            <a:r>
              <a:t>Fifth level</a:t>
            </a:r>
          </a:p>
        </p:txBody>
      </p:sp>
      <p:sp>
        <p:nvSpPr>
          <p:cNvPr id="9" name="Text Placeholder 2"/>
          <p:cNvSpPr>
            <a:spLocks noGrp="1"/>
          </p:cNvSpPr>
          <p:nvPr>
            <p:ph type="body" sz="quarter" idx="36" hasCustomPrompt="1"/>
          </p:nvPr>
        </p:nvSpPr>
        <p:spPr>
          <a:xfrm>
            <a:off x="304800" y="1083600"/>
            <a:ext cx="4078224" cy="324000"/>
          </a:xfrm>
          <a:solidFill>
            <a:srgbClr val="CFD4D8"/>
          </a:solidFill>
        </p:spPr>
        <p:txBody>
          <a:bodyPr lIns="90000" tIns="36000" rIns="90000" bIns="36000" anchor="ctr" anchorCtr="0"/>
          <a:lstStyle>
            <a:lvl1pPr>
              <a:defRPr sz="1200" baseline="0"/>
            </a:lvl1pPr>
          </a:lstStyle>
          <a:p>
            <a:pPr lvl="0"/>
            <a:r>
              <a:t>Enter your chart / table title here (12pt Bold)</a:t>
            </a:r>
          </a:p>
        </p:txBody>
      </p:sp>
    </p:spTree>
    <p:extLst>
      <p:ext uri="{BB962C8B-B14F-4D97-AF65-F5344CB8AC3E}">
        <p14:creationId xmlns:p14="http://schemas.microsoft.com/office/powerpoint/2010/main" val="3924105813"/>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6" name="Title 5"/>
          <p:cNvSpPr>
            <a:spLocks noGrp="1"/>
          </p:cNvSpPr>
          <p:nvPr>
            <p:ph type="title"/>
          </p:nvPr>
        </p:nvSpPr>
        <p:spPr>
          <a:xfrm>
            <a:off x="304800" y="149369"/>
            <a:ext cx="8534400" cy="603179"/>
          </a:xfrm>
        </p:spPr>
        <p:txBody>
          <a:bodyPr/>
          <a:lstStyle/>
          <a:p>
            <a:r>
              <a:rPr lang="en-US"/>
              <a:t>Click to edit Master title style</a:t>
            </a:r>
            <a:endParaRPr/>
          </a:p>
        </p:txBody>
      </p:sp>
      <p:sp>
        <p:nvSpPr>
          <p:cNvPr id="2" name="Slide Number Placeholder 1"/>
          <p:cNvSpPr>
            <a:spLocks noGrp="1"/>
          </p:cNvSpPr>
          <p:nvPr>
            <p:ph type="sldNum" sz="quarter" idx="41"/>
          </p:nvPr>
        </p:nvSpPr>
        <p:spPr/>
        <p:txBody>
          <a:bodyPr/>
          <a:lstStyle/>
          <a:p>
            <a:fld id="{C0531ADF-2191-45C5-9D71-08764BF86A6F}" type="slidenum">
              <a:rPr/>
              <a:pPr/>
              <a:t>‹#›</a:t>
            </a:fld>
            <a:endParaRPr dirty="0"/>
          </a:p>
        </p:txBody>
      </p:sp>
      <p:sp>
        <p:nvSpPr>
          <p:cNvPr id="3" name="Footer Placeholder 2"/>
          <p:cNvSpPr>
            <a:spLocks noGrp="1"/>
          </p:cNvSpPr>
          <p:nvPr>
            <p:ph type="ftr" sz="quarter" idx="42"/>
          </p:nvPr>
        </p:nvSpPr>
        <p:spPr/>
        <p:txBody>
          <a:bodyPr/>
          <a:lstStyle/>
          <a:p>
            <a:r>
              <a:rPr lang="en-US" dirty="0"/>
              <a:t>For professional clients / qualified investors only</a:t>
            </a:r>
            <a:endParaRPr dirty="0"/>
          </a:p>
        </p:txBody>
      </p:sp>
      <p:sp>
        <p:nvSpPr>
          <p:cNvPr id="23" name="source 4"/>
          <p:cNvSpPr>
            <a:spLocks noGrp="1"/>
          </p:cNvSpPr>
          <p:nvPr>
            <p:ph type="body" sz="quarter" idx="17" hasCustomPrompt="1"/>
          </p:nvPr>
        </p:nvSpPr>
        <p:spPr>
          <a:xfrm>
            <a:off x="4760976" y="6206090"/>
            <a:ext cx="4078224" cy="110800"/>
          </a:xfrm>
        </p:spPr>
        <p:txBody>
          <a:bodyPr anchor="b" anchorCtr="0">
            <a:spAutoFit/>
          </a:bodyPr>
          <a:lstStyle>
            <a:lvl1pPr>
              <a:lnSpc>
                <a:spcPct val="90000"/>
              </a:lnSpc>
              <a:spcBef>
                <a:spcPts val="0"/>
              </a:spcBef>
              <a:defRPr sz="800" b="0"/>
            </a:lvl1pPr>
          </a:lstStyle>
          <a:p>
            <a:pPr lvl="0"/>
            <a:r>
              <a:t>Insert source or footnote text here</a:t>
            </a:r>
          </a:p>
        </p:txBody>
      </p:sp>
      <p:sp>
        <p:nvSpPr>
          <p:cNvPr id="42" name="Content Placeholder 4"/>
          <p:cNvSpPr>
            <a:spLocks noGrp="1"/>
          </p:cNvSpPr>
          <p:nvPr>
            <p:ph sz="quarter" idx="40" hasCustomPrompt="1"/>
          </p:nvPr>
        </p:nvSpPr>
        <p:spPr>
          <a:xfrm>
            <a:off x="4760976" y="4225023"/>
            <a:ext cx="4078224" cy="1796365"/>
          </a:xfrm>
        </p:spPr>
        <p:txBody>
          <a:bodyPr/>
          <a:lstStyle>
            <a:lvl1pPr>
              <a:defRPr sz="1200" b="0" baseline="0"/>
            </a:lvl1pPr>
          </a:lstStyle>
          <a:p>
            <a:pPr lvl="0"/>
            <a:r>
              <a:t>Click on the icon to insert content</a:t>
            </a:r>
          </a:p>
        </p:txBody>
      </p:sp>
      <p:sp>
        <p:nvSpPr>
          <p:cNvPr id="41" name="Text Placeholder 4"/>
          <p:cNvSpPr>
            <a:spLocks noGrp="1"/>
          </p:cNvSpPr>
          <p:nvPr>
            <p:ph type="body" sz="quarter" idx="39" hasCustomPrompt="1"/>
          </p:nvPr>
        </p:nvSpPr>
        <p:spPr>
          <a:xfrm>
            <a:off x="4760976" y="3766323"/>
            <a:ext cx="4078224" cy="324000"/>
          </a:xfrm>
          <a:solidFill>
            <a:srgbClr val="CFD4D8"/>
          </a:solidFill>
        </p:spPr>
        <p:txBody>
          <a:bodyPr lIns="90000" tIns="36000" rIns="90000" bIns="36000" anchor="ctr" anchorCtr="0"/>
          <a:lstStyle>
            <a:lvl1pPr>
              <a:defRPr sz="1200" baseline="0"/>
            </a:lvl1pPr>
          </a:lstStyle>
          <a:p>
            <a:pPr lvl="0"/>
            <a:r>
              <a:t>Enter your chart / table title here (12pt Bold)</a:t>
            </a:r>
          </a:p>
        </p:txBody>
      </p:sp>
      <p:sp>
        <p:nvSpPr>
          <p:cNvPr id="21" name="source 3"/>
          <p:cNvSpPr>
            <a:spLocks noGrp="1"/>
          </p:cNvSpPr>
          <p:nvPr>
            <p:ph type="body" sz="quarter" idx="12" hasCustomPrompt="1"/>
          </p:nvPr>
        </p:nvSpPr>
        <p:spPr>
          <a:xfrm>
            <a:off x="304800" y="6206090"/>
            <a:ext cx="4078224" cy="110800"/>
          </a:xfrm>
        </p:spPr>
        <p:txBody>
          <a:bodyPr anchor="b" anchorCtr="0">
            <a:spAutoFit/>
          </a:bodyPr>
          <a:lstStyle>
            <a:lvl1pPr>
              <a:lnSpc>
                <a:spcPct val="90000"/>
              </a:lnSpc>
              <a:spcBef>
                <a:spcPts val="0"/>
              </a:spcBef>
              <a:defRPr sz="800" b="0"/>
            </a:lvl1pPr>
          </a:lstStyle>
          <a:p>
            <a:pPr lvl="0"/>
            <a:r>
              <a:t>Insert source or footnote text here</a:t>
            </a:r>
          </a:p>
        </p:txBody>
      </p:sp>
      <p:sp>
        <p:nvSpPr>
          <p:cNvPr id="39" name="Content Placeholder 3"/>
          <p:cNvSpPr>
            <a:spLocks noGrp="1"/>
          </p:cNvSpPr>
          <p:nvPr>
            <p:ph sz="quarter" idx="37" hasCustomPrompt="1"/>
          </p:nvPr>
        </p:nvSpPr>
        <p:spPr>
          <a:xfrm>
            <a:off x="304800" y="4225023"/>
            <a:ext cx="4078224" cy="1796365"/>
          </a:xfrm>
        </p:spPr>
        <p:txBody>
          <a:bodyPr/>
          <a:lstStyle>
            <a:lvl1pPr>
              <a:defRPr sz="1200" b="0" baseline="0"/>
            </a:lvl1pPr>
          </a:lstStyle>
          <a:p>
            <a:pPr lvl="0"/>
            <a:r>
              <a:t>Click on the icon to insert content</a:t>
            </a:r>
          </a:p>
        </p:txBody>
      </p:sp>
      <p:sp>
        <p:nvSpPr>
          <p:cNvPr id="32" name="Text Placeholder 3"/>
          <p:cNvSpPr>
            <a:spLocks noGrp="1"/>
          </p:cNvSpPr>
          <p:nvPr>
            <p:ph type="body" sz="quarter" idx="36" hasCustomPrompt="1"/>
          </p:nvPr>
        </p:nvSpPr>
        <p:spPr>
          <a:xfrm>
            <a:off x="304800" y="3766323"/>
            <a:ext cx="4078224" cy="324000"/>
          </a:xfrm>
          <a:solidFill>
            <a:srgbClr val="CFD4D8"/>
          </a:solidFill>
        </p:spPr>
        <p:txBody>
          <a:bodyPr lIns="90000" tIns="36000" rIns="90000" bIns="36000" anchor="ctr" anchorCtr="0"/>
          <a:lstStyle>
            <a:lvl1pPr>
              <a:defRPr sz="1200" baseline="0"/>
            </a:lvl1pPr>
          </a:lstStyle>
          <a:p>
            <a:pPr lvl="0"/>
            <a:r>
              <a:t>Enter your chart / table title here (12pt Bold)</a:t>
            </a:r>
          </a:p>
        </p:txBody>
      </p:sp>
      <p:sp>
        <p:nvSpPr>
          <p:cNvPr id="18" name="source 2"/>
          <p:cNvSpPr>
            <a:spLocks noGrp="1"/>
          </p:cNvSpPr>
          <p:nvPr>
            <p:ph type="body" sz="quarter" idx="32" hasCustomPrompt="1"/>
          </p:nvPr>
        </p:nvSpPr>
        <p:spPr>
          <a:xfrm>
            <a:off x="4760976" y="3514682"/>
            <a:ext cx="4078224" cy="110800"/>
          </a:xfrm>
        </p:spPr>
        <p:txBody>
          <a:bodyPr anchor="b" anchorCtr="0">
            <a:spAutoFit/>
          </a:bodyPr>
          <a:lstStyle>
            <a:lvl1pPr>
              <a:lnSpc>
                <a:spcPct val="90000"/>
              </a:lnSpc>
              <a:spcBef>
                <a:spcPts val="0"/>
              </a:spcBef>
              <a:defRPr sz="800" b="0"/>
            </a:lvl1pPr>
          </a:lstStyle>
          <a:p>
            <a:pPr lvl="0"/>
            <a:r>
              <a:t>Insert source or footnote text here</a:t>
            </a:r>
          </a:p>
        </p:txBody>
      </p:sp>
      <p:sp>
        <p:nvSpPr>
          <p:cNvPr id="20" name="Content Placeholder 2"/>
          <p:cNvSpPr>
            <a:spLocks noGrp="1"/>
          </p:cNvSpPr>
          <p:nvPr>
            <p:ph sz="quarter" idx="34" hasCustomPrompt="1"/>
          </p:nvPr>
        </p:nvSpPr>
        <p:spPr>
          <a:xfrm>
            <a:off x="4760976" y="1539557"/>
            <a:ext cx="4078224" cy="1796400"/>
          </a:xfrm>
        </p:spPr>
        <p:txBody>
          <a:bodyPr/>
          <a:lstStyle>
            <a:lvl1pPr>
              <a:defRPr sz="1200" b="0" baseline="0"/>
            </a:lvl1pPr>
          </a:lstStyle>
          <a:p>
            <a:pPr lvl="0"/>
            <a:r>
              <a:t>Click on the icon to insert content</a:t>
            </a:r>
          </a:p>
        </p:txBody>
      </p:sp>
      <p:sp>
        <p:nvSpPr>
          <p:cNvPr id="19" name="Text Placeholder 2"/>
          <p:cNvSpPr>
            <a:spLocks noGrp="1"/>
          </p:cNvSpPr>
          <p:nvPr>
            <p:ph type="body" sz="quarter" idx="33" hasCustomPrompt="1"/>
          </p:nvPr>
        </p:nvSpPr>
        <p:spPr>
          <a:xfrm>
            <a:off x="4760976" y="1083600"/>
            <a:ext cx="4078224" cy="324000"/>
          </a:xfrm>
          <a:solidFill>
            <a:srgbClr val="CFD4D8"/>
          </a:solidFill>
        </p:spPr>
        <p:txBody>
          <a:bodyPr lIns="90000" tIns="36000" rIns="90000" bIns="36000" anchor="ctr" anchorCtr="0"/>
          <a:lstStyle>
            <a:lvl1pPr>
              <a:defRPr sz="1200" baseline="0"/>
            </a:lvl1pPr>
          </a:lstStyle>
          <a:p>
            <a:pPr lvl="0"/>
            <a:r>
              <a:t>Enter your chart / table title here (12pt Bold)</a:t>
            </a:r>
          </a:p>
        </p:txBody>
      </p:sp>
      <p:sp>
        <p:nvSpPr>
          <p:cNvPr id="15" name="source 1"/>
          <p:cNvSpPr>
            <a:spLocks noGrp="1"/>
          </p:cNvSpPr>
          <p:nvPr>
            <p:ph type="body" sz="quarter" idx="16" hasCustomPrompt="1"/>
          </p:nvPr>
        </p:nvSpPr>
        <p:spPr>
          <a:xfrm>
            <a:off x="304800" y="3514682"/>
            <a:ext cx="4078224" cy="110800"/>
          </a:xfrm>
        </p:spPr>
        <p:txBody>
          <a:bodyPr anchor="b" anchorCtr="0">
            <a:spAutoFit/>
          </a:bodyPr>
          <a:lstStyle>
            <a:lvl1pPr>
              <a:lnSpc>
                <a:spcPct val="90000"/>
              </a:lnSpc>
              <a:spcBef>
                <a:spcPts val="0"/>
              </a:spcBef>
              <a:defRPr sz="800" b="0"/>
            </a:lvl1pPr>
          </a:lstStyle>
          <a:p>
            <a:pPr lvl="0"/>
            <a:r>
              <a:t>Insert source or footnote text here</a:t>
            </a:r>
          </a:p>
        </p:txBody>
      </p:sp>
      <p:sp>
        <p:nvSpPr>
          <p:cNvPr id="5" name="Content Placeholder 1"/>
          <p:cNvSpPr>
            <a:spLocks noGrp="1"/>
          </p:cNvSpPr>
          <p:nvPr>
            <p:ph sz="quarter" idx="24" hasCustomPrompt="1"/>
          </p:nvPr>
        </p:nvSpPr>
        <p:spPr>
          <a:xfrm>
            <a:off x="304800" y="1539557"/>
            <a:ext cx="4078224" cy="1796400"/>
          </a:xfrm>
        </p:spPr>
        <p:txBody>
          <a:bodyPr/>
          <a:lstStyle>
            <a:lvl1pPr>
              <a:defRPr sz="1200" b="0" baseline="0"/>
            </a:lvl1pPr>
          </a:lstStyle>
          <a:p>
            <a:pPr lvl="0"/>
            <a:r>
              <a:t>Click on the icon to insert content</a:t>
            </a:r>
          </a:p>
        </p:txBody>
      </p:sp>
      <p:sp>
        <p:nvSpPr>
          <p:cNvPr id="22" name="Text Placeholder 1"/>
          <p:cNvSpPr>
            <a:spLocks noGrp="1"/>
          </p:cNvSpPr>
          <p:nvPr>
            <p:ph type="body" sz="quarter" idx="23" hasCustomPrompt="1"/>
          </p:nvPr>
        </p:nvSpPr>
        <p:spPr>
          <a:xfrm>
            <a:off x="304800" y="1083600"/>
            <a:ext cx="4078224" cy="324000"/>
          </a:xfrm>
          <a:solidFill>
            <a:srgbClr val="CFD4D8"/>
          </a:solidFill>
        </p:spPr>
        <p:txBody>
          <a:bodyPr lIns="90000" tIns="36000" rIns="90000" bIns="36000" anchor="ctr" anchorCtr="0"/>
          <a:lstStyle>
            <a:lvl1pPr>
              <a:defRPr sz="1200" baseline="0"/>
            </a:lvl1pPr>
          </a:lstStyle>
          <a:p>
            <a:pPr lvl="0"/>
            <a:r>
              <a:t>Enter your chart / table title here (12pt Bold)</a:t>
            </a:r>
          </a:p>
        </p:txBody>
      </p:sp>
    </p:spTree>
    <p:extLst>
      <p:ext uri="{BB962C8B-B14F-4D97-AF65-F5344CB8AC3E}">
        <p14:creationId xmlns:p14="http://schemas.microsoft.com/office/powerpoint/2010/main" val="2317157975"/>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 name="Slide Number Placeholder 2"/>
          <p:cNvSpPr>
            <a:spLocks noGrp="1"/>
          </p:cNvSpPr>
          <p:nvPr>
            <p:ph type="sldNum" sz="quarter" idx="4"/>
          </p:nvPr>
        </p:nvSpPr>
        <p:spPr>
          <a:xfrm>
            <a:off x="8465338" y="6591242"/>
            <a:ext cx="373862" cy="222745"/>
          </a:xfrm>
          <a:prstGeom prst="rect">
            <a:avLst/>
          </a:prstGeom>
        </p:spPr>
        <p:txBody>
          <a:bodyPr vert="horz" lIns="0" tIns="0" rIns="0" bIns="0" rtlCol="0" anchor="ctr"/>
          <a:lstStyle>
            <a:lvl1pPr algn="r">
              <a:defRPr sz="800">
                <a:solidFill>
                  <a:schemeClr val="tx2"/>
                </a:solidFill>
              </a:defRPr>
            </a:lvl1pPr>
          </a:lstStyle>
          <a:p>
            <a:fld id="{C0531ADF-2191-45C5-9D71-08764BF86A6F}" type="slidenum">
              <a:rPr lang="en-GB"/>
              <a:pPr/>
              <a:t>‹#›</a:t>
            </a:fld>
            <a:endParaRPr lang="en-GB" dirty="0"/>
          </a:p>
        </p:txBody>
      </p:sp>
      <p:sp>
        <p:nvSpPr>
          <p:cNvPr id="8" name="Footer Placeholder 3"/>
          <p:cNvSpPr>
            <a:spLocks noGrp="1"/>
          </p:cNvSpPr>
          <p:nvPr>
            <p:ph type="ftr" sz="quarter" idx="10"/>
          </p:nvPr>
        </p:nvSpPr>
        <p:spPr>
          <a:xfrm>
            <a:off x="1501507" y="6593667"/>
            <a:ext cx="6134100" cy="219709"/>
          </a:xfrm>
          <a:prstGeom prst="rect">
            <a:avLst/>
          </a:prstGeom>
        </p:spPr>
        <p:txBody>
          <a:bodyPr/>
          <a:lstStyle>
            <a:lvl1pPr algn="ctr">
              <a:defRPr sz="800" cap="all" baseline="0">
                <a:solidFill>
                  <a:schemeClr val="tx2"/>
                </a:solidFill>
              </a:defRPr>
            </a:lvl1pPr>
          </a:lstStyle>
          <a:p>
            <a:r>
              <a:rPr lang="en-US" dirty="0"/>
              <a:t>For professional clients / qualified investors only</a:t>
            </a:r>
            <a:endParaRPr lang="en-GB" dirty="0"/>
          </a:p>
        </p:txBody>
      </p:sp>
      <p:sp>
        <p:nvSpPr>
          <p:cNvPr id="5" name="Text Placeholder 4"/>
          <p:cNvSpPr>
            <a:spLocks noGrp="1"/>
          </p:cNvSpPr>
          <p:nvPr>
            <p:ph type="body" idx="1"/>
          </p:nvPr>
        </p:nvSpPr>
        <p:spPr>
          <a:xfrm>
            <a:off x="304800" y="1087211"/>
            <a:ext cx="8534400" cy="4921571"/>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Placeholder 1"/>
          <p:cNvSpPr>
            <a:spLocks noGrp="1"/>
          </p:cNvSpPr>
          <p:nvPr>
            <p:ph type="title"/>
          </p:nvPr>
        </p:nvSpPr>
        <p:spPr>
          <a:xfrm>
            <a:off x="304800" y="149369"/>
            <a:ext cx="8534400" cy="603179"/>
          </a:xfrm>
          <a:prstGeom prst="rect">
            <a:avLst/>
          </a:prstGeom>
        </p:spPr>
        <p:txBody>
          <a:bodyPr vert="horz" lIns="0" tIns="0" rIns="0" bIns="0" rtlCol="0" anchor="ctr" anchorCtr="0">
            <a:noAutofit/>
          </a:bodyPr>
          <a:lstStyle/>
          <a:p>
            <a:r>
              <a:rPr lang="en-US"/>
              <a:t>Click to edit Master title style</a:t>
            </a:r>
            <a:endParaRPr/>
          </a:p>
        </p:txBody>
      </p:sp>
      <p:cxnSp>
        <p:nvCxnSpPr>
          <p:cNvPr id="10" name="Straight Connector 9"/>
          <p:cNvCxnSpPr/>
          <p:nvPr/>
        </p:nvCxnSpPr>
        <p:spPr>
          <a:xfrm>
            <a:off x="-9525" y="6439633"/>
            <a:ext cx="9151200" cy="0"/>
          </a:xfrm>
          <a:prstGeom prst="line">
            <a:avLst/>
          </a:prstGeom>
          <a:ln w="9525">
            <a:solidFill>
              <a:srgbClr val="7F7F7F"/>
            </a:solidFill>
          </a:ln>
        </p:spPr>
        <p:style>
          <a:lnRef idx="1">
            <a:schemeClr val="accent1"/>
          </a:lnRef>
          <a:fillRef idx="0">
            <a:schemeClr val="accent1"/>
          </a:fillRef>
          <a:effectRef idx="0">
            <a:schemeClr val="accent1"/>
          </a:effectRef>
          <a:fontRef idx="minor">
            <a:schemeClr val="tx1"/>
          </a:fontRef>
        </p:style>
      </p:cxnSp>
      <p:pic>
        <p:nvPicPr>
          <p:cNvPr id="12" name="BlackRock logo" descr="N:\DATA\Global Sales and Marketing\MIG Presentations\Images\Corporate Logos\BlackRock® Logo (2011) DO NOT USE\BR_emf\BlackRock®_Printed_1000Pix.emf"/>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16286" y="6588341"/>
            <a:ext cx="1050525" cy="153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439785"/>
      </p:ext>
    </p:extLst>
  </p:cSld>
  <p:clrMap bg1="lt1" tx1="dk1" bg2="lt2" tx2="dk2" accent1="accent1" accent2="accent2" accent3="accent3" accent4="accent4" accent5="accent5" accent6="accent6" hlink="hlink" folHlink="folHlink"/>
  <p:sldLayoutIdLst>
    <p:sldLayoutId id="2147484063" r:id="rId1"/>
    <p:sldLayoutId id="2147484065" r:id="rId2"/>
    <p:sldLayoutId id="2147484020" r:id="rId3"/>
    <p:sldLayoutId id="2147484021" r:id="rId4"/>
    <p:sldLayoutId id="2147484024" r:id="rId5"/>
    <p:sldLayoutId id="2147484061" r:id="rId6"/>
    <p:sldLayoutId id="2147484062" r:id="rId7"/>
    <p:sldLayoutId id="2147484064" r:id="rId8"/>
    <p:sldLayoutId id="2147484025" r:id="rId9"/>
    <p:sldLayoutId id="2147484022" r:id="rId10"/>
    <p:sldLayoutId id="2147484026" r:id="rId11"/>
    <p:sldLayoutId id="2147484027" r:id="rId12"/>
    <p:sldLayoutId id="2147484028" r:id="rId13"/>
  </p:sldLayoutIdLst>
  <p:hf hdr="0" dt="0"/>
  <p:txStyles>
    <p:titleStyle>
      <a:lvl1pPr algn="l" defTabSz="914400" rtl="0" eaLnBrk="1" latinLnBrk="0" hangingPunct="1">
        <a:spcBef>
          <a:spcPct val="0"/>
        </a:spcBef>
        <a:buNone/>
        <a:defRPr sz="1800" b="1" kern="1200">
          <a:solidFill>
            <a:schemeClr val="accent1"/>
          </a:solidFill>
          <a:latin typeface="+mj-lt"/>
          <a:ea typeface="+mj-ea"/>
          <a:cs typeface="+mj-cs"/>
        </a:defRPr>
      </a:lvl1pPr>
    </p:titleStyle>
    <p:bodyStyle>
      <a:lvl1pPr marL="0" marR="0" indent="0" algn="l" defTabSz="914400" rtl="0" eaLnBrk="1" fontAlgn="auto" latinLnBrk="0" hangingPunct="1">
        <a:lnSpc>
          <a:spcPct val="100000"/>
        </a:lnSpc>
        <a:spcBef>
          <a:spcPts val="700"/>
        </a:spcBef>
        <a:spcAft>
          <a:spcPts val="0"/>
        </a:spcAft>
        <a:buSzTx/>
        <a:buFont typeface="Arial" pitchFamily="34" charset="0"/>
        <a:buNone/>
        <a:tabLst/>
        <a:defRPr kumimoji="0" sz="1400" b="1" i="0" u="none" strike="noStrike" kern="1200" cap="none" spc="0" normalizeH="0" baseline="0">
          <a:ln>
            <a:noFill/>
          </a:ln>
          <a:solidFill>
            <a:schemeClr val="tx2"/>
          </a:solidFill>
          <a:effectLst/>
          <a:uLnTx/>
          <a:uFillTx/>
          <a:latin typeface="Arial"/>
          <a:ea typeface="+mn-ea"/>
          <a:cs typeface="+mn-cs"/>
        </a:defRPr>
      </a:lvl1pPr>
      <a:lvl2pPr marL="350838" marR="0" indent="-166688" algn="l" defTabSz="914400" rtl="0" eaLnBrk="1" fontAlgn="auto" latinLnBrk="0" hangingPunct="1">
        <a:lnSpc>
          <a:spcPct val="100000"/>
        </a:lnSpc>
        <a:spcBef>
          <a:spcPts val="700"/>
        </a:spcBef>
        <a:spcAft>
          <a:spcPts val="0"/>
        </a:spcAft>
        <a:buClr>
          <a:srgbClr val="4F4E50"/>
        </a:buClr>
        <a:buSzPct val="100000"/>
        <a:buFont typeface="Arial" panose="020B0604020202020204"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2pPr>
      <a:lvl3pPr marL="514350" marR="0" indent="-164592" algn="l" defTabSz="914400" rtl="0" eaLnBrk="1" fontAlgn="auto" latinLnBrk="0" hangingPunct="1">
        <a:lnSpc>
          <a:spcPct val="100000"/>
        </a:lnSpc>
        <a:spcBef>
          <a:spcPts val="700"/>
        </a:spcBef>
        <a:spcAft>
          <a:spcPts val="0"/>
        </a:spcAft>
        <a:buClr>
          <a:schemeClr val="tx2"/>
        </a:buClr>
        <a:buSzTx/>
        <a:buFont typeface="Arial" panose="020B0604020202020204"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3pPr>
      <a:lvl4pPr marL="714375" marR="0" indent="-164592" algn="l" defTabSz="914400" rtl="0" eaLnBrk="1" fontAlgn="auto" latinLnBrk="0" hangingPunct="1">
        <a:lnSpc>
          <a:spcPct val="100000"/>
        </a:lnSpc>
        <a:spcBef>
          <a:spcPts val="700"/>
        </a:spcBef>
        <a:spcAft>
          <a:spcPts val="0"/>
        </a:spcAft>
        <a:buClr>
          <a:srgbClr val="4F4E50"/>
        </a:buClr>
        <a:buSzPct val="100000"/>
        <a:buFont typeface="Arial" panose="020B0604020202020204"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4pPr>
      <a:lvl5pPr marL="904875" marR="0" indent="-164592" algn="l" defTabSz="914400" rtl="0" eaLnBrk="1" fontAlgn="auto" latinLnBrk="0" hangingPunct="1">
        <a:lnSpc>
          <a:spcPct val="100000"/>
        </a:lnSpc>
        <a:spcBef>
          <a:spcPts val="700"/>
        </a:spcBef>
        <a:spcAft>
          <a:spcPts val="0"/>
        </a:spcAft>
        <a:buClr>
          <a:schemeClr val="tx2"/>
        </a:buClr>
        <a:buSzTx/>
        <a:buFont typeface="Arial" panose="020B0604020202020204"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568">
          <p15:clr>
            <a:srgbClr val="547EBF"/>
          </p15:clr>
        </p15:guide>
        <p15:guide id="2" orient="horz" pos="792">
          <p15:clr>
            <a:srgbClr val="547EBF"/>
          </p15:clr>
        </p15:guide>
        <p15:guide id="3" orient="horz" pos="3960">
          <p15:clr>
            <a:srgbClr val="547EBF"/>
          </p15:clr>
        </p15:guide>
        <p15:guide id="4" pos="192">
          <p15:clr>
            <a:srgbClr val="547EBF"/>
          </p15:clr>
        </p15:guide>
        <p15:guide id="5" pos="2880">
          <p15:clr>
            <a:srgbClr val="547EBF"/>
          </p15:clr>
        </p15:guide>
        <p15:guide id="6" orient="horz" pos="336">
          <p15:clr>
            <a:srgbClr val="547EBF"/>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Excel_Worksheet3.xlsx"/><Relationship Id="rId7" Type="http://schemas.openxmlformats.org/officeDocument/2006/relationships/image" Target="../media/image19.jpeg"/><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18.wmf"/><Relationship Id="rId5" Type="http://schemas.openxmlformats.org/officeDocument/2006/relationships/package" Target="../embeddings/Microsoft_Excel_Worksheet4.xlsx"/><Relationship Id="rId4" Type="http://schemas.openxmlformats.org/officeDocument/2006/relationships/image" Target="../media/image17.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dox/org/318/iSharesProdOpPlatform/Global%20Projects/Global%20EQ%20PCF/Documents/New%20Cash%20Research%20Dixie%20screen.xlsx"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package" Target="../embeddings/Microsoft_PowerPoint_Presentation2.pptx"/><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3.xml"/><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Global </a:t>
            </a:r>
            <a:r>
              <a:rPr lang="en-US" dirty="0"/>
              <a:t>EQ PCF (GEP</a:t>
            </a:r>
            <a:r>
              <a:rPr lang="en-US" dirty="0" smtClean="0"/>
              <a:t>)</a:t>
            </a:r>
            <a:endParaRPr lang="en-US" dirty="0"/>
          </a:p>
        </p:txBody>
      </p:sp>
      <p:sp>
        <p:nvSpPr>
          <p:cNvPr id="4" name="Footer Placeholder 3"/>
          <p:cNvSpPr>
            <a:spLocks noGrp="1"/>
          </p:cNvSpPr>
          <p:nvPr>
            <p:ph type="ftr" sz="quarter" idx="10"/>
          </p:nvPr>
        </p:nvSpPr>
        <p:spPr/>
        <p:txBody>
          <a:bodyPr/>
          <a:lstStyle/>
          <a:p>
            <a:r>
              <a:rPr lang="en-US" dirty="0" smtClean="0"/>
              <a:t>For professional clients / qualified investors only</a:t>
            </a:r>
            <a:endParaRPr lang="en-US" dirty="0"/>
          </a:p>
        </p:txBody>
      </p:sp>
      <p:sp>
        <p:nvSpPr>
          <p:cNvPr id="5" name="Text Placeholder 4"/>
          <p:cNvSpPr>
            <a:spLocks noGrp="1"/>
          </p:cNvSpPr>
          <p:nvPr>
            <p:ph type="body" sz="quarter" idx="12"/>
          </p:nvPr>
        </p:nvSpPr>
        <p:spPr>
          <a:xfrm>
            <a:off x="1534258" y="4814913"/>
            <a:ext cx="4019471" cy="215444"/>
          </a:xfrm>
        </p:spPr>
        <p:txBody>
          <a:bodyPr/>
          <a:lstStyle/>
          <a:p>
            <a:r>
              <a:rPr lang="en-US" dirty="0" smtClean="0"/>
              <a:t>Q3 2018</a:t>
            </a:r>
            <a:endParaRPr lang="en-US" dirty="0"/>
          </a:p>
        </p:txBody>
      </p:sp>
    </p:spTree>
    <p:extLst>
      <p:ext uri="{BB962C8B-B14F-4D97-AF65-F5344CB8AC3E}">
        <p14:creationId xmlns:p14="http://schemas.microsoft.com/office/powerpoint/2010/main" val="2425378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Badger: Overview</a:t>
            </a:r>
            <a:endParaRPr lang="en-US" dirty="0"/>
          </a:p>
        </p:txBody>
      </p:sp>
      <p:sp>
        <p:nvSpPr>
          <p:cNvPr id="3" name="Slide Number Placeholder 2"/>
          <p:cNvSpPr>
            <a:spLocks noGrp="1"/>
          </p:cNvSpPr>
          <p:nvPr>
            <p:ph type="sldNum" sz="quarter" idx="13"/>
          </p:nvPr>
        </p:nvSpPr>
        <p:spPr/>
        <p:txBody>
          <a:bodyPr/>
          <a:lstStyle/>
          <a:p>
            <a:fld id="{C0531ADF-2191-45C5-9D71-08764BF86A6F}" type="slidenum">
              <a:rPr lang="en-US" smtClean="0"/>
              <a:pPr/>
              <a:t>10</a:t>
            </a:fld>
            <a:endParaRPr lang="en-US" dirty="0"/>
          </a:p>
        </p:txBody>
      </p:sp>
      <p:sp>
        <p:nvSpPr>
          <p:cNvPr id="4" name="Footer Placeholder 3"/>
          <p:cNvSpPr>
            <a:spLocks noGrp="1"/>
          </p:cNvSpPr>
          <p:nvPr>
            <p:ph type="ftr" sz="quarter" idx="14"/>
          </p:nvPr>
        </p:nvSpPr>
        <p:spPr/>
        <p:txBody>
          <a:bodyPr/>
          <a:lstStyle/>
          <a:p>
            <a:r>
              <a:rPr lang="en-US" dirty="0" smtClean="0"/>
              <a:t>For professional clients / qualified investors only</a:t>
            </a:r>
            <a:endParaRPr lang="en-US" dirty="0"/>
          </a:p>
        </p:txBody>
      </p:sp>
      <p:sp>
        <p:nvSpPr>
          <p:cNvPr id="5" name="Text Placeholder 4"/>
          <p:cNvSpPr>
            <a:spLocks noGrp="1"/>
          </p:cNvSpPr>
          <p:nvPr>
            <p:ph type="body" sz="quarter" idx="15"/>
          </p:nvPr>
        </p:nvSpPr>
        <p:spPr/>
        <p:txBody>
          <a:bodyPr/>
          <a:lstStyle/>
          <a:p>
            <a:pPr lvl="1"/>
            <a:r>
              <a:rPr lang="en-US" dirty="0" smtClean="0"/>
              <a:t>New functionality that allows PEs to target (hence minimize) deliverable cash</a:t>
            </a:r>
          </a:p>
          <a:p>
            <a:pPr lvl="1"/>
            <a:r>
              <a:rPr lang="en-US" dirty="0" smtClean="0"/>
              <a:t>Attempts to reinvest/reallocate excess cash among securities in the basket, while deviating from the current fund weights as minimally as possible</a:t>
            </a:r>
          </a:p>
          <a:p>
            <a:pPr lvl="1"/>
            <a:r>
              <a:rPr lang="en-US" dirty="0" smtClean="0"/>
              <a:t>For EMEA and APAC:  Unitized + Badger similar to MVW cutting</a:t>
            </a:r>
          </a:p>
          <a:p>
            <a:pPr lvl="1"/>
            <a:r>
              <a:rPr lang="en-US" dirty="0" smtClean="0"/>
              <a:t>For US: constrained by ‘40 Act exemptive relief; Legal has limited its usage to “eliminate the cash effects of rounding with weight of cash in basket not to exceed weight of cash and accruals in the fund”</a:t>
            </a:r>
          </a:p>
          <a:p>
            <a:pPr lvl="1"/>
            <a:r>
              <a:rPr lang="en-US" dirty="0" smtClean="0"/>
              <a:t>Logistics of running Badger</a:t>
            </a:r>
          </a:p>
          <a:p>
            <a:pPr lvl="2"/>
            <a:r>
              <a:rPr lang="en-US" dirty="0" smtClean="0"/>
              <a:t>If a fund is authorized and enabled to run Badger, it is run during the Cut PCF process after the basket has been cut using the fund’s default rounding methodology (e.g. round up, round down, or conventional rounding)</a:t>
            </a:r>
          </a:p>
          <a:p>
            <a:pPr lvl="2"/>
            <a:r>
              <a:rPr lang="en-US" dirty="0"/>
              <a:t>PEs define their target cash levels and the allocation constraints Badger should adhere to when attempting to reallocate cash to basket securities</a:t>
            </a:r>
          </a:p>
          <a:p>
            <a:pPr lvl="2"/>
            <a:r>
              <a:rPr lang="en-US" dirty="0" smtClean="0"/>
              <a:t>Badger is run on the deliverable basket (not pricing basket)</a:t>
            </a:r>
          </a:p>
        </p:txBody>
      </p:sp>
    </p:spTree>
    <p:extLst>
      <p:ext uri="{BB962C8B-B14F-4D97-AF65-F5344CB8AC3E}">
        <p14:creationId xmlns:p14="http://schemas.microsoft.com/office/powerpoint/2010/main" val="26988920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Badger: Input Screen</a:t>
            </a:r>
            <a:endParaRPr lang="en-US" dirty="0"/>
          </a:p>
        </p:txBody>
      </p:sp>
      <p:sp>
        <p:nvSpPr>
          <p:cNvPr id="3" name="Slide Number Placeholder 2"/>
          <p:cNvSpPr>
            <a:spLocks noGrp="1"/>
          </p:cNvSpPr>
          <p:nvPr>
            <p:ph type="sldNum" sz="quarter" idx="13"/>
          </p:nvPr>
        </p:nvSpPr>
        <p:spPr/>
        <p:txBody>
          <a:bodyPr/>
          <a:lstStyle/>
          <a:p>
            <a:fld id="{C0531ADF-2191-45C5-9D71-08764BF86A6F}" type="slidenum">
              <a:rPr lang="en-US" smtClean="0"/>
              <a:pPr/>
              <a:t>11</a:t>
            </a:fld>
            <a:endParaRPr lang="en-US" dirty="0"/>
          </a:p>
        </p:txBody>
      </p:sp>
      <p:sp>
        <p:nvSpPr>
          <p:cNvPr id="4" name="Footer Placeholder 3"/>
          <p:cNvSpPr>
            <a:spLocks noGrp="1"/>
          </p:cNvSpPr>
          <p:nvPr>
            <p:ph type="ftr" sz="quarter" idx="14"/>
          </p:nvPr>
        </p:nvSpPr>
        <p:spPr/>
        <p:txBody>
          <a:bodyPr/>
          <a:lstStyle/>
          <a:p>
            <a:r>
              <a:rPr lang="en-US" dirty="0" smtClean="0"/>
              <a:t>For professional clients / qualified investors only</a:t>
            </a:r>
            <a:endParaRPr lang="en-US" dirty="0"/>
          </a:p>
        </p:txBody>
      </p:sp>
      <p:sp>
        <p:nvSpPr>
          <p:cNvPr id="5" name="Text Placeholder 4"/>
          <p:cNvSpPr>
            <a:spLocks noGrp="1"/>
          </p:cNvSpPr>
          <p:nvPr>
            <p:ph type="body" sz="quarter" idx="15"/>
          </p:nvPr>
        </p:nvSpPr>
        <p:spPr/>
        <p:txBody>
          <a:bodyPr/>
          <a:lstStyle/>
          <a:p>
            <a:pPr lvl="1">
              <a:spcBef>
                <a:spcPts val="0"/>
              </a:spcBef>
            </a:pPr>
            <a:r>
              <a:rPr lang="en-US" dirty="0" smtClean="0"/>
              <a:t>Located in Multiple Fund Maintenance screen, new “Rounding” tab</a:t>
            </a:r>
          </a:p>
          <a:p>
            <a:pPr lvl="1">
              <a:spcBef>
                <a:spcPts val="0"/>
              </a:spcBef>
            </a:pPr>
            <a:r>
              <a:rPr lang="en-US" dirty="0" smtClean="0"/>
              <a:t>Yellow cells are editable by PE on the screen </a:t>
            </a:r>
            <a:endParaRPr lang="en-US" dirty="0"/>
          </a:p>
        </p:txBody>
      </p:sp>
      <p:pic>
        <p:nvPicPr>
          <p:cNvPr id="9" name="Picture 8"/>
          <p:cNvPicPr>
            <a:picLocks noChangeAspect="1"/>
          </p:cNvPicPr>
          <p:nvPr/>
        </p:nvPicPr>
        <p:blipFill>
          <a:blip r:embed="rId2"/>
          <a:stretch>
            <a:fillRect/>
          </a:stretch>
        </p:blipFill>
        <p:spPr>
          <a:xfrm>
            <a:off x="304800" y="2882070"/>
            <a:ext cx="8595455" cy="1474280"/>
          </a:xfrm>
          <a:prstGeom prst="rect">
            <a:avLst/>
          </a:prstGeom>
        </p:spPr>
      </p:pic>
      <p:sp>
        <p:nvSpPr>
          <p:cNvPr id="10" name="Line Callout 1 9"/>
          <p:cNvSpPr/>
          <p:nvPr/>
        </p:nvSpPr>
        <p:spPr>
          <a:xfrm>
            <a:off x="304801" y="4556220"/>
            <a:ext cx="1095631" cy="1037271"/>
          </a:xfrm>
          <a:prstGeom prst="borderCallout1">
            <a:avLst>
              <a:gd name="adj1" fmla="val -709"/>
              <a:gd name="adj2" fmla="val 49466"/>
              <a:gd name="adj3" fmla="val -99680"/>
              <a:gd name="adj4" fmla="val 138475"/>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buClr>
                <a:schemeClr val="tx2"/>
              </a:buClr>
              <a:buSzPct val="110000"/>
            </a:pPr>
            <a:r>
              <a:rPr lang="en-US" sz="900" kern="0" dirty="0" smtClean="0">
                <a:solidFill>
                  <a:schemeClr val="tx2"/>
                </a:solidFill>
              </a:rPr>
              <a:t>Fund needs to be authorized for Badger by Legal/Mgmt.  Once authorized, Tech will activate it on the back-end.</a:t>
            </a:r>
            <a:endParaRPr lang="en-US" sz="900" kern="0" dirty="0">
              <a:solidFill>
                <a:schemeClr val="tx2"/>
              </a:solidFill>
            </a:endParaRPr>
          </a:p>
        </p:txBody>
      </p:sp>
      <p:sp>
        <p:nvSpPr>
          <p:cNvPr id="13" name="Line Callout 1 12"/>
          <p:cNvSpPr/>
          <p:nvPr/>
        </p:nvSpPr>
        <p:spPr>
          <a:xfrm>
            <a:off x="2378364" y="2213470"/>
            <a:ext cx="734292" cy="516616"/>
          </a:xfrm>
          <a:prstGeom prst="borderCallout1">
            <a:avLst>
              <a:gd name="adj1" fmla="val 100470"/>
              <a:gd name="adj2" fmla="val 51163"/>
              <a:gd name="adj3" fmla="val 275685"/>
              <a:gd name="adj4" fmla="val 94542"/>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buClr>
                <a:schemeClr val="tx2"/>
              </a:buClr>
              <a:buSzPct val="110000"/>
            </a:pPr>
            <a:r>
              <a:rPr lang="en-US" sz="900" kern="0" dirty="0" smtClean="0">
                <a:solidFill>
                  <a:schemeClr val="tx2"/>
                </a:solidFill>
              </a:rPr>
              <a:t>Checkbox to run/not run Badger</a:t>
            </a:r>
            <a:endParaRPr lang="en-US" sz="900" kern="0" dirty="0">
              <a:solidFill>
                <a:schemeClr val="tx2"/>
              </a:solidFill>
            </a:endParaRPr>
          </a:p>
        </p:txBody>
      </p:sp>
      <p:sp>
        <p:nvSpPr>
          <p:cNvPr id="14" name="Line Callout 1 13"/>
          <p:cNvSpPr/>
          <p:nvPr/>
        </p:nvSpPr>
        <p:spPr>
          <a:xfrm>
            <a:off x="1514208" y="4556219"/>
            <a:ext cx="2953994" cy="889573"/>
          </a:xfrm>
          <a:prstGeom prst="borderCallout1">
            <a:avLst>
              <a:gd name="adj1" fmla="val -709"/>
              <a:gd name="adj2" fmla="val 49466"/>
              <a:gd name="adj3" fmla="val -101109"/>
              <a:gd name="adj4" fmla="val 79329"/>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buClr>
                <a:schemeClr val="tx2"/>
              </a:buClr>
              <a:buSzPct val="110000"/>
            </a:pPr>
            <a:r>
              <a:rPr lang="en-US" sz="900" kern="0" dirty="0" smtClean="0">
                <a:solidFill>
                  <a:schemeClr val="tx2"/>
                </a:solidFill>
              </a:rPr>
              <a:t>You can have Badger reallocate </a:t>
            </a:r>
            <a:r>
              <a:rPr lang="en-US" sz="900" kern="0" dirty="0">
                <a:solidFill>
                  <a:schemeClr val="tx2"/>
                </a:solidFill>
              </a:rPr>
              <a:t>different types of cash:</a:t>
            </a:r>
          </a:p>
          <a:p>
            <a:pPr marL="171450" indent="-171450">
              <a:buClr>
                <a:schemeClr val="tx2"/>
              </a:buClr>
              <a:buSzPct val="110000"/>
              <a:buFont typeface="Arial" panose="020B0604020202020204" pitchFamily="34" charset="0"/>
              <a:buChar char="•"/>
            </a:pPr>
            <a:r>
              <a:rPr lang="en-US" sz="900" kern="0" dirty="0" smtClean="0">
                <a:solidFill>
                  <a:schemeClr val="tx2"/>
                </a:solidFill>
              </a:rPr>
              <a:t>All cash</a:t>
            </a:r>
            <a:endParaRPr lang="en-US" sz="900" kern="0" dirty="0">
              <a:solidFill>
                <a:schemeClr val="tx2"/>
              </a:solidFill>
            </a:endParaRPr>
          </a:p>
          <a:p>
            <a:pPr marL="171450" indent="-171450">
              <a:buClr>
                <a:schemeClr val="tx2"/>
              </a:buClr>
              <a:buSzPct val="110000"/>
              <a:buFont typeface="Arial" panose="020B0604020202020204" pitchFamily="34" charset="0"/>
              <a:buChar char="•"/>
            </a:pPr>
            <a:r>
              <a:rPr lang="en-US" sz="900" kern="0" dirty="0" smtClean="0">
                <a:solidFill>
                  <a:schemeClr val="tx2"/>
                </a:solidFill>
              </a:rPr>
              <a:t>Cash from odd lots </a:t>
            </a:r>
            <a:r>
              <a:rPr lang="en-US" sz="900" kern="0" dirty="0">
                <a:solidFill>
                  <a:schemeClr val="tx2"/>
                </a:solidFill>
              </a:rPr>
              <a:t>only</a:t>
            </a:r>
          </a:p>
          <a:p>
            <a:pPr marL="171450" indent="-171450">
              <a:buClr>
                <a:schemeClr val="tx2"/>
              </a:buClr>
              <a:buSzPct val="110000"/>
              <a:buFont typeface="Arial" panose="020B0604020202020204" pitchFamily="34" charset="0"/>
              <a:buChar char="•"/>
            </a:pPr>
            <a:r>
              <a:rPr lang="en-US" sz="900" kern="0" dirty="0" smtClean="0">
                <a:solidFill>
                  <a:schemeClr val="tx2"/>
                </a:solidFill>
              </a:rPr>
              <a:t>Cash from odd lots </a:t>
            </a:r>
            <a:r>
              <a:rPr lang="en-US" sz="900" kern="0" dirty="0">
                <a:solidFill>
                  <a:schemeClr val="tx2"/>
                </a:solidFill>
              </a:rPr>
              <a:t>and all </a:t>
            </a:r>
            <a:r>
              <a:rPr lang="en-US" sz="900" kern="0" dirty="0" smtClean="0">
                <a:solidFill>
                  <a:schemeClr val="tx2"/>
                </a:solidFill>
              </a:rPr>
              <a:t>excluded securities</a:t>
            </a:r>
            <a:endParaRPr lang="en-US" sz="900" kern="0" dirty="0">
              <a:solidFill>
                <a:schemeClr val="tx2"/>
              </a:solidFill>
            </a:endParaRPr>
          </a:p>
          <a:p>
            <a:pPr marL="171450" indent="-171450">
              <a:buClr>
                <a:schemeClr val="tx2"/>
              </a:buClr>
              <a:buSzPct val="110000"/>
              <a:buFont typeface="Arial" panose="020B0604020202020204" pitchFamily="34" charset="0"/>
              <a:buChar char="•"/>
            </a:pPr>
            <a:r>
              <a:rPr lang="en-US" sz="900" kern="0" dirty="0" smtClean="0">
                <a:solidFill>
                  <a:schemeClr val="tx2"/>
                </a:solidFill>
              </a:rPr>
              <a:t>Cash from </a:t>
            </a:r>
            <a:r>
              <a:rPr lang="en-US" sz="900" kern="0" dirty="0">
                <a:solidFill>
                  <a:schemeClr val="tx2"/>
                </a:solidFill>
              </a:rPr>
              <a:t>o</a:t>
            </a:r>
            <a:r>
              <a:rPr lang="en-US" sz="900" kern="0" dirty="0" smtClean="0">
                <a:solidFill>
                  <a:schemeClr val="tx2"/>
                </a:solidFill>
              </a:rPr>
              <a:t>dd lots </a:t>
            </a:r>
            <a:r>
              <a:rPr lang="en-US" sz="900" kern="0" dirty="0">
                <a:solidFill>
                  <a:schemeClr val="tx2"/>
                </a:solidFill>
              </a:rPr>
              <a:t>and </a:t>
            </a:r>
            <a:r>
              <a:rPr lang="en-US" sz="900" kern="0" dirty="0" smtClean="0">
                <a:solidFill>
                  <a:schemeClr val="tx2"/>
                </a:solidFill>
              </a:rPr>
              <a:t>excluded equity </a:t>
            </a:r>
            <a:r>
              <a:rPr lang="en-US" sz="900" kern="0" dirty="0">
                <a:solidFill>
                  <a:schemeClr val="tx2"/>
                </a:solidFill>
              </a:rPr>
              <a:t>securities</a:t>
            </a:r>
          </a:p>
          <a:p>
            <a:pPr marL="171450" indent="-171450">
              <a:buClr>
                <a:schemeClr val="tx2"/>
              </a:buClr>
              <a:buSzPct val="110000"/>
              <a:buFont typeface="Arial" panose="020B0604020202020204" pitchFamily="34" charset="0"/>
              <a:buChar char="•"/>
            </a:pPr>
            <a:r>
              <a:rPr lang="en-US" sz="900" kern="0" dirty="0" smtClean="0">
                <a:solidFill>
                  <a:schemeClr val="tx2"/>
                </a:solidFill>
              </a:rPr>
              <a:t>Cash from odd lots </a:t>
            </a:r>
            <a:r>
              <a:rPr lang="en-US" sz="900" kern="0" dirty="0">
                <a:solidFill>
                  <a:schemeClr val="tx2"/>
                </a:solidFill>
              </a:rPr>
              <a:t>and </a:t>
            </a:r>
            <a:r>
              <a:rPr lang="en-US" sz="900" kern="0" dirty="0" smtClean="0">
                <a:solidFill>
                  <a:schemeClr val="tx2"/>
                </a:solidFill>
              </a:rPr>
              <a:t>excluded futures</a:t>
            </a:r>
            <a:endParaRPr lang="en-US" sz="900" kern="0" dirty="0">
              <a:solidFill>
                <a:schemeClr val="tx2"/>
              </a:solidFill>
            </a:endParaRPr>
          </a:p>
        </p:txBody>
      </p:sp>
      <p:sp>
        <p:nvSpPr>
          <p:cNvPr id="15" name="Line Callout 1 14"/>
          <p:cNvSpPr/>
          <p:nvPr/>
        </p:nvSpPr>
        <p:spPr>
          <a:xfrm>
            <a:off x="4589639" y="4556220"/>
            <a:ext cx="1532238" cy="889572"/>
          </a:xfrm>
          <a:prstGeom prst="borderCallout1">
            <a:avLst>
              <a:gd name="adj1" fmla="val -709"/>
              <a:gd name="adj2" fmla="val 49466"/>
              <a:gd name="adj3" fmla="val -104591"/>
              <a:gd name="adj4" fmla="val 190636"/>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buClr>
                <a:schemeClr val="tx2"/>
              </a:buClr>
              <a:buSzPct val="110000"/>
            </a:pPr>
            <a:r>
              <a:rPr lang="en-US" sz="900" kern="0" dirty="0" smtClean="0">
                <a:solidFill>
                  <a:schemeClr val="tx2"/>
                </a:solidFill>
              </a:rPr>
              <a:t>You can have Badger reallocate cash by:</a:t>
            </a:r>
          </a:p>
          <a:p>
            <a:pPr marL="171450" indent="-171450">
              <a:buClr>
                <a:schemeClr val="tx2"/>
              </a:buClr>
              <a:buSzPct val="110000"/>
              <a:buFont typeface="Arial" panose="020B0604020202020204" pitchFamily="34" charset="0"/>
              <a:buChar char="•"/>
            </a:pPr>
            <a:r>
              <a:rPr lang="en-US" sz="900" kern="0" dirty="0" smtClean="0">
                <a:solidFill>
                  <a:schemeClr val="tx2"/>
                </a:solidFill>
              </a:rPr>
              <a:t>None = No priority</a:t>
            </a:r>
          </a:p>
          <a:p>
            <a:pPr marL="171450" indent="-171450">
              <a:buClr>
                <a:schemeClr val="tx2"/>
              </a:buClr>
              <a:buSzPct val="110000"/>
              <a:buFont typeface="Arial" panose="020B0604020202020204" pitchFamily="34" charset="0"/>
              <a:buChar char="•"/>
            </a:pPr>
            <a:r>
              <a:rPr lang="en-US" sz="900" kern="0" dirty="0" smtClean="0">
                <a:solidFill>
                  <a:schemeClr val="tx2"/>
                </a:solidFill>
              </a:rPr>
              <a:t>Country = Allocate cash to most underweighted countries first</a:t>
            </a:r>
            <a:endParaRPr lang="en-US" sz="900" kern="0" dirty="0">
              <a:solidFill>
                <a:schemeClr val="tx2"/>
              </a:solidFill>
            </a:endParaRPr>
          </a:p>
        </p:txBody>
      </p:sp>
      <p:sp>
        <p:nvSpPr>
          <p:cNvPr id="16" name="Left Brace 15"/>
          <p:cNvSpPr/>
          <p:nvPr/>
        </p:nvSpPr>
        <p:spPr>
          <a:xfrm rot="5400000">
            <a:off x="5811822" y="2135602"/>
            <a:ext cx="510522" cy="1699489"/>
          </a:xfrm>
          <a:prstGeom prst="leftBrace">
            <a:avLst>
              <a:gd name="adj1" fmla="val 26401"/>
              <a:gd name="adj2" fmla="val 50790"/>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Line Callout 1 16"/>
          <p:cNvSpPr/>
          <p:nvPr/>
        </p:nvSpPr>
        <p:spPr>
          <a:xfrm>
            <a:off x="6268993" y="4556218"/>
            <a:ext cx="2631262" cy="889574"/>
          </a:xfrm>
          <a:prstGeom prst="borderCallout1">
            <a:avLst>
              <a:gd name="adj1" fmla="val -709"/>
              <a:gd name="adj2" fmla="val 49466"/>
              <a:gd name="adj3" fmla="val -104847"/>
              <a:gd name="adj4" fmla="val 72153"/>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buClr>
                <a:schemeClr val="tx2"/>
              </a:buClr>
              <a:buSzPct val="110000"/>
            </a:pPr>
            <a:r>
              <a:rPr lang="en-US" sz="900" kern="0" dirty="0" smtClean="0">
                <a:solidFill>
                  <a:schemeClr val="tx2"/>
                </a:solidFill>
              </a:rPr>
              <a:t>You can have Badger reallocate cash by:</a:t>
            </a:r>
          </a:p>
          <a:p>
            <a:pPr marL="171450" indent="-171450">
              <a:buClr>
                <a:schemeClr val="tx2"/>
              </a:buClr>
              <a:buSzPct val="110000"/>
              <a:buFont typeface="Arial" panose="020B0604020202020204" pitchFamily="34" charset="0"/>
              <a:buChar char="•"/>
            </a:pPr>
            <a:r>
              <a:rPr lang="en-US" sz="900" kern="0" dirty="0" smtClean="0">
                <a:solidFill>
                  <a:schemeClr val="tx2"/>
                </a:solidFill>
              </a:rPr>
              <a:t>None = No exclusions, i.e. all assets are eligible to receive additional shares/weights</a:t>
            </a:r>
          </a:p>
          <a:p>
            <a:pPr marL="171450" indent="-171450">
              <a:buClr>
                <a:schemeClr val="tx2"/>
              </a:buClr>
              <a:buSzPct val="110000"/>
              <a:buFont typeface="Arial" panose="020B0604020202020204" pitchFamily="34" charset="0"/>
              <a:buChar char="•"/>
            </a:pPr>
            <a:r>
              <a:rPr lang="en-US" sz="900" kern="0" dirty="0" smtClean="0">
                <a:solidFill>
                  <a:schemeClr val="tx2"/>
                </a:solidFill>
              </a:rPr>
              <a:t>UK = Exclude UK securities, i.e. do not add additional shares/weights to UK securities (to maintain exemptive relief on UK stamp tax)</a:t>
            </a:r>
            <a:endParaRPr lang="en-US" sz="800" kern="0" dirty="0">
              <a:solidFill>
                <a:schemeClr val="tx2"/>
              </a:solidFill>
            </a:endParaRPr>
          </a:p>
        </p:txBody>
      </p:sp>
      <p:sp>
        <p:nvSpPr>
          <p:cNvPr id="20" name="TextBox 19"/>
          <p:cNvSpPr txBox="1"/>
          <p:nvPr/>
        </p:nvSpPr>
        <p:spPr>
          <a:xfrm>
            <a:off x="3649361" y="1644244"/>
            <a:ext cx="4819135" cy="1061829"/>
          </a:xfrm>
          <a:prstGeom prst="rect">
            <a:avLst/>
          </a:prstGeom>
          <a:solidFill>
            <a:srgbClr val="E6F2CC"/>
          </a:solidFill>
          <a:ln>
            <a:solidFill>
              <a:schemeClr val="accent1"/>
            </a:solidFill>
          </a:ln>
        </p:spPr>
        <p:txBody>
          <a:bodyPr wrap="square" rtlCol="0">
            <a:spAutoFit/>
          </a:bodyPr>
          <a:lstStyle/>
          <a:p>
            <a:pPr>
              <a:buClr>
                <a:schemeClr val="tx2"/>
              </a:buClr>
              <a:buSzPct val="110000"/>
            </a:pPr>
            <a:r>
              <a:rPr lang="en-US" sz="900" dirty="0" smtClean="0">
                <a:solidFill>
                  <a:schemeClr val="tx2"/>
                </a:solidFill>
              </a:rPr>
              <a:t>Input parameters to the Badger algorithm:</a:t>
            </a:r>
          </a:p>
          <a:p>
            <a:pPr marL="171450" indent="-171450">
              <a:buClr>
                <a:schemeClr val="tx2"/>
              </a:buClr>
              <a:buSzPct val="110000"/>
              <a:buFont typeface="Arial" panose="020B0604020202020204" pitchFamily="34" charset="0"/>
              <a:buChar char="•"/>
            </a:pPr>
            <a:r>
              <a:rPr lang="en-US" sz="900" dirty="0" smtClean="0">
                <a:solidFill>
                  <a:schemeClr val="tx2"/>
                </a:solidFill>
              </a:rPr>
              <a:t>Your desired deliverable cash as a % of basket NAV</a:t>
            </a:r>
          </a:p>
          <a:p>
            <a:pPr marL="171450" indent="-171450">
              <a:buClr>
                <a:schemeClr val="tx2"/>
              </a:buClr>
              <a:buSzPct val="110000"/>
              <a:buFont typeface="Arial" panose="020B0604020202020204" pitchFamily="34" charset="0"/>
              <a:buChar char="•"/>
            </a:pPr>
            <a:r>
              <a:rPr lang="en-US" sz="900" dirty="0" smtClean="0">
                <a:solidFill>
                  <a:schemeClr val="tx2"/>
                </a:solidFill>
              </a:rPr>
              <a:t>Max amount of weight Badger can add to a holding beyond its current ‘perfect’ fund weight (e.g. if constraint is 2.5 bps, Badger will not add more shares to a name if it would take the weight higher than 2.5 bps than current fund weight)</a:t>
            </a:r>
          </a:p>
          <a:p>
            <a:pPr marL="171450" indent="-171450">
              <a:buClr>
                <a:schemeClr val="tx2"/>
              </a:buClr>
              <a:buSzPct val="110000"/>
              <a:buFont typeface="Arial" panose="020B0604020202020204" pitchFamily="34" charset="0"/>
              <a:buChar char="•"/>
            </a:pPr>
            <a:r>
              <a:rPr lang="en-US" sz="900" dirty="0" smtClean="0">
                <a:solidFill>
                  <a:schemeClr val="tx2"/>
                </a:solidFill>
              </a:rPr>
              <a:t>Max % change in # shares Badger can add to a holding (e.g. if current # shares of a security is 100, Badger can add up to 20 additional shares)</a:t>
            </a:r>
            <a:endParaRPr lang="en-US" sz="900" dirty="0">
              <a:solidFill>
                <a:schemeClr val="tx2"/>
              </a:solidFill>
            </a:endParaRPr>
          </a:p>
        </p:txBody>
      </p:sp>
    </p:spTree>
    <p:extLst>
      <p:ext uri="{BB962C8B-B14F-4D97-AF65-F5344CB8AC3E}">
        <p14:creationId xmlns:p14="http://schemas.microsoft.com/office/powerpoint/2010/main" val="14653578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313041" y="1378413"/>
            <a:ext cx="8421624" cy="4293108"/>
          </a:xfrm>
          <a:prstGeom prst="rect">
            <a:avLst/>
          </a:prstGeom>
        </p:spPr>
      </p:pic>
      <p:sp>
        <p:nvSpPr>
          <p:cNvPr id="2" name="Title 1"/>
          <p:cNvSpPr>
            <a:spLocks noGrp="1"/>
          </p:cNvSpPr>
          <p:nvPr>
            <p:ph type="title"/>
          </p:nvPr>
        </p:nvSpPr>
        <p:spPr/>
        <p:txBody>
          <a:bodyPr/>
          <a:lstStyle/>
          <a:p>
            <a:r>
              <a:rPr lang="en-US" dirty="0" smtClean="0"/>
              <a:t>Badger: Output Screen </a:t>
            </a:r>
            <a:r>
              <a:rPr lang="en-US" i="1" dirty="0" smtClean="0"/>
              <a:t>(1 of 2)</a:t>
            </a:r>
            <a:endParaRPr lang="en-US" i="1" dirty="0"/>
          </a:p>
        </p:txBody>
      </p:sp>
      <p:sp>
        <p:nvSpPr>
          <p:cNvPr id="3" name="Slide Number Placeholder 2"/>
          <p:cNvSpPr>
            <a:spLocks noGrp="1"/>
          </p:cNvSpPr>
          <p:nvPr>
            <p:ph type="sldNum" sz="quarter" idx="13"/>
          </p:nvPr>
        </p:nvSpPr>
        <p:spPr/>
        <p:txBody>
          <a:bodyPr/>
          <a:lstStyle/>
          <a:p>
            <a:fld id="{C0531ADF-2191-45C5-9D71-08764BF86A6F}" type="slidenum">
              <a:rPr lang="en-US" smtClean="0"/>
              <a:pPr/>
              <a:t>12</a:t>
            </a:fld>
            <a:endParaRPr lang="en-US" dirty="0"/>
          </a:p>
        </p:txBody>
      </p:sp>
      <p:sp>
        <p:nvSpPr>
          <p:cNvPr id="4" name="Footer Placeholder 3"/>
          <p:cNvSpPr>
            <a:spLocks noGrp="1"/>
          </p:cNvSpPr>
          <p:nvPr>
            <p:ph type="ftr" sz="quarter" idx="14"/>
          </p:nvPr>
        </p:nvSpPr>
        <p:spPr/>
        <p:txBody>
          <a:bodyPr/>
          <a:lstStyle/>
          <a:p>
            <a:r>
              <a:rPr lang="en-US" dirty="0" smtClean="0"/>
              <a:t>For professional clients / qualified investors only</a:t>
            </a:r>
            <a:endParaRPr lang="en-US" dirty="0"/>
          </a:p>
        </p:txBody>
      </p:sp>
      <p:sp>
        <p:nvSpPr>
          <p:cNvPr id="5" name="Text Placeholder 4"/>
          <p:cNvSpPr>
            <a:spLocks noGrp="1"/>
          </p:cNvSpPr>
          <p:nvPr>
            <p:ph type="body" sz="quarter" idx="15"/>
          </p:nvPr>
        </p:nvSpPr>
        <p:spPr>
          <a:xfrm>
            <a:off x="304800" y="905575"/>
            <a:ext cx="8534400" cy="4937125"/>
          </a:xfrm>
        </p:spPr>
        <p:txBody>
          <a:bodyPr/>
          <a:lstStyle/>
          <a:p>
            <a:pPr lvl="1">
              <a:spcBef>
                <a:spcPts val="0"/>
              </a:spcBef>
            </a:pPr>
            <a:r>
              <a:rPr lang="en-US" dirty="0" smtClean="0"/>
              <a:t>Located in Fund–&gt;View Holdings/Basket screen, new “Basket Rounding” tab</a:t>
            </a:r>
          </a:p>
          <a:p>
            <a:pPr lvl="1">
              <a:spcBef>
                <a:spcPts val="0"/>
              </a:spcBef>
            </a:pPr>
            <a:r>
              <a:rPr lang="en-US" dirty="0" smtClean="0"/>
              <a:t>Output screen divided into 3 panels: top, middle, bottom</a:t>
            </a:r>
            <a:endParaRPr lang="en-US" dirty="0"/>
          </a:p>
        </p:txBody>
      </p:sp>
      <p:sp>
        <p:nvSpPr>
          <p:cNvPr id="10" name="Line Callout 1 9"/>
          <p:cNvSpPr/>
          <p:nvPr/>
        </p:nvSpPr>
        <p:spPr>
          <a:xfrm>
            <a:off x="4939495" y="1195507"/>
            <a:ext cx="3200932" cy="526593"/>
          </a:xfrm>
          <a:prstGeom prst="borderCallout1">
            <a:avLst>
              <a:gd name="adj1" fmla="val 101696"/>
              <a:gd name="adj2" fmla="val 32040"/>
              <a:gd name="adj3" fmla="val 222024"/>
              <a:gd name="adj4" fmla="val 27238"/>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buClr>
                <a:schemeClr val="tx2"/>
              </a:buClr>
              <a:buSzPct val="110000"/>
            </a:pPr>
            <a:r>
              <a:rPr lang="en-US" sz="800" b="1" kern="0" dirty="0" smtClean="0">
                <a:solidFill>
                  <a:schemeClr val="tx2"/>
                </a:solidFill>
              </a:rPr>
              <a:t>Top panel</a:t>
            </a:r>
            <a:r>
              <a:rPr lang="en-US" sz="800" kern="0" dirty="0" smtClean="0">
                <a:solidFill>
                  <a:schemeClr val="tx2"/>
                </a:solidFill>
              </a:rPr>
              <a:t> shows what your cash optimization targets/tolerances are (same as input screen).</a:t>
            </a:r>
          </a:p>
          <a:p>
            <a:pPr>
              <a:buClr>
                <a:schemeClr val="tx2"/>
              </a:buClr>
              <a:buSzPct val="110000"/>
            </a:pPr>
            <a:r>
              <a:rPr lang="en-US" sz="800" kern="0" dirty="0" smtClean="0">
                <a:solidFill>
                  <a:schemeClr val="tx2"/>
                </a:solidFill>
              </a:rPr>
              <a:t>Last column shows Basket NAV.  In this case, you want an ending cash of 0.1% of Basket NAV or $42,473.29.</a:t>
            </a:r>
            <a:endParaRPr lang="en-US" sz="800" kern="0" dirty="0">
              <a:solidFill>
                <a:schemeClr val="tx2"/>
              </a:solidFill>
            </a:endParaRPr>
          </a:p>
        </p:txBody>
      </p:sp>
      <p:sp>
        <p:nvSpPr>
          <p:cNvPr id="11" name="Line Callout 1 10"/>
          <p:cNvSpPr/>
          <p:nvPr/>
        </p:nvSpPr>
        <p:spPr>
          <a:xfrm>
            <a:off x="6038335" y="1875126"/>
            <a:ext cx="2976269" cy="825295"/>
          </a:xfrm>
          <a:prstGeom prst="borderCallout1">
            <a:avLst>
              <a:gd name="adj1" fmla="val 99550"/>
              <a:gd name="adj2" fmla="val 90279"/>
              <a:gd name="adj3" fmla="val 187088"/>
              <a:gd name="adj4" fmla="val 77792"/>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buClr>
                <a:schemeClr val="tx2"/>
              </a:buClr>
              <a:buSzPct val="110000"/>
            </a:pPr>
            <a:r>
              <a:rPr lang="en-US" sz="800" b="1" kern="0" dirty="0" smtClean="0">
                <a:solidFill>
                  <a:schemeClr val="tx2"/>
                </a:solidFill>
              </a:rPr>
              <a:t>Middle panel </a:t>
            </a:r>
            <a:r>
              <a:rPr lang="en-US" sz="800" kern="0" dirty="0" smtClean="0">
                <a:solidFill>
                  <a:schemeClr val="tx2"/>
                </a:solidFill>
              </a:rPr>
              <a:t>shows cash details on the fund level, e.g.</a:t>
            </a:r>
          </a:p>
          <a:p>
            <a:pPr marL="171450" indent="-171450">
              <a:buClr>
                <a:schemeClr val="tx2"/>
              </a:buClr>
              <a:buSzPct val="110000"/>
              <a:buFont typeface="Arial" panose="020B0604020202020204" pitchFamily="34" charset="0"/>
              <a:buChar char="•"/>
            </a:pPr>
            <a:r>
              <a:rPr lang="en-US" sz="800" kern="0" dirty="0" smtClean="0">
                <a:solidFill>
                  <a:schemeClr val="tx2"/>
                </a:solidFill>
              </a:rPr>
              <a:t>$1,938,774.97 = cash component of basket before Badger</a:t>
            </a:r>
          </a:p>
          <a:p>
            <a:pPr marL="171450" indent="-171450">
              <a:buClr>
                <a:schemeClr val="tx2"/>
              </a:buClr>
              <a:buSzPct val="110000"/>
              <a:buFont typeface="Arial" panose="020B0604020202020204" pitchFamily="34" charset="0"/>
              <a:buChar char="•"/>
            </a:pPr>
            <a:r>
              <a:rPr lang="en-US" sz="800" kern="0" dirty="0" smtClean="0">
                <a:solidFill>
                  <a:schemeClr val="tx2"/>
                </a:solidFill>
              </a:rPr>
              <a:t>$1,896,301.68 = cash you want Badger to reallocate</a:t>
            </a:r>
          </a:p>
          <a:p>
            <a:pPr marL="171450" indent="-171450">
              <a:buClr>
                <a:schemeClr val="tx2"/>
              </a:buClr>
              <a:buSzPct val="110000"/>
              <a:buFont typeface="Arial" panose="020B0604020202020204" pitchFamily="34" charset="0"/>
              <a:buChar char="•"/>
            </a:pPr>
            <a:r>
              <a:rPr lang="en-US" sz="800" kern="0" dirty="0" smtClean="0">
                <a:solidFill>
                  <a:schemeClr val="tx2"/>
                </a:solidFill>
              </a:rPr>
              <a:t>$42,473.29 = desired cash after running Badger</a:t>
            </a:r>
          </a:p>
          <a:p>
            <a:pPr marL="171450" indent="-171450">
              <a:buClr>
                <a:schemeClr val="tx2"/>
              </a:buClr>
              <a:buSzPct val="110000"/>
              <a:buFont typeface="Arial" panose="020B0604020202020204" pitchFamily="34" charset="0"/>
              <a:buChar char="•"/>
            </a:pPr>
            <a:r>
              <a:rPr lang="en-US" sz="800" kern="0" dirty="0" smtClean="0">
                <a:solidFill>
                  <a:schemeClr val="tx2"/>
                </a:solidFill>
              </a:rPr>
              <a:t>$42,489.33 = actual cash after running Badger</a:t>
            </a:r>
          </a:p>
          <a:p>
            <a:pPr>
              <a:buClr>
                <a:schemeClr val="tx2"/>
              </a:buClr>
              <a:buSzPct val="110000"/>
            </a:pPr>
            <a:r>
              <a:rPr lang="en-US" sz="800" kern="0" dirty="0" smtClean="0">
                <a:solidFill>
                  <a:schemeClr val="tx2"/>
                </a:solidFill>
              </a:rPr>
              <a:t>and what %s of Basket NAV these cash amounts represent</a:t>
            </a:r>
            <a:endParaRPr lang="en-US" sz="800" kern="0" dirty="0">
              <a:solidFill>
                <a:schemeClr val="tx2"/>
              </a:solidFill>
            </a:endParaRPr>
          </a:p>
        </p:txBody>
      </p:sp>
      <p:sp>
        <p:nvSpPr>
          <p:cNvPr id="12" name="Line Callout 1 11"/>
          <p:cNvSpPr/>
          <p:nvPr/>
        </p:nvSpPr>
        <p:spPr>
          <a:xfrm>
            <a:off x="1227742" y="5711409"/>
            <a:ext cx="7168587" cy="773787"/>
          </a:xfrm>
          <a:prstGeom prst="borderCallout1">
            <a:avLst>
              <a:gd name="adj1" fmla="val 33538"/>
              <a:gd name="adj2" fmla="val -155"/>
              <a:gd name="adj3" fmla="val -61804"/>
              <a:gd name="adj4" fmla="val -12728"/>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buClr>
                <a:schemeClr val="tx2"/>
              </a:buClr>
              <a:buSzPct val="110000"/>
            </a:pPr>
            <a:r>
              <a:rPr lang="en-US" sz="800" b="1" kern="0" dirty="0" smtClean="0">
                <a:solidFill>
                  <a:schemeClr val="tx2"/>
                </a:solidFill>
              </a:rPr>
              <a:t>Bottom panel </a:t>
            </a:r>
            <a:r>
              <a:rPr lang="en-US" sz="800" kern="0" dirty="0" smtClean="0">
                <a:solidFill>
                  <a:schemeClr val="tx2"/>
                </a:solidFill>
              </a:rPr>
              <a:t>shows details on the individual holdings level, how Badger’s reallocation of cash translates to qty changes at the holdings level, e.g.:</a:t>
            </a:r>
          </a:p>
          <a:p>
            <a:pPr marL="171450" indent="-171450">
              <a:buClr>
                <a:schemeClr val="tx2"/>
              </a:buClr>
              <a:buSzPct val="110000"/>
              <a:buFont typeface="Arial" panose="020B0604020202020204" pitchFamily="34" charset="0"/>
              <a:buChar char="•"/>
            </a:pPr>
            <a:r>
              <a:rPr lang="en-US" sz="800" kern="0" dirty="0" smtClean="0">
                <a:solidFill>
                  <a:schemeClr val="tx2"/>
                </a:solidFill>
              </a:rPr>
              <a:t>Perfect Basket Shares = # shares given perfect slice of the basket (= fund holdings / fund units; displays fractional positions with no round lots applied)</a:t>
            </a:r>
          </a:p>
          <a:p>
            <a:pPr marL="171450" indent="-171450">
              <a:buClr>
                <a:schemeClr val="tx2"/>
              </a:buClr>
              <a:buSzPct val="110000"/>
              <a:buFont typeface="Arial" panose="020B0604020202020204" pitchFamily="34" charset="0"/>
              <a:buChar char="•"/>
            </a:pPr>
            <a:r>
              <a:rPr lang="en-US" sz="800" kern="0" dirty="0" smtClean="0">
                <a:solidFill>
                  <a:schemeClr val="tx2"/>
                </a:solidFill>
              </a:rPr>
              <a:t>Excluded Shares = # shares excluded</a:t>
            </a:r>
          </a:p>
          <a:p>
            <a:pPr marL="171450" indent="-171450">
              <a:buClr>
                <a:schemeClr val="tx2"/>
              </a:buClr>
              <a:buSzPct val="110000"/>
              <a:buFont typeface="Arial" panose="020B0604020202020204" pitchFamily="34" charset="0"/>
              <a:buChar char="•"/>
            </a:pPr>
            <a:r>
              <a:rPr lang="en-US" sz="800" kern="0" dirty="0" smtClean="0">
                <a:solidFill>
                  <a:schemeClr val="tx2"/>
                </a:solidFill>
              </a:rPr>
              <a:t>Standard Basket Shares = # shares respecting local market round lots and given the fund’s default rounding methodology</a:t>
            </a:r>
          </a:p>
          <a:p>
            <a:pPr marL="171450" indent="-171450">
              <a:buClr>
                <a:schemeClr val="tx2"/>
              </a:buClr>
              <a:buSzPct val="110000"/>
              <a:buFont typeface="Arial" panose="020B0604020202020204" pitchFamily="34" charset="0"/>
              <a:buChar char="•"/>
            </a:pPr>
            <a:r>
              <a:rPr lang="en-US" sz="800" kern="0" dirty="0" smtClean="0">
                <a:solidFill>
                  <a:schemeClr val="tx2"/>
                </a:solidFill>
              </a:rPr>
              <a:t>Incremental Optimized Shares = additional # shares added to the deliverable basket due to Badger’s reallocation of cash</a:t>
            </a:r>
          </a:p>
          <a:p>
            <a:pPr marL="171450" indent="-171450">
              <a:buClr>
                <a:schemeClr val="tx2"/>
              </a:buClr>
              <a:buSzPct val="110000"/>
              <a:buFont typeface="Arial" panose="020B0604020202020204" pitchFamily="34" charset="0"/>
              <a:buChar char="•"/>
            </a:pPr>
            <a:r>
              <a:rPr lang="en-US" sz="800" kern="0" dirty="0" smtClean="0">
                <a:solidFill>
                  <a:schemeClr val="tx2"/>
                </a:solidFill>
              </a:rPr>
              <a:t>Optimized Basket Shares = Standard Basket Shares + Incremental Optimized Shares</a:t>
            </a:r>
            <a:endParaRPr lang="en-US" sz="800" kern="0" dirty="0">
              <a:solidFill>
                <a:schemeClr val="tx2"/>
              </a:solidFill>
            </a:endParaRPr>
          </a:p>
        </p:txBody>
      </p:sp>
      <p:sp>
        <p:nvSpPr>
          <p:cNvPr id="13" name="Line Callout 1 12"/>
          <p:cNvSpPr/>
          <p:nvPr/>
        </p:nvSpPr>
        <p:spPr>
          <a:xfrm>
            <a:off x="533966" y="2811069"/>
            <a:ext cx="708309" cy="259564"/>
          </a:xfrm>
          <a:prstGeom prst="borderCallout1">
            <a:avLst>
              <a:gd name="adj1" fmla="val 98373"/>
              <a:gd name="adj2" fmla="val 71843"/>
              <a:gd name="adj3" fmla="val 202903"/>
              <a:gd name="adj4" fmla="val 79424"/>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buClr>
                <a:schemeClr val="tx2"/>
              </a:buClr>
              <a:buSzPct val="110000"/>
            </a:pPr>
            <a:r>
              <a:rPr lang="en-US" sz="700" kern="0" dirty="0" smtClean="0">
                <a:solidFill>
                  <a:schemeClr val="tx2"/>
                </a:solidFill>
              </a:rPr>
              <a:t>Basket Cash from odd lots</a:t>
            </a:r>
            <a:endParaRPr lang="en-US" sz="700" kern="0" dirty="0">
              <a:solidFill>
                <a:schemeClr val="tx2"/>
              </a:solidFill>
            </a:endParaRPr>
          </a:p>
        </p:txBody>
      </p:sp>
      <p:sp>
        <p:nvSpPr>
          <p:cNvPr id="14" name="Line Callout 1 13"/>
          <p:cNvSpPr/>
          <p:nvPr/>
        </p:nvSpPr>
        <p:spPr>
          <a:xfrm>
            <a:off x="1321079" y="2811069"/>
            <a:ext cx="710602" cy="360253"/>
          </a:xfrm>
          <a:prstGeom prst="borderCallout1">
            <a:avLst>
              <a:gd name="adj1" fmla="val 101696"/>
              <a:gd name="adj2" fmla="val 49921"/>
              <a:gd name="adj3" fmla="val 153604"/>
              <a:gd name="adj4" fmla="val 54130"/>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buClr>
                <a:schemeClr val="tx2"/>
              </a:buClr>
              <a:buSzPct val="110000"/>
            </a:pPr>
            <a:r>
              <a:rPr lang="en-US" sz="700" kern="0" dirty="0" smtClean="0">
                <a:solidFill>
                  <a:schemeClr val="tx2"/>
                </a:solidFill>
              </a:rPr>
              <a:t>Basket Cash from excluded securities</a:t>
            </a:r>
            <a:endParaRPr lang="en-US" sz="700" kern="0" dirty="0">
              <a:solidFill>
                <a:schemeClr val="tx2"/>
              </a:solidFill>
            </a:endParaRPr>
          </a:p>
        </p:txBody>
      </p:sp>
      <p:sp>
        <p:nvSpPr>
          <p:cNvPr id="16" name="Line Callout 1 15"/>
          <p:cNvSpPr/>
          <p:nvPr/>
        </p:nvSpPr>
        <p:spPr>
          <a:xfrm>
            <a:off x="1525075" y="3770651"/>
            <a:ext cx="1457024" cy="265416"/>
          </a:xfrm>
          <a:prstGeom prst="borderCallout1">
            <a:avLst>
              <a:gd name="adj1" fmla="val 1082"/>
              <a:gd name="adj2" fmla="val 49921"/>
              <a:gd name="adj3" fmla="val -105285"/>
              <a:gd name="adj4" fmla="val 53517"/>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buClr>
                <a:schemeClr val="tx2"/>
              </a:buClr>
              <a:buSzPct val="110000"/>
            </a:pPr>
            <a:r>
              <a:rPr lang="en-US" sz="700" kern="0" dirty="0" smtClean="0">
                <a:solidFill>
                  <a:schemeClr val="tx2"/>
                </a:solidFill>
              </a:rPr>
              <a:t>Basket Cash from “other”, mostly accruals &amp; spendable cash</a:t>
            </a:r>
            <a:endParaRPr lang="en-US" sz="700" kern="0" dirty="0">
              <a:solidFill>
                <a:schemeClr val="tx2"/>
              </a:solidFill>
            </a:endParaRPr>
          </a:p>
        </p:txBody>
      </p:sp>
      <p:grpSp>
        <p:nvGrpSpPr>
          <p:cNvPr id="17" name="Group 16"/>
          <p:cNvGrpSpPr/>
          <p:nvPr/>
        </p:nvGrpSpPr>
        <p:grpSpPr>
          <a:xfrm>
            <a:off x="1748093" y="3341301"/>
            <a:ext cx="222422" cy="200055"/>
            <a:chOff x="3385751" y="293544"/>
            <a:chExt cx="222422" cy="200055"/>
          </a:xfrm>
        </p:grpSpPr>
        <p:sp>
          <p:nvSpPr>
            <p:cNvPr id="6" name="Oval 5"/>
            <p:cNvSpPr/>
            <p:nvPr/>
          </p:nvSpPr>
          <p:spPr>
            <a:xfrm>
              <a:off x="3422821" y="315310"/>
              <a:ext cx="148282" cy="143188"/>
            </a:xfrm>
            <a:prstGeom prst="ellipse">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dirty="0">
                <a:solidFill>
                  <a:schemeClr val="tx2"/>
                </a:solidFill>
              </a:endParaRPr>
            </a:p>
          </p:txBody>
        </p:sp>
        <p:sp>
          <p:nvSpPr>
            <p:cNvPr id="7" name="TextBox 6"/>
            <p:cNvSpPr txBox="1"/>
            <p:nvPr/>
          </p:nvSpPr>
          <p:spPr>
            <a:xfrm>
              <a:off x="3385751" y="293544"/>
              <a:ext cx="222422" cy="200055"/>
            </a:xfrm>
            <a:prstGeom prst="rect">
              <a:avLst/>
            </a:prstGeom>
            <a:noFill/>
          </p:spPr>
          <p:txBody>
            <a:bodyPr wrap="square" rtlCol="0">
              <a:spAutoFit/>
            </a:bodyPr>
            <a:lstStyle/>
            <a:p>
              <a:pPr algn="ctr">
                <a:buClr>
                  <a:schemeClr val="tx2"/>
                </a:buClr>
                <a:buSzPct val="110000"/>
              </a:pPr>
              <a:r>
                <a:rPr lang="en-US" sz="700" dirty="0" smtClean="0">
                  <a:solidFill>
                    <a:schemeClr val="tx2"/>
                  </a:solidFill>
                </a:rPr>
                <a:t>B</a:t>
              </a:r>
              <a:endParaRPr lang="en-US" sz="700" dirty="0">
                <a:solidFill>
                  <a:schemeClr val="tx2"/>
                </a:solidFill>
              </a:endParaRPr>
            </a:p>
          </p:txBody>
        </p:sp>
      </p:grpSp>
      <p:grpSp>
        <p:nvGrpSpPr>
          <p:cNvPr id="20" name="Group 19"/>
          <p:cNvGrpSpPr/>
          <p:nvPr/>
        </p:nvGrpSpPr>
        <p:grpSpPr>
          <a:xfrm>
            <a:off x="1083274" y="3341348"/>
            <a:ext cx="222422" cy="200055"/>
            <a:chOff x="3385751" y="293544"/>
            <a:chExt cx="222422" cy="200055"/>
          </a:xfrm>
        </p:grpSpPr>
        <p:sp>
          <p:nvSpPr>
            <p:cNvPr id="21" name="Oval 20"/>
            <p:cNvSpPr/>
            <p:nvPr/>
          </p:nvSpPr>
          <p:spPr>
            <a:xfrm>
              <a:off x="3422821" y="315310"/>
              <a:ext cx="148282" cy="143188"/>
            </a:xfrm>
            <a:prstGeom prst="ellipse">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dirty="0">
                <a:solidFill>
                  <a:schemeClr val="tx2"/>
                </a:solidFill>
              </a:endParaRPr>
            </a:p>
          </p:txBody>
        </p:sp>
        <p:sp>
          <p:nvSpPr>
            <p:cNvPr id="22" name="TextBox 21"/>
            <p:cNvSpPr txBox="1"/>
            <p:nvPr/>
          </p:nvSpPr>
          <p:spPr>
            <a:xfrm>
              <a:off x="3385751" y="293544"/>
              <a:ext cx="222422" cy="200055"/>
            </a:xfrm>
            <a:prstGeom prst="rect">
              <a:avLst/>
            </a:prstGeom>
            <a:noFill/>
          </p:spPr>
          <p:txBody>
            <a:bodyPr wrap="square" rtlCol="0">
              <a:spAutoFit/>
            </a:bodyPr>
            <a:lstStyle/>
            <a:p>
              <a:pPr algn="ctr">
                <a:buClr>
                  <a:schemeClr val="tx2"/>
                </a:buClr>
                <a:buSzPct val="110000"/>
              </a:pPr>
              <a:r>
                <a:rPr lang="en-US" sz="700" dirty="0" smtClean="0">
                  <a:solidFill>
                    <a:schemeClr val="tx2"/>
                  </a:solidFill>
                </a:rPr>
                <a:t>A</a:t>
              </a:r>
              <a:endParaRPr lang="en-US" sz="700" dirty="0">
                <a:solidFill>
                  <a:schemeClr val="tx2"/>
                </a:solidFill>
              </a:endParaRPr>
            </a:p>
          </p:txBody>
        </p:sp>
      </p:grpSp>
      <p:grpSp>
        <p:nvGrpSpPr>
          <p:cNvPr id="23" name="Group 22"/>
          <p:cNvGrpSpPr/>
          <p:nvPr/>
        </p:nvGrpSpPr>
        <p:grpSpPr>
          <a:xfrm>
            <a:off x="2315009" y="3345013"/>
            <a:ext cx="222422" cy="200055"/>
            <a:chOff x="3385751" y="293544"/>
            <a:chExt cx="222422" cy="200055"/>
          </a:xfrm>
        </p:grpSpPr>
        <p:sp>
          <p:nvSpPr>
            <p:cNvPr id="24" name="Oval 23"/>
            <p:cNvSpPr/>
            <p:nvPr/>
          </p:nvSpPr>
          <p:spPr>
            <a:xfrm>
              <a:off x="3422821" y="315310"/>
              <a:ext cx="148282" cy="143188"/>
            </a:xfrm>
            <a:prstGeom prst="ellipse">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dirty="0">
                <a:solidFill>
                  <a:schemeClr val="tx2"/>
                </a:solidFill>
              </a:endParaRPr>
            </a:p>
          </p:txBody>
        </p:sp>
        <p:sp>
          <p:nvSpPr>
            <p:cNvPr id="25" name="TextBox 24"/>
            <p:cNvSpPr txBox="1"/>
            <p:nvPr/>
          </p:nvSpPr>
          <p:spPr>
            <a:xfrm>
              <a:off x="3385751" y="293544"/>
              <a:ext cx="222422" cy="200055"/>
            </a:xfrm>
            <a:prstGeom prst="rect">
              <a:avLst/>
            </a:prstGeom>
            <a:noFill/>
          </p:spPr>
          <p:txBody>
            <a:bodyPr wrap="square" rtlCol="0">
              <a:spAutoFit/>
            </a:bodyPr>
            <a:lstStyle/>
            <a:p>
              <a:pPr algn="ctr">
                <a:buClr>
                  <a:schemeClr val="tx2"/>
                </a:buClr>
                <a:buSzPct val="110000"/>
              </a:pPr>
              <a:r>
                <a:rPr lang="en-US" sz="700" dirty="0" smtClean="0">
                  <a:solidFill>
                    <a:schemeClr val="tx2"/>
                  </a:solidFill>
                </a:rPr>
                <a:t>C</a:t>
              </a:r>
              <a:endParaRPr lang="en-US" sz="700" dirty="0">
                <a:solidFill>
                  <a:schemeClr val="tx2"/>
                </a:solidFill>
              </a:endParaRPr>
            </a:p>
          </p:txBody>
        </p:sp>
      </p:grpSp>
      <p:grpSp>
        <p:nvGrpSpPr>
          <p:cNvPr id="26" name="Group 25"/>
          <p:cNvGrpSpPr/>
          <p:nvPr/>
        </p:nvGrpSpPr>
        <p:grpSpPr>
          <a:xfrm>
            <a:off x="3073380" y="3341062"/>
            <a:ext cx="222422" cy="200055"/>
            <a:chOff x="3385751" y="293544"/>
            <a:chExt cx="222422" cy="200055"/>
          </a:xfrm>
        </p:grpSpPr>
        <p:sp>
          <p:nvSpPr>
            <p:cNvPr id="27" name="Oval 26"/>
            <p:cNvSpPr/>
            <p:nvPr/>
          </p:nvSpPr>
          <p:spPr>
            <a:xfrm>
              <a:off x="3422821" y="315310"/>
              <a:ext cx="148282" cy="143188"/>
            </a:xfrm>
            <a:prstGeom prst="ellipse">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dirty="0">
                <a:solidFill>
                  <a:schemeClr val="tx2"/>
                </a:solidFill>
              </a:endParaRPr>
            </a:p>
          </p:txBody>
        </p:sp>
        <p:sp>
          <p:nvSpPr>
            <p:cNvPr id="28" name="TextBox 27"/>
            <p:cNvSpPr txBox="1"/>
            <p:nvPr/>
          </p:nvSpPr>
          <p:spPr>
            <a:xfrm>
              <a:off x="3385751" y="293544"/>
              <a:ext cx="222422" cy="200055"/>
            </a:xfrm>
            <a:prstGeom prst="rect">
              <a:avLst/>
            </a:prstGeom>
            <a:noFill/>
          </p:spPr>
          <p:txBody>
            <a:bodyPr wrap="square" rtlCol="0">
              <a:spAutoFit/>
            </a:bodyPr>
            <a:lstStyle/>
            <a:p>
              <a:pPr algn="ctr">
                <a:buClr>
                  <a:schemeClr val="tx2"/>
                </a:buClr>
                <a:buSzPct val="110000"/>
              </a:pPr>
              <a:r>
                <a:rPr lang="en-US" sz="700" dirty="0" smtClean="0">
                  <a:solidFill>
                    <a:schemeClr val="tx2"/>
                  </a:solidFill>
                </a:rPr>
                <a:t>D</a:t>
              </a:r>
              <a:endParaRPr lang="en-US" sz="700" dirty="0">
                <a:solidFill>
                  <a:schemeClr val="tx2"/>
                </a:solidFill>
              </a:endParaRPr>
            </a:p>
          </p:txBody>
        </p:sp>
      </p:grpSp>
      <p:grpSp>
        <p:nvGrpSpPr>
          <p:cNvPr id="29" name="Group 28"/>
          <p:cNvGrpSpPr/>
          <p:nvPr/>
        </p:nvGrpSpPr>
        <p:grpSpPr>
          <a:xfrm>
            <a:off x="3652706" y="3339969"/>
            <a:ext cx="222422" cy="200055"/>
            <a:chOff x="3385751" y="293544"/>
            <a:chExt cx="222422" cy="200055"/>
          </a:xfrm>
        </p:grpSpPr>
        <p:sp>
          <p:nvSpPr>
            <p:cNvPr id="30" name="Oval 29"/>
            <p:cNvSpPr/>
            <p:nvPr/>
          </p:nvSpPr>
          <p:spPr>
            <a:xfrm>
              <a:off x="3422821" y="315310"/>
              <a:ext cx="148282" cy="143188"/>
            </a:xfrm>
            <a:prstGeom prst="ellipse">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dirty="0">
                <a:solidFill>
                  <a:schemeClr val="tx2"/>
                </a:solidFill>
              </a:endParaRPr>
            </a:p>
          </p:txBody>
        </p:sp>
        <p:sp>
          <p:nvSpPr>
            <p:cNvPr id="31" name="TextBox 30"/>
            <p:cNvSpPr txBox="1"/>
            <p:nvPr/>
          </p:nvSpPr>
          <p:spPr>
            <a:xfrm>
              <a:off x="3385751" y="293544"/>
              <a:ext cx="222422" cy="200055"/>
            </a:xfrm>
            <a:prstGeom prst="rect">
              <a:avLst/>
            </a:prstGeom>
            <a:noFill/>
          </p:spPr>
          <p:txBody>
            <a:bodyPr wrap="square" rtlCol="0">
              <a:spAutoFit/>
            </a:bodyPr>
            <a:lstStyle/>
            <a:p>
              <a:pPr algn="ctr">
                <a:buClr>
                  <a:schemeClr val="tx2"/>
                </a:buClr>
                <a:buSzPct val="110000"/>
              </a:pPr>
              <a:r>
                <a:rPr lang="en-US" sz="700" dirty="0" smtClean="0">
                  <a:solidFill>
                    <a:schemeClr val="tx2"/>
                  </a:solidFill>
                </a:rPr>
                <a:t>E</a:t>
              </a:r>
              <a:endParaRPr lang="en-US" sz="700" dirty="0">
                <a:solidFill>
                  <a:schemeClr val="tx2"/>
                </a:solidFill>
              </a:endParaRPr>
            </a:p>
          </p:txBody>
        </p:sp>
      </p:grpSp>
      <p:grpSp>
        <p:nvGrpSpPr>
          <p:cNvPr id="32" name="Group 31"/>
          <p:cNvGrpSpPr/>
          <p:nvPr/>
        </p:nvGrpSpPr>
        <p:grpSpPr>
          <a:xfrm>
            <a:off x="4489104" y="3341540"/>
            <a:ext cx="222422" cy="200055"/>
            <a:chOff x="3385751" y="293544"/>
            <a:chExt cx="222422" cy="200055"/>
          </a:xfrm>
        </p:grpSpPr>
        <p:sp>
          <p:nvSpPr>
            <p:cNvPr id="33" name="Oval 32"/>
            <p:cNvSpPr/>
            <p:nvPr/>
          </p:nvSpPr>
          <p:spPr>
            <a:xfrm>
              <a:off x="3422821" y="315310"/>
              <a:ext cx="148282" cy="143188"/>
            </a:xfrm>
            <a:prstGeom prst="ellipse">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dirty="0">
                <a:solidFill>
                  <a:schemeClr val="tx2"/>
                </a:solidFill>
              </a:endParaRPr>
            </a:p>
          </p:txBody>
        </p:sp>
        <p:sp>
          <p:nvSpPr>
            <p:cNvPr id="34" name="TextBox 33"/>
            <p:cNvSpPr txBox="1"/>
            <p:nvPr/>
          </p:nvSpPr>
          <p:spPr>
            <a:xfrm>
              <a:off x="3385751" y="293544"/>
              <a:ext cx="222422" cy="200055"/>
            </a:xfrm>
            <a:prstGeom prst="rect">
              <a:avLst/>
            </a:prstGeom>
            <a:noFill/>
          </p:spPr>
          <p:txBody>
            <a:bodyPr wrap="square" rtlCol="0">
              <a:spAutoFit/>
            </a:bodyPr>
            <a:lstStyle/>
            <a:p>
              <a:pPr algn="ctr">
                <a:buClr>
                  <a:schemeClr val="tx2"/>
                </a:buClr>
                <a:buSzPct val="110000"/>
              </a:pPr>
              <a:r>
                <a:rPr lang="en-US" sz="700" dirty="0" smtClean="0">
                  <a:solidFill>
                    <a:schemeClr val="tx2"/>
                  </a:solidFill>
                </a:rPr>
                <a:t>F</a:t>
              </a:r>
              <a:endParaRPr lang="en-US" sz="700" dirty="0">
                <a:solidFill>
                  <a:schemeClr val="tx2"/>
                </a:solidFill>
              </a:endParaRPr>
            </a:p>
          </p:txBody>
        </p:sp>
      </p:grpSp>
      <p:grpSp>
        <p:nvGrpSpPr>
          <p:cNvPr id="35" name="Group 34"/>
          <p:cNvGrpSpPr/>
          <p:nvPr/>
        </p:nvGrpSpPr>
        <p:grpSpPr>
          <a:xfrm>
            <a:off x="5378070" y="3346095"/>
            <a:ext cx="222422" cy="200055"/>
            <a:chOff x="3385751" y="293544"/>
            <a:chExt cx="222422" cy="200055"/>
          </a:xfrm>
        </p:grpSpPr>
        <p:sp>
          <p:nvSpPr>
            <p:cNvPr id="36" name="Oval 35"/>
            <p:cNvSpPr/>
            <p:nvPr/>
          </p:nvSpPr>
          <p:spPr>
            <a:xfrm>
              <a:off x="3422821" y="315310"/>
              <a:ext cx="148282" cy="143188"/>
            </a:xfrm>
            <a:prstGeom prst="ellipse">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dirty="0">
                <a:solidFill>
                  <a:schemeClr val="tx2"/>
                </a:solidFill>
              </a:endParaRPr>
            </a:p>
          </p:txBody>
        </p:sp>
        <p:sp>
          <p:nvSpPr>
            <p:cNvPr id="37" name="TextBox 36"/>
            <p:cNvSpPr txBox="1"/>
            <p:nvPr/>
          </p:nvSpPr>
          <p:spPr>
            <a:xfrm>
              <a:off x="3385751" y="293544"/>
              <a:ext cx="222422" cy="200055"/>
            </a:xfrm>
            <a:prstGeom prst="rect">
              <a:avLst/>
            </a:prstGeom>
            <a:noFill/>
          </p:spPr>
          <p:txBody>
            <a:bodyPr wrap="square" rtlCol="0">
              <a:spAutoFit/>
            </a:bodyPr>
            <a:lstStyle/>
            <a:p>
              <a:pPr algn="ctr">
                <a:buClr>
                  <a:schemeClr val="tx2"/>
                </a:buClr>
                <a:buSzPct val="110000"/>
              </a:pPr>
              <a:r>
                <a:rPr lang="en-US" sz="700" dirty="0" smtClean="0">
                  <a:solidFill>
                    <a:schemeClr val="tx2"/>
                  </a:solidFill>
                </a:rPr>
                <a:t>G</a:t>
              </a:r>
              <a:endParaRPr lang="en-US" sz="700" dirty="0">
                <a:solidFill>
                  <a:schemeClr val="tx2"/>
                </a:solidFill>
              </a:endParaRPr>
            </a:p>
          </p:txBody>
        </p:sp>
      </p:grpSp>
      <p:grpSp>
        <p:nvGrpSpPr>
          <p:cNvPr id="38" name="Group 37"/>
          <p:cNvGrpSpPr/>
          <p:nvPr/>
        </p:nvGrpSpPr>
        <p:grpSpPr>
          <a:xfrm>
            <a:off x="6205974" y="3341540"/>
            <a:ext cx="222422" cy="200055"/>
            <a:chOff x="3385751" y="293544"/>
            <a:chExt cx="222422" cy="200055"/>
          </a:xfrm>
        </p:grpSpPr>
        <p:sp>
          <p:nvSpPr>
            <p:cNvPr id="39" name="Oval 38"/>
            <p:cNvSpPr/>
            <p:nvPr/>
          </p:nvSpPr>
          <p:spPr>
            <a:xfrm>
              <a:off x="3422821" y="315310"/>
              <a:ext cx="148282" cy="143188"/>
            </a:xfrm>
            <a:prstGeom prst="ellipse">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dirty="0">
                <a:solidFill>
                  <a:schemeClr val="tx2"/>
                </a:solidFill>
              </a:endParaRPr>
            </a:p>
          </p:txBody>
        </p:sp>
        <p:sp>
          <p:nvSpPr>
            <p:cNvPr id="40" name="TextBox 39"/>
            <p:cNvSpPr txBox="1"/>
            <p:nvPr/>
          </p:nvSpPr>
          <p:spPr>
            <a:xfrm>
              <a:off x="3385751" y="293544"/>
              <a:ext cx="222422" cy="200055"/>
            </a:xfrm>
            <a:prstGeom prst="rect">
              <a:avLst/>
            </a:prstGeom>
            <a:noFill/>
          </p:spPr>
          <p:txBody>
            <a:bodyPr wrap="square" rtlCol="0">
              <a:spAutoFit/>
            </a:bodyPr>
            <a:lstStyle/>
            <a:p>
              <a:pPr algn="ctr">
                <a:buClr>
                  <a:schemeClr val="tx2"/>
                </a:buClr>
                <a:buSzPct val="110000"/>
              </a:pPr>
              <a:r>
                <a:rPr lang="en-US" sz="700" dirty="0">
                  <a:solidFill>
                    <a:schemeClr val="tx2"/>
                  </a:solidFill>
                </a:rPr>
                <a:t>H</a:t>
              </a:r>
            </a:p>
          </p:txBody>
        </p:sp>
      </p:grpSp>
      <p:grpSp>
        <p:nvGrpSpPr>
          <p:cNvPr id="41" name="Group 40"/>
          <p:cNvGrpSpPr/>
          <p:nvPr/>
        </p:nvGrpSpPr>
        <p:grpSpPr>
          <a:xfrm>
            <a:off x="7090101" y="3339970"/>
            <a:ext cx="222422" cy="200055"/>
            <a:chOff x="3385751" y="293544"/>
            <a:chExt cx="222422" cy="200055"/>
          </a:xfrm>
        </p:grpSpPr>
        <p:sp>
          <p:nvSpPr>
            <p:cNvPr id="42" name="Oval 41"/>
            <p:cNvSpPr/>
            <p:nvPr/>
          </p:nvSpPr>
          <p:spPr>
            <a:xfrm>
              <a:off x="3422821" y="315310"/>
              <a:ext cx="148282" cy="143188"/>
            </a:xfrm>
            <a:prstGeom prst="ellipse">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dirty="0">
                <a:solidFill>
                  <a:schemeClr val="tx2"/>
                </a:solidFill>
              </a:endParaRPr>
            </a:p>
          </p:txBody>
        </p:sp>
        <p:sp>
          <p:nvSpPr>
            <p:cNvPr id="43" name="TextBox 42"/>
            <p:cNvSpPr txBox="1"/>
            <p:nvPr/>
          </p:nvSpPr>
          <p:spPr>
            <a:xfrm>
              <a:off x="3385751" y="293544"/>
              <a:ext cx="222422" cy="200055"/>
            </a:xfrm>
            <a:prstGeom prst="rect">
              <a:avLst/>
            </a:prstGeom>
            <a:noFill/>
          </p:spPr>
          <p:txBody>
            <a:bodyPr wrap="square" rtlCol="0">
              <a:spAutoFit/>
            </a:bodyPr>
            <a:lstStyle/>
            <a:p>
              <a:pPr algn="ctr">
                <a:buClr>
                  <a:schemeClr val="tx2"/>
                </a:buClr>
                <a:buSzPct val="110000"/>
              </a:pPr>
              <a:r>
                <a:rPr lang="en-US" sz="700" dirty="0" smtClean="0">
                  <a:solidFill>
                    <a:schemeClr val="tx2"/>
                  </a:solidFill>
                </a:rPr>
                <a:t>I</a:t>
              </a:r>
              <a:endParaRPr lang="en-US" sz="700" dirty="0">
                <a:solidFill>
                  <a:schemeClr val="tx2"/>
                </a:solidFill>
              </a:endParaRPr>
            </a:p>
          </p:txBody>
        </p:sp>
      </p:grpSp>
      <p:grpSp>
        <p:nvGrpSpPr>
          <p:cNvPr id="44" name="Group 43"/>
          <p:cNvGrpSpPr/>
          <p:nvPr/>
        </p:nvGrpSpPr>
        <p:grpSpPr>
          <a:xfrm>
            <a:off x="7955075" y="3342918"/>
            <a:ext cx="222422" cy="200055"/>
            <a:chOff x="3385751" y="293544"/>
            <a:chExt cx="222422" cy="200055"/>
          </a:xfrm>
        </p:grpSpPr>
        <p:sp>
          <p:nvSpPr>
            <p:cNvPr id="45" name="Oval 44"/>
            <p:cNvSpPr/>
            <p:nvPr/>
          </p:nvSpPr>
          <p:spPr>
            <a:xfrm>
              <a:off x="3422821" y="315310"/>
              <a:ext cx="148282" cy="143188"/>
            </a:xfrm>
            <a:prstGeom prst="ellipse">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dirty="0">
                <a:solidFill>
                  <a:schemeClr val="tx2"/>
                </a:solidFill>
              </a:endParaRPr>
            </a:p>
          </p:txBody>
        </p:sp>
        <p:sp>
          <p:nvSpPr>
            <p:cNvPr id="46" name="TextBox 45"/>
            <p:cNvSpPr txBox="1"/>
            <p:nvPr/>
          </p:nvSpPr>
          <p:spPr>
            <a:xfrm>
              <a:off x="3385751" y="293544"/>
              <a:ext cx="222422" cy="200055"/>
            </a:xfrm>
            <a:prstGeom prst="rect">
              <a:avLst/>
            </a:prstGeom>
            <a:noFill/>
          </p:spPr>
          <p:txBody>
            <a:bodyPr wrap="square" rtlCol="0">
              <a:spAutoFit/>
            </a:bodyPr>
            <a:lstStyle/>
            <a:p>
              <a:pPr algn="ctr">
                <a:buClr>
                  <a:schemeClr val="tx2"/>
                </a:buClr>
                <a:buSzPct val="110000"/>
              </a:pPr>
              <a:r>
                <a:rPr lang="en-US" sz="700" dirty="0" smtClean="0">
                  <a:solidFill>
                    <a:schemeClr val="tx2"/>
                  </a:solidFill>
                </a:rPr>
                <a:t>J</a:t>
              </a:r>
              <a:endParaRPr lang="en-US" sz="700" dirty="0">
                <a:solidFill>
                  <a:schemeClr val="tx2"/>
                </a:solidFill>
              </a:endParaRPr>
            </a:p>
          </p:txBody>
        </p:sp>
      </p:grpSp>
      <p:sp>
        <p:nvSpPr>
          <p:cNvPr id="47" name="Line Callout 1 46"/>
          <p:cNvSpPr/>
          <p:nvPr/>
        </p:nvSpPr>
        <p:spPr>
          <a:xfrm>
            <a:off x="3334476" y="2811069"/>
            <a:ext cx="642608" cy="468441"/>
          </a:xfrm>
          <a:prstGeom prst="borderCallout1">
            <a:avLst>
              <a:gd name="adj1" fmla="val 101696"/>
              <a:gd name="adj2" fmla="val 49921"/>
              <a:gd name="adj3" fmla="val 121239"/>
              <a:gd name="adj4" fmla="val 48273"/>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buClr>
                <a:schemeClr val="tx2"/>
              </a:buClr>
              <a:buSzPct val="110000"/>
            </a:pPr>
            <a:r>
              <a:rPr lang="en-US" sz="700" kern="0" dirty="0" smtClean="0">
                <a:solidFill>
                  <a:schemeClr val="tx2"/>
                </a:solidFill>
              </a:rPr>
              <a:t>Cash you want Badger to reallocate = D – F</a:t>
            </a:r>
            <a:endParaRPr lang="en-US" sz="700" kern="0" dirty="0">
              <a:solidFill>
                <a:schemeClr val="tx2"/>
              </a:solidFill>
            </a:endParaRPr>
          </a:p>
        </p:txBody>
      </p:sp>
      <p:sp>
        <p:nvSpPr>
          <p:cNvPr id="48" name="Line Callout 1 47"/>
          <p:cNvSpPr/>
          <p:nvPr/>
        </p:nvSpPr>
        <p:spPr>
          <a:xfrm>
            <a:off x="4053316" y="2811069"/>
            <a:ext cx="710602" cy="462850"/>
          </a:xfrm>
          <a:prstGeom prst="borderCallout1">
            <a:avLst>
              <a:gd name="adj1" fmla="val 101696"/>
              <a:gd name="adj2" fmla="val 49921"/>
              <a:gd name="adj3" fmla="val 128015"/>
              <a:gd name="adj4" fmla="val 58920"/>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buClr>
                <a:schemeClr val="tx2"/>
              </a:buClr>
              <a:buSzPct val="110000"/>
            </a:pPr>
            <a:r>
              <a:rPr lang="en-US" sz="700" kern="0" dirty="0" smtClean="0">
                <a:solidFill>
                  <a:schemeClr val="tx2"/>
                </a:solidFill>
              </a:rPr>
              <a:t>Desired ending cash (here, 0.1% of Basket NAV)</a:t>
            </a:r>
            <a:endParaRPr lang="en-US" sz="700" kern="0" dirty="0">
              <a:solidFill>
                <a:schemeClr val="tx2"/>
              </a:solidFill>
            </a:endParaRPr>
          </a:p>
        </p:txBody>
      </p:sp>
      <p:sp>
        <p:nvSpPr>
          <p:cNvPr id="49" name="Line Callout 1 48"/>
          <p:cNvSpPr/>
          <p:nvPr/>
        </p:nvSpPr>
        <p:spPr>
          <a:xfrm>
            <a:off x="4840150" y="2811069"/>
            <a:ext cx="760341" cy="363583"/>
          </a:xfrm>
          <a:prstGeom prst="borderCallout1">
            <a:avLst>
              <a:gd name="adj1" fmla="val 101696"/>
              <a:gd name="adj2" fmla="val 49921"/>
              <a:gd name="adj3" fmla="val 156264"/>
              <a:gd name="adj4" fmla="val 63721"/>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buClr>
                <a:schemeClr val="tx2"/>
              </a:buClr>
              <a:buSzPct val="110000"/>
            </a:pPr>
            <a:r>
              <a:rPr lang="en-US" sz="700" kern="0" dirty="0" smtClean="0">
                <a:solidFill>
                  <a:schemeClr val="tx2"/>
                </a:solidFill>
              </a:rPr>
              <a:t>Actual ending cash (i.e. after Badger)</a:t>
            </a:r>
            <a:endParaRPr lang="en-US" sz="700" kern="0" dirty="0">
              <a:solidFill>
                <a:schemeClr val="tx2"/>
              </a:solidFill>
            </a:endParaRPr>
          </a:p>
        </p:txBody>
      </p:sp>
      <p:sp>
        <p:nvSpPr>
          <p:cNvPr id="53" name="Right Brace 52"/>
          <p:cNvSpPr/>
          <p:nvPr/>
        </p:nvSpPr>
        <p:spPr>
          <a:xfrm>
            <a:off x="8229603" y="3224964"/>
            <a:ext cx="166727" cy="597443"/>
          </a:xfrm>
          <a:prstGeom prst="righ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 name="Right Brace 53"/>
          <p:cNvSpPr/>
          <p:nvPr/>
        </p:nvSpPr>
        <p:spPr>
          <a:xfrm>
            <a:off x="5600491" y="2216980"/>
            <a:ext cx="181221" cy="555457"/>
          </a:xfrm>
          <a:prstGeom prst="righ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 name="Line Callout 1 55"/>
          <p:cNvSpPr/>
          <p:nvPr/>
        </p:nvSpPr>
        <p:spPr>
          <a:xfrm>
            <a:off x="6558309" y="2811069"/>
            <a:ext cx="757883" cy="360253"/>
          </a:xfrm>
          <a:prstGeom prst="borderCallout1">
            <a:avLst>
              <a:gd name="adj1" fmla="val 101696"/>
              <a:gd name="adj2" fmla="val 49921"/>
              <a:gd name="adj3" fmla="val 165037"/>
              <a:gd name="adj4" fmla="val 67200"/>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buClr>
                <a:schemeClr val="tx2"/>
              </a:buClr>
              <a:buSzPct val="110000"/>
            </a:pPr>
            <a:r>
              <a:rPr lang="en-US" sz="700" kern="0" dirty="0" smtClean="0">
                <a:solidFill>
                  <a:schemeClr val="tx2"/>
                </a:solidFill>
              </a:rPr>
              <a:t>Desired ending cash (F) as % of Basket NAV</a:t>
            </a:r>
            <a:endParaRPr lang="en-US" sz="700" kern="0" dirty="0">
              <a:solidFill>
                <a:schemeClr val="tx2"/>
              </a:solidFill>
            </a:endParaRPr>
          </a:p>
        </p:txBody>
      </p:sp>
      <p:sp>
        <p:nvSpPr>
          <p:cNvPr id="57" name="Line Callout 1 56"/>
          <p:cNvSpPr/>
          <p:nvPr/>
        </p:nvSpPr>
        <p:spPr>
          <a:xfrm>
            <a:off x="7418112" y="2811069"/>
            <a:ext cx="757883" cy="360253"/>
          </a:xfrm>
          <a:prstGeom prst="borderCallout1">
            <a:avLst>
              <a:gd name="adj1" fmla="val 101696"/>
              <a:gd name="adj2" fmla="val 49921"/>
              <a:gd name="adj3" fmla="val 165037"/>
              <a:gd name="adj4" fmla="val 67200"/>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buClr>
                <a:schemeClr val="tx2"/>
              </a:buClr>
              <a:buSzPct val="110000"/>
            </a:pPr>
            <a:r>
              <a:rPr lang="en-US" sz="700" kern="0" dirty="0" smtClean="0">
                <a:solidFill>
                  <a:schemeClr val="tx2"/>
                </a:solidFill>
              </a:rPr>
              <a:t>Actual ending cash (G) as % of Basket NAV</a:t>
            </a:r>
            <a:endParaRPr lang="en-US" sz="700" kern="0" dirty="0">
              <a:solidFill>
                <a:schemeClr val="tx2"/>
              </a:solidFill>
            </a:endParaRPr>
          </a:p>
        </p:txBody>
      </p:sp>
      <p:sp>
        <p:nvSpPr>
          <p:cNvPr id="59" name="Left Brace 58"/>
          <p:cNvSpPr/>
          <p:nvPr/>
        </p:nvSpPr>
        <p:spPr>
          <a:xfrm>
            <a:off x="163038" y="4106165"/>
            <a:ext cx="213359" cy="1337095"/>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8" name="Line Callout 1 57"/>
          <p:cNvSpPr/>
          <p:nvPr/>
        </p:nvSpPr>
        <p:spPr>
          <a:xfrm>
            <a:off x="2503910" y="2805478"/>
            <a:ext cx="769789" cy="468441"/>
          </a:xfrm>
          <a:prstGeom prst="borderCallout1">
            <a:avLst>
              <a:gd name="adj1" fmla="val 99922"/>
              <a:gd name="adj2" fmla="val 71518"/>
              <a:gd name="adj3" fmla="val 135435"/>
              <a:gd name="adj4" fmla="val 68790"/>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buClr>
                <a:schemeClr val="tx2"/>
              </a:buClr>
              <a:buSzPct val="110000"/>
            </a:pPr>
            <a:r>
              <a:rPr lang="en-US" sz="700" kern="0" dirty="0">
                <a:solidFill>
                  <a:schemeClr val="tx2"/>
                </a:solidFill>
              </a:rPr>
              <a:t>Starting Total Basket Cash = sum of columns A to C</a:t>
            </a:r>
          </a:p>
        </p:txBody>
      </p:sp>
      <p:sp>
        <p:nvSpPr>
          <p:cNvPr id="60" name="Line Callout 1 59"/>
          <p:cNvSpPr/>
          <p:nvPr/>
        </p:nvSpPr>
        <p:spPr>
          <a:xfrm>
            <a:off x="5703949" y="2805478"/>
            <a:ext cx="769789" cy="468441"/>
          </a:xfrm>
          <a:prstGeom prst="borderCallout1">
            <a:avLst>
              <a:gd name="adj1" fmla="val 101697"/>
              <a:gd name="adj2" fmla="val 66119"/>
              <a:gd name="adj3" fmla="val 140759"/>
              <a:gd name="adj4" fmla="val 65550"/>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buClr>
                <a:schemeClr val="tx2"/>
              </a:buClr>
              <a:buSzPct val="110000"/>
            </a:pPr>
            <a:r>
              <a:rPr lang="en-US" sz="700" kern="0" dirty="0">
                <a:solidFill>
                  <a:schemeClr val="tx2"/>
                </a:solidFill>
              </a:rPr>
              <a:t>Starting Total Basket Cash (D) as % of Basket NAV</a:t>
            </a:r>
          </a:p>
        </p:txBody>
      </p:sp>
    </p:spTree>
    <p:extLst>
      <p:ext uri="{BB962C8B-B14F-4D97-AF65-F5344CB8AC3E}">
        <p14:creationId xmlns:p14="http://schemas.microsoft.com/office/powerpoint/2010/main" val="39713722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315873" y="1400588"/>
            <a:ext cx="8428482" cy="4245102"/>
          </a:xfrm>
          <a:prstGeom prst="rect">
            <a:avLst/>
          </a:prstGeom>
        </p:spPr>
      </p:pic>
      <p:sp>
        <p:nvSpPr>
          <p:cNvPr id="2" name="Title 1"/>
          <p:cNvSpPr>
            <a:spLocks noGrp="1"/>
          </p:cNvSpPr>
          <p:nvPr>
            <p:ph type="title"/>
          </p:nvPr>
        </p:nvSpPr>
        <p:spPr/>
        <p:txBody>
          <a:bodyPr/>
          <a:lstStyle/>
          <a:p>
            <a:r>
              <a:rPr lang="en-US" dirty="0" smtClean="0"/>
              <a:t>Badger: Output Screen</a:t>
            </a:r>
            <a:r>
              <a:rPr lang="en-US" i="1" dirty="0"/>
              <a:t> </a:t>
            </a:r>
            <a:r>
              <a:rPr lang="en-US" i="1" dirty="0" smtClean="0"/>
              <a:t>(2 </a:t>
            </a:r>
            <a:r>
              <a:rPr lang="en-US" i="1" dirty="0"/>
              <a:t>of 2)</a:t>
            </a:r>
            <a:endParaRPr lang="en-US" dirty="0"/>
          </a:p>
        </p:txBody>
      </p:sp>
      <p:sp>
        <p:nvSpPr>
          <p:cNvPr id="3" name="Slide Number Placeholder 2"/>
          <p:cNvSpPr>
            <a:spLocks noGrp="1"/>
          </p:cNvSpPr>
          <p:nvPr>
            <p:ph type="sldNum" sz="quarter" idx="13"/>
          </p:nvPr>
        </p:nvSpPr>
        <p:spPr/>
        <p:txBody>
          <a:bodyPr/>
          <a:lstStyle/>
          <a:p>
            <a:fld id="{C0531ADF-2191-45C5-9D71-08764BF86A6F}" type="slidenum">
              <a:rPr lang="en-US" smtClean="0"/>
              <a:pPr/>
              <a:t>13</a:t>
            </a:fld>
            <a:endParaRPr lang="en-US" dirty="0"/>
          </a:p>
        </p:txBody>
      </p:sp>
      <p:sp>
        <p:nvSpPr>
          <p:cNvPr id="4" name="Footer Placeholder 3"/>
          <p:cNvSpPr>
            <a:spLocks noGrp="1"/>
          </p:cNvSpPr>
          <p:nvPr>
            <p:ph type="ftr" sz="quarter" idx="14"/>
          </p:nvPr>
        </p:nvSpPr>
        <p:spPr/>
        <p:txBody>
          <a:bodyPr/>
          <a:lstStyle/>
          <a:p>
            <a:r>
              <a:rPr lang="en-US" dirty="0" smtClean="0"/>
              <a:t>For professional clients / qualified investors only</a:t>
            </a:r>
            <a:endParaRPr lang="en-US" dirty="0"/>
          </a:p>
        </p:txBody>
      </p:sp>
      <p:sp>
        <p:nvSpPr>
          <p:cNvPr id="5" name="Text Placeholder 4"/>
          <p:cNvSpPr>
            <a:spLocks noGrp="1"/>
          </p:cNvSpPr>
          <p:nvPr>
            <p:ph type="body" sz="quarter" idx="15"/>
          </p:nvPr>
        </p:nvSpPr>
        <p:spPr>
          <a:xfrm>
            <a:off x="304800" y="905575"/>
            <a:ext cx="8534400" cy="4937125"/>
          </a:xfrm>
        </p:spPr>
        <p:txBody>
          <a:bodyPr/>
          <a:lstStyle/>
          <a:p>
            <a:pPr lvl="1">
              <a:spcBef>
                <a:spcPts val="0"/>
              </a:spcBef>
            </a:pPr>
            <a:r>
              <a:rPr lang="en-US" dirty="0" smtClean="0"/>
              <a:t>Expanded bottom panel</a:t>
            </a:r>
          </a:p>
        </p:txBody>
      </p:sp>
      <p:sp>
        <p:nvSpPr>
          <p:cNvPr id="12" name="Line Callout 1 11"/>
          <p:cNvSpPr/>
          <p:nvPr/>
        </p:nvSpPr>
        <p:spPr>
          <a:xfrm>
            <a:off x="634310" y="5711409"/>
            <a:ext cx="7934218" cy="849990"/>
          </a:xfrm>
          <a:prstGeom prst="borderCallout1">
            <a:avLst>
              <a:gd name="adj1" fmla="val 34602"/>
              <a:gd name="adj2" fmla="val -143"/>
              <a:gd name="adj3" fmla="val -79400"/>
              <a:gd name="adj4" fmla="val -3280"/>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buClr>
                <a:schemeClr val="tx2"/>
              </a:buClr>
              <a:buSzPct val="110000"/>
            </a:pPr>
            <a:r>
              <a:rPr lang="en-US" sz="800" b="1" kern="0" dirty="0" smtClean="0">
                <a:solidFill>
                  <a:schemeClr val="tx2"/>
                </a:solidFill>
              </a:rPr>
              <a:t>Bottom panel (continued) </a:t>
            </a:r>
            <a:r>
              <a:rPr lang="en-US" sz="800" kern="0" dirty="0" smtClean="0">
                <a:solidFill>
                  <a:schemeClr val="tx2"/>
                </a:solidFill>
              </a:rPr>
              <a:t>shows details on the individual holdings level, how Badger’s reallocation of cash translates to qty changes at the holdings level, e.g.:</a:t>
            </a:r>
          </a:p>
          <a:p>
            <a:pPr marL="171450" indent="-171450">
              <a:buClr>
                <a:schemeClr val="tx2"/>
              </a:buClr>
              <a:buSzPct val="110000"/>
              <a:buFont typeface="Arial" panose="020B0604020202020204" pitchFamily="34" charset="0"/>
              <a:buChar char="•"/>
            </a:pPr>
            <a:r>
              <a:rPr lang="en-US" sz="800" kern="0" dirty="0" smtClean="0">
                <a:solidFill>
                  <a:schemeClr val="tx2"/>
                </a:solidFill>
              </a:rPr>
              <a:t>Perfect / Standard / Optimized Basket Value = market value of security given perfect slice of the basket / basket based on fund’s rounding methodology / Badger basket</a:t>
            </a:r>
          </a:p>
          <a:p>
            <a:pPr marL="171450" indent="-171450">
              <a:buClr>
                <a:schemeClr val="tx2"/>
              </a:buClr>
              <a:buSzPct val="110000"/>
              <a:buFont typeface="Arial" panose="020B0604020202020204" pitchFamily="34" charset="0"/>
              <a:buChar char="•"/>
            </a:pPr>
            <a:r>
              <a:rPr lang="en-US" sz="800" kern="0" dirty="0">
                <a:solidFill>
                  <a:schemeClr val="tx2"/>
                </a:solidFill>
              </a:rPr>
              <a:t>Perfect / Standard / Optimized </a:t>
            </a:r>
            <a:r>
              <a:rPr lang="en-US" sz="800" kern="0" dirty="0" smtClean="0">
                <a:solidFill>
                  <a:schemeClr val="tx2"/>
                </a:solidFill>
              </a:rPr>
              <a:t>Basket Weight = security weight given perfect slice of the basket / </a:t>
            </a:r>
            <a:r>
              <a:rPr lang="en-US" sz="800" kern="0" dirty="0">
                <a:solidFill>
                  <a:schemeClr val="tx2"/>
                </a:solidFill>
              </a:rPr>
              <a:t>basket based on fund’s rounding methodology </a:t>
            </a:r>
            <a:r>
              <a:rPr lang="en-US" sz="800" kern="0" dirty="0" smtClean="0">
                <a:solidFill>
                  <a:schemeClr val="tx2"/>
                </a:solidFill>
              </a:rPr>
              <a:t>/ Badger basket</a:t>
            </a:r>
          </a:p>
          <a:p>
            <a:pPr marL="171450" indent="-171450">
              <a:buClr>
                <a:schemeClr val="tx2"/>
              </a:buClr>
              <a:buSzPct val="110000"/>
              <a:buFont typeface="Arial" panose="020B0604020202020204" pitchFamily="34" charset="0"/>
              <a:buChar char="•"/>
            </a:pPr>
            <a:r>
              <a:rPr lang="en-US" sz="800" kern="0" dirty="0" smtClean="0">
                <a:solidFill>
                  <a:schemeClr val="tx2"/>
                </a:solidFill>
              </a:rPr>
              <a:t>Standard </a:t>
            </a:r>
            <a:r>
              <a:rPr lang="en-US" sz="800" kern="0" dirty="0">
                <a:solidFill>
                  <a:schemeClr val="tx2"/>
                </a:solidFill>
              </a:rPr>
              <a:t>Basket Weight Variance </a:t>
            </a:r>
            <a:r>
              <a:rPr lang="en-US" sz="800" kern="0" dirty="0" smtClean="0">
                <a:solidFill>
                  <a:schemeClr val="tx2"/>
                </a:solidFill>
              </a:rPr>
              <a:t>= </a:t>
            </a:r>
            <a:r>
              <a:rPr lang="en-US" sz="800" kern="0" dirty="0">
                <a:solidFill>
                  <a:schemeClr val="tx2"/>
                </a:solidFill>
              </a:rPr>
              <a:t>how much the security </a:t>
            </a:r>
            <a:r>
              <a:rPr lang="en-US" sz="800" kern="0" dirty="0" smtClean="0">
                <a:solidFill>
                  <a:schemeClr val="tx2"/>
                </a:solidFill>
              </a:rPr>
              <a:t>weight deviates from that of the perfect basket</a:t>
            </a:r>
          </a:p>
          <a:p>
            <a:pPr marL="171450" indent="-171450">
              <a:buClr>
                <a:schemeClr val="tx2"/>
              </a:buClr>
              <a:buSzPct val="110000"/>
              <a:buFont typeface="Arial" panose="020B0604020202020204" pitchFamily="34" charset="0"/>
              <a:buChar char="•"/>
            </a:pPr>
            <a:r>
              <a:rPr lang="en-US" sz="800" kern="0" dirty="0" smtClean="0">
                <a:solidFill>
                  <a:schemeClr val="tx2"/>
                </a:solidFill>
              </a:rPr>
              <a:t>Optimized </a:t>
            </a:r>
            <a:r>
              <a:rPr lang="en-US" sz="800" kern="0" dirty="0">
                <a:solidFill>
                  <a:schemeClr val="tx2"/>
                </a:solidFill>
              </a:rPr>
              <a:t>Basket Weight </a:t>
            </a:r>
            <a:r>
              <a:rPr lang="en-US" sz="800" kern="0" dirty="0" smtClean="0">
                <a:solidFill>
                  <a:schemeClr val="tx2"/>
                </a:solidFill>
              </a:rPr>
              <a:t>Variance = how much the security weight deviates from that of the standard basket</a:t>
            </a:r>
          </a:p>
          <a:p>
            <a:pPr marL="171450" indent="-171450">
              <a:buClr>
                <a:schemeClr val="tx2"/>
              </a:buClr>
              <a:buSzPct val="110000"/>
              <a:buFont typeface="Arial" panose="020B0604020202020204" pitchFamily="34" charset="0"/>
              <a:buChar char="•"/>
            </a:pPr>
            <a:r>
              <a:rPr lang="en-US" sz="800" kern="0" dirty="0" smtClean="0">
                <a:solidFill>
                  <a:schemeClr val="tx2"/>
                </a:solidFill>
              </a:rPr>
              <a:t>Total Weight Variance = Standard Basket Weight Variance + Optimized Basket Weight Variance</a:t>
            </a:r>
            <a:endParaRPr lang="en-US" sz="800" kern="0" dirty="0">
              <a:solidFill>
                <a:schemeClr val="tx2"/>
              </a:solidFill>
            </a:endParaRPr>
          </a:p>
        </p:txBody>
      </p:sp>
      <p:sp>
        <p:nvSpPr>
          <p:cNvPr id="61" name="Line Callout 1 60"/>
          <p:cNvSpPr/>
          <p:nvPr/>
        </p:nvSpPr>
        <p:spPr>
          <a:xfrm>
            <a:off x="4939495" y="1195507"/>
            <a:ext cx="3200932" cy="526593"/>
          </a:xfrm>
          <a:prstGeom prst="borderCallout1">
            <a:avLst>
              <a:gd name="adj1" fmla="val 101696"/>
              <a:gd name="adj2" fmla="val 32040"/>
              <a:gd name="adj3" fmla="val 222024"/>
              <a:gd name="adj4" fmla="val 27238"/>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buClr>
                <a:schemeClr val="tx2"/>
              </a:buClr>
              <a:buSzPct val="110000"/>
            </a:pPr>
            <a:r>
              <a:rPr lang="en-US" sz="800" b="1" kern="0" dirty="0" smtClean="0">
                <a:solidFill>
                  <a:schemeClr val="tx2"/>
                </a:solidFill>
              </a:rPr>
              <a:t>Top panel</a:t>
            </a:r>
            <a:r>
              <a:rPr lang="en-US" sz="800" kern="0" dirty="0" smtClean="0">
                <a:solidFill>
                  <a:schemeClr val="tx2"/>
                </a:solidFill>
              </a:rPr>
              <a:t> shows what your cash optimization targets/tolerances are (same as input screen).</a:t>
            </a:r>
          </a:p>
          <a:p>
            <a:pPr>
              <a:buClr>
                <a:schemeClr val="tx2"/>
              </a:buClr>
              <a:buSzPct val="110000"/>
            </a:pPr>
            <a:r>
              <a:rPr lang="en-US" sz="800" kern="0" dirty="0" smtClean="0">
                <a:solidFill>
                  <a:schemeClr val="tx2"/>
                </a:solidFill>
              </a:rPr>
              <a:t>Last column shows Basket NAV.  In this case, you want an ending cash of 0.1% of Basket NAV or $42,473.29.</a:t>
            </a:r>
            <a:endParaRPr lang="en-US" sz="800" kern="0" dirty="0">
              <a:solidFill>
                <a:schemeClr val="tx2"/>
              </a:solidFill>
            </a:endParaRPr>
          </a:p>
        </p:txBody>
      </p:sp>
      <p:sp>
        <p:nvSpPr>
          <p:cNvPr id="62" name="Line Callout 1 61"/>
          <p:cNvSpPr/>
          <p:nvPr/>
        </p:nvSpPr>
        <p:spPr>
          <a:xfrm>
            <a:off x="6038335" y="1875126"/>
            <a:ext cx="2976269" cy="825295"/>
          </a:xfrm>
          <a:prstGeom prst="borderCallout1">
            <a:avLst>
              <a:gd name="adj1" fmla="val 99550"/>
              <a:gd name="adj2" fmla="val 90279"/>
              <a:gd name="adj3" fmla="val 187088"/>
              <a:gd name="adj4" fmla="val 77792"/>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buClr>
                <a:schemeClr val="tx2"/>
              </a:buClr>
              <a:buSzPct val="110000"/>
            </a:pPr>
            <a:r>
              <a:rPr lang="en-US" sz="800" b="1" kern="0" dirty="0" smtClean="0">
                <a:solidFill>
                  <a:schemeClr val="tx2"/>
                </a:solidFill>
              </a:rPr>
              <a:t>Middle panel </a:t>
            </a:r>
            <a:r>
              <a:rPr lang="en-US" sz="800" kern="0" dirty="0" smtClean="0">
                <a:solidFill>
                  <a:schemeClr val="tx2"/>
                </a:solidFill>
              </a:rPr>
              <a:t>shows cash details on the fund level, e.g.</a:t>
            </a:r>
          </a:p>
          <a:p>
            <a:pPr marL="171450" indent="-171450">
              <a:buClr>
                <a:schemeClr val="tx2"/>
              </a:buClr>
              <a:buSzPct val="110000"/>
              <a:buFont typeface="Arial" panose="020B0604020202020204" pitchFamily="34" charset="0"/>
              <a:buChar char="•"/>
            </a:pPr>
            <a:r>
              <a:rPr lang="en-US" sz="800" kern="0" dirty="0" smtClean="0">
                <a:solidFill>
                  <a:schemeClr val="tx2"/>
                </a:solidFill>
              </a:rPr>
              <a:t>$1,938,774.97 = cash component of basket before Badger</a:t>
            </a:r>
          </a:p>
          <a:p>
            <a:pPr marL="171450" indent="-171450">
              <a:buClr>
                <a:schemeClr val="tx2"/>
              </a:buClr>
              <a:buSzPct val="110000"/>
              <a:buFont typeface="Arial" panose="020B0604020202020204" pitchFamily="34" charset="0"/>
              <a:buChar char="•"/>
            </a:pPr>
            <a:r>
              <a:rPr lang="en-US" sz="800" kern="0" dirty="0" smtClean="0">
                <a:solidFill>
                  <a:schemeClr val="tx2"/>
                </a:solidFill>
              </a:rPr>
              <a:t>$1,896,301.68 = cash you want Badger to reallocate</a:t>
            </a:r>
          </a:p>
          <a:p>
            <a:pPr marL="171450" indent="-171450">
              <a:buClr>
                <a:schemeClr val="tx2"/>
              </a:buClr>
              <a:buSzPct val="110000"/>
              <a:buFont typeface="Arial" panose="020B0604020202020204" pitchFamily="34" charset="0"/>
              <a:buChar char="•"/>
            </a:pPr>
            <a:r>
              <a:rPr lang="en-US" sz="800" kern="0" dirty="0" smtClean="0">
                <a:solidFill>
                  <a:schemeClr val="tx2"/>
                </a:solidFill>
              </a:rPr>
              <a:t>$42,473.29 = desired cash after running Badger</a:t>
            </a:r>
          </a:p>
          <a:p>
            <a:pPr marL="171450" indent="-171450">
              <a:buClr>
                <a:schemeClr val="tx2"/>
              </a:buClr>
              <a:buSzPct val="110000"/>
              <a:buFont typeface="Arial" panose="020B0604020202020204" pitchFamily="34" charset="0"/>
              <a:buChar char="•"/>
            </a:pPr>
            <a:r>
              <a:rPr lang="en-US" sz="800" kern="0" dirty="0" smtClean="0">
                <a:solidFill>
                  <a:schemeClr val="tx2"/>
                </a:solidFill>
              </a:rPr>
              <a:t>$42,489.33 = actual cash after running Badger</a:t>
            </a:r>
          </a:p>
          <a:p>
            <a:pPr>
              <a:buClr>
                <a:schemeClr val="tx2"/>
              </a:buClr>
              <a:buSzPct val="110000"/>
            </a:pPr>
            <a:r>
              <a:rPr lang="en-US" sz="800" kern="0" dirty="0" smtClean="0">
                <a:solidFill>
                  <a:schemeClr val="tx2"/>
                </a:solidFill>
              </a:rPr>
              <a:t>and what %s of Basket NAV these cash amounts represent</a:t>
            </a:r>
            <a:endParaRPr lang="en-US" sz="800" kern="0" dirty="0">
              <a:solidFill>
                <a:schemeClr val="tx2"/>
              </a:solidFill>
            </a:endParaRPr>
          </a:p>
        </p:txBody>
      </p:sp>
      <p:sp>
        <p:nvSpPr>
          <p:cNvPr id="63" name="Line Callout 1 62"/>
          <p:cNvSpPr/>
          <p:nvPr/>
        </p:nvSpPr>
        <p:spPr>
          <a:xfrm>
            <a:off x="533966" y="2811069"/>
            <a:ext cx="708309" cy="259564"/>
          </a:xfrm>
          <a:prstGeom prst="borderCallout1">
            <a:avLst>
              <a:gd name="adj1" fmla="val 98373"/>
              <a:gd name="adj2" fmla="val 71843"/>
              <a:gd name="adj3" fmla="val 202903"/>
              <a:gd name="adj4" fmla="val 79424"/>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buClr>
                <a:schemeClr val="tx2"/>
              </a:buClr>
              <a:buSzPct val="110000"/>
            </a:pPr>
            <a:r>
              <a:rPr lang="en-US" sz="700" kern="0" dirty="0" smtClean="0">
                <a:solidFill>
                  <a:schemeClr val="tx2"/>
                </a:solidFill>
              </a:rPr>
              <a:t>Basket Cash from odd lots</a:t>
            </a:r>
            <a:endParaRPr lang="en-US" sz="700" kern="0" dirty="0">
              <a:solidFill>
                <a:schemeClr val="tx2"/>
              </a:solidFill>
            </a:endParaRPr>
          </a:p>
        </p:txBody>
      </p:sp>
      <p:sp>
        <p:nvSpPr>
          <p:cNvPr id="64" name="Line Callout 1 63"/>
          <p:cNvSpPr/>
          <p:nvPr/>
        </p:nvSpPr>
        <p:spPr>
          <a:xfrm>
            <a:off x="1321079" y="2811069"/>
            <a:ext cx="710602" cy="360253"/>
          </a:xfrm>
          <a:prstGeom prst="borderCallout1">
            <a:avLst>
              <a:gd name="adj1" fmla="val 101696"/>
              <a:gd name="adj2" fmla="val 49921"/>
              <a:gd name="adj3" fmla="val 153604"/>
              <a:gd name="adj4" fmla="val 54130"/>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buClr>
                <a:schemeClr val="tx2"/>
              </a:buClr>
              <a:buSzPct val="110000"/>
            </a:pPr>
            <a:r>
              <a:rPr lang="en-US" sz="700" kern="0" dirty="0" smtClean="0">
                <a:solidFill>
                  <a:schemeClr val="tx2"/>
                </a:solidFill>
              </a:rPr>
              <a:t>Basket Cash from excluded securities</a:t>
            </a:r>
            <a:endParaRPr lang="en-US" sz="700" kern="0" dirty="0">
              <a:solidFill>
                <a:schemeClr val="tx2"/>
              </a:solidFill>
            </a:endParaRPr>
          </a:p>
        </p:txBody>
      </p:sp>
      <p:sp>
        <p:nvSpPr>
          <p:cNvPr id="65" name="Line Callout 1 64"/>
          <p:cNvSpPr/>
          <p:nvPr/>
        </p:nvSpPr>
        <p:spPr>
          <a:xfrm>
            <a:off x="1525075" y="3770651"/>
            <a:ext cx="1457024" cy="265416"/>
          </a:xfrm>
          <a:prstGeom prst="borderCallout1">
            <a:avLst>
              <a:gd name="adj1" fmla="val 1082"/>
              <a:gd name="adj2" fmla="val 49921"/>
              <a:gd name="adj3" fmla="val -105285"/>
              <a:gd name="adj4" fmla="val 53517"/>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buClr>
                <a:schemeClr val="tx2"/>
              </a:buClr>
              <a:buSzPct val="110000"/>
            </a:pPr>
            <a:r>
              <a:rPr lang="en-US" sz="700" kern="0" dirty="0" smtClean="0">
                <a:solidFill>
                  <a:schemeClr val="tx2"/>
                </a:solidFill>
              </a:rPr>
              <a:t>Basket Cash from “other”, mostly accruals &amp; spendable cash</a:t>
            </a:r>
            <a:endParaRPr lang="en-US" sz="700" kern="0" dirty="0">
              <a:solidFill>
                <a:schemeClr val="tx2"/>
              </a:solidFill>
            </a:endParaRPr>
          </a:p>
        </p:txBody>
      </p:sp>
      <p:grpSp>
        <p:nvGrpSpPr>
          <p:cNvPr id="66" name="Group 65"/>
          <p:cNvGrpSpPr/>
          <p:nvPr/>
        </p:nvGrpSpPr>
        <p:grpSpPr>
          <a:xfrm>
            <a:off x="1748093" y="3341301"/>
            <a:ext cx="222422" cy="200055"/>
            <a:chOff x="3385751" y="293544"/>
            <a:chExt cx="222422" cy="200055"/>
          </a:xfrm>
        </p:grpSpPr>
        <p:sp>
          <p:nvSpPr>
            <p:cNvPr id="67" name="Oval 66"/>
            <p:cNvSpPr/>
            <p:nvPr/>
          </p:nvSpPr>
          <p:spPr>
            <a:xfrm>
              <a:off x="3422821" y="315310"/>
              <a:ext cx="148282" cy="143188"/>
            </a:xfrm>
            <a:prstGeom prst="ellipse">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dirty="0">
                <a:solidFill>
                  <a:schemeClr val="tx2"/>
                </a:solidFill>
              </a:endParaRPr>
            </a:p>
          </p:txBody>
        </p:sp>
        <p:sp>
          <p:nvSpPr>
            <p:cNvPr id="68" name="TextBox 67"/>
            <p:cNvSpPr txBox="1"/>
            <p:nvPr/>
          </p:nvSpPr>
          <p:spPr>
            <a:xfrm>
              <a:off x="3385751" y="293544"/>
              <a:ext cx="222422" cy="200055"/>
            </a:xfrm>
            <a:prstGeom prst="rect">
              <a:avLst/>
            </a:prstGeom>
            <a:noFill/>
          </p:spPr>
          <p:txBody>
            <a:bodyPr wrap="square" rtlCol="0">
              <a:spAutoFit/>
            </a:bodyPr>
            <a:lstStyle/>
            <a:p>
              <a:pPr algn="ctr">
                <a:buClr>
                  <a:schemeClr val="tx2"/>
                </a:buClr>
                <a:buSzPct val="110000"/>
              </a:pPr>
              <a:r>
                <a:rPr lang="en-US" sz="700" dirty="0" smtClean="0">
                  <a:solidFill>
                    <a:schemeClr val="tx2"/>
                  </a:solidFill>
                </a:rPr>
                <a:t>B</a:t>
              </a:r>
              <a:endParaRPr lang="en-US" sz="700" dirty="0">
                <a:solidFill>
                  <a:schemeClr val="tx2"/>
                </a:solidFill>
              </a:endParaRPr>
            </a:p>
          </p:txBody>
        </p:sp>
      </p:grpSp>
      <p:grpSp>
        <p:nvGrpSpPr>
          <p:cNvPr id="69" name="Group 68"/>
          <p:cNvGrpSpPr/>
          <p:nvPr/>
        </p:nvGrpSpPr>
        <p:grpSpPr>
          <a:xfrm>
            <a:off x="1083274" y="3341348"/>
            <a:ext cx="222422" cy="200055"/>
            <a:chOff x="3385751" y="293544"/>
            <a:chExt cx="222422" cy="200055"/>
          </a:xfrm>
        </p:grpSpPr>
        <p:sp>
          <p:nvSpPr>
            <p:cNvPr id="70" name="Oval 69"/>
            <p:cNvSpPr/>
            <p:nvPr/>
          </p:nvSpPr>
          <p:spPr>
            <a:xfrm>
              <a:off x="3422821" y="315310"/>
              <a:ext cx="148282" cy="143188"/>
            </a:xfrm>
            <a:prstGeom prst="ellipse">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dirty="0">
                <a:solidFill>
                  <a:schemeClr val="tx2"/>
                </a:solidFill>
              </a:endParaRPr>
            </a:p>
          </p:txBody>
        </p:sp>
        <p:sp>
          <p:nvSpPr>
            <p:cNvPr id="71" name="TextBox 70"/>
            <p:cNvSpPr txBox="1"/>
            <p:nvPr/>
          </p:nvSpPr>
          <p:spPr>
            <a:xfrm>
              <a:off x="3385751" y="293544"/>
              <a:ext cx="222422" cy="200055"/>
            </a:xfrm>
            <a:prstGeom prst="rect">
              <a:avLst/>
            </a:prstGeom>
            <a:noFill/>
          </p:spPr>
          <p:txBody>
            <a:bodyPr wrap="square" rtlCol="0">
              <a:spAutoFit/>
            </a:bodyPr>
            <a:lstStyle/>
            <a:p>
              <a:pPr algn="ctr">
                <a:buClr>
                  <a:schemeClr val="tx2"/>
                </a:buClr>
                <a:buSzPct val="110000"/>
              </a:pPr>
              <a:r>
                <a:rPr lang="en-US" sz="700" dirty="0" smtClean="0">
                  <a:solidFill>
                    <a:schemeClr val="tx2"/>
                  </a:solidFill>
                </a:rPr>
                <a:t>A</a:t>
              </a:r>
              <a:endParaRPr lang="en-US" sz="700" dirty="0">
                <a:solidFill>
                  <a:schemeClr val="tx2"/>
                </a:solidFill>
              </a:endParaRPr>
            </a:p>
          </p:txBody>
        </p:sp>
      </p:grpSp>
      <p:grpSp>
        <p:nvGrpSpPr>
          <p:cNvPr id="72" name="Group 71"/>
          <p:cNvGrpSpPr/>
          <p:nvPr/>
        </p:nvGrpSpPr>
        <p:grpSpPr>
          <a:xfrm>
            <a:off x="2315009" y="3345013"/>
            <a:ext cx="222422" cy="200055"/>
            <a:chOff x="3385751" y="293544"/>
            <a:chExt cx="222422" cy="200055"/>
          </a:xfrm>
        </p:grpSpPr>
        <p:sp>
          <p:nvSpPr>
            <p:cNvPr id="73" name="Oval 72"/>
            <p:cNvSpPr/>
            <p:nvPr/>
          </p:nvSpPr>
          <p:spPr>
            <a:xfrm>
              <a:off x="3422821" y="315310"/>
              <a:ext cx="148282" cy="143188"/>
            </a:xfrm>
            <a:prstGeom prst="ellipse">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dirty="0">
                <a:solidFill>
                  <a:schemeClr val="tx2"/>
                </a:solidFill>
              </a:endParaRPr>
            </a:p>
          </p:txBody>
        </p:sp>
        <p:sp>
          <p:nvSpPr>
            <p:cNvPr id="74" name="TextBox 73"/>
            <p:cNvSpPr txBox="1"/>
            <p:nvPr/>
          </p:nvSpPr>
          <p:spPr>
            <a:xfrm>
              <a:off x="3385751" y="293544"/>
              <a:ext cx="222422" cy="200055"/>
            </a:xfrm>
            <a:prstGeom prst="rect">
              <a:avLst/>
            </a:prstGeom>
            <a:noFill/>
          </p:spPr>
          <p:txBody>
            <a:bodyPr wrap="square" rtlCol="0">
              <a:spAutoFit/>
            </a:bodyPr>
            <a:lstStyle/>
            <a:p>
              <a:pPr algn="ctr">
                <a:buClr>
                  <a:schemeClr val="tx2"/>
                </a:buClr>
                <a:buSzPct val="110000"/>
              </a:pPr>
              <a:r>
                <a:rPr lang="en-US" sz="700" dirty="0" smtClean="0">
                  <a:solidFill>
                    <a:schemeClr val="tx2"/>
                  </a:solidFill>
                </a:rPr>
                <a:t>C</a:t>
              </a:r>
              <a:endParaRPr lang="en-US" sz="700" dirty="0">
                <a:solidFill>
                  <a:schemeClr val="tx2"/>
                </a:solidFill>
              </a:endParaRPr>
            </a:p>
          </p:txBody>
        </p:sp>
      </p:grpSp>
      <p:grpSp>
        <p:nvGrpSpPr>
          <p:cNvPr id="75" name="Group 74"/>
          <p:cNvGrpSpPr/>
          <p:nvPr/>
        </p:nvGrpSpPr>
        <p:grpSpPr>
          <a:xfrm>
            <a:off x="3073380" y="3341062"/>
            <a:ext cx="222422" cy="200055"/>
            <a:chOff x="3385751" y="293544"/>
            <a:chExt cx="222422" cy="200055"/>
          </a:xfrm>
        </p:grpSpPr>
        <p:sp>
          <p:nvSpPr>
            <p:cNvPr id="76" name="Oval 75"/>
            <p:cNvSpPr/>
            <p:nvPr/>
          </p:nvSpPr>
          <p:spPr>
            <a:xfrm>
              <a:off x="3422821" y="315310"/>
              <a:ext cx="148282" cy="143188"/>
            </a:xfrm>
            <a:prstGeom prst="ellipse">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dirty="0">
                <a:solidFill>
                  <a:schemeClr val="tx2"/>
                </a:solidFill>
              </a:endParaRPr>
            </a:p>
          </p:txBody>
        </p:sp>
        <p:sp>
          <p:nvSpPr>
            <p:cNvPr id="77" name="TextBox 76"/>
            <p:cNvSpPr txBox="1"/>
            <p:nvPr/>
          </p:nvSpPr>
          <p:spPr>
            <a:xfrm>
              <a:off x="3385751" y="293544"/>
              <a:ext cx="222422" cy="200055"/>
            </a:xfrm>
            <a:prstGeom prst="rect">
              <a:avLst/>
            </a:prstGeom>
            <a:noFill/>
          </p:spPr>
          <p:txBody>
            <a:bodyPr wrap="square" rtlCol="0">
              <a:spAutoFit/>
            </a:bodyPr>
            <a:lstStyle/>
            <a:p>
              <a:pPr algn="ctr">
                <a:buClr>
                  <a:schemeClr val="tx2"/>
                </a:buClr>
                <a:buSzPct val="110000"/>
              </a:pPr>
              <a:r>
                <a:rPr lang="en-US" sz="700" dirty="0" smtClean="0">
                  <a:solidFill>
                    <a:schemeClr val="tx2"/>
                  </a:solidFill>
                </a:rPr>
                <a:t>D</a:t>
              </a:r>
              <a:endParaRPr lang="en-US" sz="700" dirty="0">
                <a:solidFill>
                  <a:schemeClr val="tx2"/>
                </a:solidFill>
              </a:endParaRPr>
            </a:p>
          </p:txBody>
        </p:sp>
      </p:grpSp>
      <p:grpSp>
        <p:nvGrpSpPr>
          <p:cNvPr id="78" name="Group 77"/>
          <p:cNvGrpSpPr/>
          <p:nvPr/>
        </p:nvGrpSpPr>
        <p:grpSpPr>
          <a:xfrm>
            <a:off x="3652706" y="3339969"/>
            <a:ext cx="222422" cy="200055"/>
            <a:chOff x="3385751" y="293544"/>
            <a:chExt cx="222422" cy="200055"/>
          </a:xfrm>
        </p:grpSpPr>
        <p:sp>
          <p:nvSpPr>
            <p:cNvPr id="79" name="Oval 78"/>
            <p:cNvSpPr/>
            <p:nvPr/>
          </p:nvSpPr>
          <p:spPr>
            <a:xfrm>
              <a:off x="3422821" y="315310"/>
              <a:ext cx="148282" cy="143188"/>
            </a:xfrm>
            <a:prstGeom prst="ellipse">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dirty="0">
                <a:solidFill>
                  <a:schemeClr val="tx2"/>
                </a:solidFill>
              </a:endParaRPr>
            </a:p>
          </p:txBody>
        </p:sp>
        <p:sp>
          <p:nvSpPr>
            <p:cNvPr id="80" name="TextBox 79"/>
            <p:cNvSpPr txBox="1"/>
            <p:nvPr/>
          </p:nvSpPr>
          <p:spPr>
            <a:xfrm>
              <a:off x="3385751" y="293544"/>
              <a:ext cx="222422" cy="200055"/>
            </a:xfrm>
            <a:prstGeom prst="rect">
              <a:avLst/>
            </a:prstGeom>
            <a:noFill/>
          </p:spPr>
          <p:txBody>
            <a:bodyPr wrap="square" rtlCol="0">
              <a:spAutoFit/>
            </a:bodyPr>
            <a:lstStyle/>
            <a:p>
              <a:pPr algn="ctr">
                <a:buClr>
                  <a:schemeClr val="tx2"/>
                </a:buClr>
                <a:buSzPct val="110000"/>
              </a:pPr>
              <a:r>
                <a:rPr lang="en-US" sz="700" dirty="0" smtClean="0">
                  <a:solidFill>
                    <a:schemeClr val="tx2"/>
                  </a:solidFill>
                </a:rPr>
                <a:t>E</a:t>
              </a:r>
              <a:endParaRPr lang="en-US" sz="700" dirty="0">
                <a:solidFill>
                  <a:schemeClr val="tx2"/>
                </a:solidFill>
              </a:endParaRPr>
            </a:p>
          </p:txBody>
        </p:sp>
      </p:grpSp>
      <p:grpSp>
        <p:nvGrpSpPr>
          <p:cNvPr id="81" name="Group 80"/>
          <p:cNvGrpSpPr/>
          <p:nvPr/>
        </p:nvGrpSpPr>
        <p:grpSpPr>
          <a:xfrm>
            <a:off x="4489104" y="3341540"/>
            <a:ext cx="222422" cy="200055"/>
            <a:chOff x="3385751" y="293544"/>
            <a:chExt cx="222422" cy="200055"/>
          </a:xfrm>
        </p:grpSpPr>
        <p:sp>
          <p:nvSpPr>
            <p:cNvPr id="82" name="Oval 81"/>
            <p:cNvSpPr/>
            <p:nvPr/>
          </p:nvSpPr>
          <p:spPr>
            <a:xfrm>
              <a:off x="3422821" y="315310"/>
              <a:ext cx="148282" cy="143188"/>
            </a:xfrm>
            <a:prstGeom prst="ellipse">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dirty="0">
                <a:solidFill>
                  <a:schemeClr val="tx2"/>
                </a:solidFill>
              </a:endParaRPr>
            </a:p>
          </p:txBody>
        </p:sp>
        <p:sp>
          <p:nvSpPr>
            <p:cNvPr id="83" name="TextBox 82"/>
            <p:cNvSpPr txBox="1"/>
            <p:nvPr/>
          </p:nvSpPr>
          <p:spPr>
            <a:xfrm>
              <a:off x="3385751" y="293544"/>
              <a:ext cx="222422" cy="200055"/>
            </a:xfrm>
            <a:prstGeom prst="rect">
              <a:avLst/>
            </a:prstGeom>
            <a:noFill/>
          </p:spPr>
          <p:txBody>
            <a:bodyPr wrap="square" rtlCol="0">
              <a:spAutoFit/>
            </a:bodyPr>
            <a:lstStyle/>
            <a:p>
              <a:pPr algn="ctr">
                <a:buClr>
                  <a:schemeClr val="tx2"/>
                </a:buClr>
                <a:buSzPct val="110000"/>
              </a:pPr>
              <a:r>
                <a:rPr lang="en-US" sz="700" dirty="0" smtClean="0">
                  <a:solidFill>
                    <a:schemeClr val="tx2"/>
                  </a:solidFill>
                </a:rPr>
                <a:t>F</a:t>
              </a:r>
              <a:endParaRPr lang="en-US" sz="700" dirty="0">
                <a:solidFill>
                  <a:schemeClr val="tx2"/>
                </a:solidFill>
              </a:endParaRPr>
            </a:p>
          </p:txBody>
        </p:sp>
      </p:grpSp>
      <p:grpSp>
        <p:nvGrpSpPr>
          <p:cNvPr id="84" name="Group 83"/>
          <p:cNvGrpSpPr/>
          <p:nvPr/>
        </p:nvGrpSpPr>
        <p:grpSpPr>
          <a:xfrm>
            <a:off x="5378070" y="3346095"/>
            <a:ext cx="222422" cy="200055"/>
            <a:chOff x="3385751" y="293544"/>
            <a:chExt cx="222422" cy="200055"/>
          </a:xfrm>
        </p:grpSpPr>
        <p:sp>
          <p:nvSpPr>
            <p:cNvPr id="85" name="Oval 84"/>
            <p:cNvSpPr/>
            <p:nvPr/>
          </p:nvSpPr>
          <p:spPr>
            <a:xfrm>
              <a:off x="3422821" y="315310"/>
              <a:ext cx="148282" cy="143188"/>
            </a:xfrm>
            <a:prstGeom prst="ellipse">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dirty="0">
                <a:solidFill>
                  <a:schemeClr val="tx2"/>
                </a:solidFill>
              </a:endParaRPr>
            </a:p>
          </p:txBody>
        </p:sp>
        <p:sp>
          <p:nvSpPr>
            <p:cNvPr id="86" name="TextBox 85"/>
            <p:cNvSpPr txBox="1"/>
            <p:nvPr/>
          </p:nvSpPr>
          <p:spPr>
            <a:xfrm>
              <a:off x="3385751" y="293544"/>
              <a:ext cx="222422" cy="200055"/>
            </a:xfrm>
            <a:prstGeom prst="rect">
              <a:avLst/>
            </a:prstGeom>
            <a:noFill/>
          </p:spPr>
          <p:txBody>
            <a:bodyPr wrap="square" rtlCol="0">
              <a:spAutoFit/>
            </a:bodyPr>
            <a:lstStyle/>
            <a:p>
              <a:pPr algn="ctr">
                <a:buClr>
                  <a:schemeClr val="tx2"/>
                </a:buClr>
                <a:buSzPct val="110000"/>
              </a:pPr>
              <a:r>
                <a:rPr lang="en-US" sz="700" dirty="0" smtClean="0">
                  <a:solidFill>
                    <a:schemeClr val="tx2"/>
                  </a:solidFill>
                </a:rPr>
                <a:t>G</a:t>
              </a:r>
              <a:endParaRPr lang="en-US" sz="700" dirty="0">
                <a:solidFill>
                  <a:schemeClr val="tx2"/>
                </a:solidFill>
              </a:endParaRPr>
            </a:p>
          </p:txBody>
        </p:sp>
      </p:grpSp>
      <p:grpSp>
        <p:nvGrpSpPr>
          <p:cNvPr id="87" name="Group 86"/>
          <p:cNvGrpSpPr/>
          <p:nvPr/>
        </p:nvGrpSpPr>
        <p:grpSpPr>
          <a:xfrm>
            <a:off x="6205974" y="3341540"/>
            <a:ext cx="222422" cy="200055"/>
            <a:chOff x="3385751" y="293544"/>
            <a:chExt cx="222422" cy="200055"/>
          </a:xfrm>
        </p:grpSpPr>
        <p:sp>
          <p:nvSpPr>
            <p:cNvPr id="88" name="Oval 87"/>
            <p:cNvSpPr/>
            <p:nvPr/>
          </p:nvSpPr>
          <p:spPr>
            <a:xfrm>
              <a:off x="3422821" y="315310"/>
              <a:ext cx="148282" cy="143188"/>
            </a:xfrm>
            <a:prstGeom prst="ellipse">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dirty="0">
                <a:solidFill>
                  <a:schemeClr val="tx2"/>
                </a:solidFill>
              </a:endParaRPr>
            </a:p>
          </p:txBody>
        </p:sp>
        <p:sp>
          <p:nvSpPr>
            <p:cNvPr id="89" name="TextBox 88"/>
            <p:cNvSpPr txBox="1"/>
            <p:nvPr/>
          </p:nvSpPr>
          <p:spPr>
            <a:xfrm>
              <a:off x="3385751" y="293544"/>
              <a:ext cx="222422" cy="200055"/>
            </a:xfrm>
            <a:prstGeom prst="rect">
              <a:avLst/>
            </a:prstGeom>
            <a:noFill/>
          </p:spPr>
          <p:txBody>
            <a:bodyPr wrap="square" rtlCol="0">
              <a:spAutoFit/>
            </a:bodyPr>
            <a:lstStyle/>
            <a:p>
              <a:pPr algn="ctr">
                <a:buClr>
                  <a:schemeClr val="tx2"/>
                </a:buClr>
                <a:buSzPct val="110000"/>
              </a:pPr>
              <a:r>
                <a:rPr lang="en-US" sz="700" dirty="0">
                  <a:solidFill>
                    <a:schemeClr val="tx2"/>
                  </a:solidFill>
                </a:rPr>
                <a:t>H</a:t>
              </a:r>
            </a:p>
          </p:txBody>
        </p:sp>
      </p:grpSp>
      <p:grpSp>
        <p:nvGrpSpPr>
          <p:cNvPr id="90" name="Group 89"/>
          <p:cNvGrpSpPr/>
          <p:nvPr/>
        </p:nvGrpSpPr>
        <p:grpSpPr>
          <a:xfrm>
            <a:off x="7090101" y="3339970"/>
            <a:ext cx="222422" cy="200055"/>
            <a:chOff x="3385751" y="293544"/>
            <a:chExt cx="222422" cy="200055"/>
          </a:xfrm>
        </p:grpSpPr>
        <p:sp>
          <p:nvSpPr>
            <p:cNvPr id="91" name="Oval 90"/>
            <p:cNvSpPr/>
            <p:nvPr/>
          </p:nvSpPr>
          <p:spPr>
            <a:xfrm>
              <a:off x="3422821" y="315310"/>
              <a:ext cx="148282" cy="143188"/>
            </a:xfrm>
            <a:prstGeom prst="ellipse">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dirty="0">
                <a:solidFill>
                  <a:schemeClr val="tx2"/>
                </a:solidFill>
              </a:endParaRPr>
            </a:p>
          </p:txBody>
        </p:sp>
        <p:sp>
          <p:nvSpPr>
            <p:cNvPr id="92" name="TextBox 91"/>
            <p:cNvSpPr txBox="1"/>
            <p:nvPr/>
          </p:nvSpPr>
          <p:spPr>
            <a:xfrm>
              <a:off x="3385751" y="293544"/>
              <a:ext cx="222422" cy="200055"/>
            </a:xfrm>
            <a:prstGeom prst="rect">
              <a:avLst/>
            </a:prstGeom>
            <a:noFill/>
          </p:spPr>
          <p:txBody>
            <a:bodyPr wrap="square" rtlCol="0">
              <a:spAutoFit/>
            </a:bodyPr>
            <a:lstStyle/>
            <a:p>
              <a:pPr algn="ctr">
                <a:buClr>
                  <a:schemeClr val="tx2"/>
                </a:buClr>
                <a:buSzPct val="110000"/>
              </a:pPr>
              <a:r>
                <a:rPr lang="en-US" sz="700" dirty="0" smtClean="0">
                  <a:solidFill>
                    <a:schemeClr val="tx2"/>
                  </a:solidFill>
                </a:rPr>
                <a:t>I</a:t>
              </a:r>
              <a:endParaRPr lang="en-US" sz="700" dirty="0">
                <a:solidFill>
                  <a:schemeClr val="tx2"/>
                </a:solidFill>
              </a:endParaRPr>
            </a:p>
          </p:txBody>
        </p:sp>
      </p:grpSp>
      <p:grpSp>
        <p:nvGrpSpPr>
          <p:cNvPr id="93" name="Group 92"/>
          <p:cNvGrpSpPr/>
          <p:nvPr/>
        </p:nvGrpSpPr>
        <p:grpSpPr>
          <a:xfrm>
            <a:off x="7955075" y="3342918"/>
            <a:ext cx="222422" cy="200055"/>
            <a:chOff x="3385751" y="293544"/>
            <a:chExt cx="222422" cy="200055"/>
          </a:xfrm>
        </p:grpSpPr>
        <p:sp>
          <p:nvSpPr>
            <p:cNvPr id="94" name="Oval 93"/>
            <p:cNvSpPr/>
            <p:nvPr/>
          </p:nvSpPr>
          <p:spPr>
            <a:xfrm>
              <a:off x="3422821" y="315310"/>
              <a:ext cx="148282" cy="143188"/>
            </a:xfrm>
            <a:prstGeom prst="ellipse">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dirty="0">
                <a:solidFill>
                  <a:schemeClr val="tx2"/>
                </a:solidFill>
              </a:endParaRPr>
            </a:p>
          </p:txBody>
        </p:sp>
        <p:sp>
          <p:nvSpPr>
            <p:cNvPr id="95" name="TextBox 94"/>
            <p:cNvSpPr txBox="1"/>
            <p:nvPr/>
          </p:nvSpPr>
          <p:spPr>
            <a:xfrm>
              <a:off x="3385751" y="293544"/>
              <a:ext cx="222422" cy="200055"/>
            </a:xfrm>
            <a:prstGeom prst="rect">
              <a:avLst/>
            </a:prstGeom>
            <a:noFill/>
          </p:spPr>
          <p:txBody>
            <a:bodyPr wrap="square" rtlCol="0">
              <a:spAutoFit/>
            </a:bodyPr>
            <a:lstStyle/>
            <a:p>
              <a:pPr algn="ctr">
                <a:buClr>
                  <a:schemeClr val="tx2"/>
                </a:buClr>
                <a:buSzPct val="110000"/>
              </a:pPr>
              <a:r>
                <a:rPr lang="en-US" sz="700" dirty="0" smtClean="0">
                  <a:solidFill>
                    <a:schemeClr val="tx2"/>
                  </a:solidFill>
                </a:rPr>
                <a:t>J</a:t>
              </a:r>
              <a:endParaRPr lang="en-US" sz="700" dirty="0">
                <a:solidFill>
                  <a:schemeClr val="tx2"/>
                </a:solidFill>
              </a:endParaRPr>
            </a:p>
          </p:txBody>
        </p:sp>
      </p:grpSp>
      <p:sp>
        <p:nvSpPr>
          <p:cNvPr id="96" name="Line Callout 1 95"/>
          <p:cNvSpPr/>
          <p:nvPr/>
        </p:nvSpPr>
        <p:spPr>
          <a:xfrm>
            <a:off x="3334476" y="2811069"/>
            <a:ext cx="642608" cy="468441"/>
          </a:xfrm>
          <a:prstGeom prst="borderCallout1">
            <a:avLst>
              <a:gd name="adj1" fmla="val 101696"/>
              <a:gd name="adj2" fmla="val 49921"/>
              <a:gd name="adj3" fmla="val 121239"/>
              <a:gd name="adj4" fmla="val 48273"/>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buClr>
                <a:schemeClr val="tx2"/>
              </a:buClr>
              <a:buSzPct val="110000"/>
            </a:pPr>
            <a:r>
              <a:rPr lang="en-US" sz="700" kern="0" dirty="0" smtClean="0">
                <a:solidFill>
                  <a:schemeClr val="tx2"/>
                </a:solidFill>
              </a:rPr>
              <a:t>Cash you want Badger to reallocate = D – F</a:t>
            </a:r>
            <a:endParaRPr lang="en-US" sz="700" kern="0" dirty="0">
              <a:solidFill>
                <a:schemeClr val="tx2"/>
              </a:solidFill>
            </a:endParaRPr>
          </a:p>
        </p:txBody>
      </p:sp>
      <p:sp>
        <p:nvSpPr>
          <p:cNvPr id="97" name="Line Callout 1 96"/>
          <p:cNvSpPr/>
          <p:nvPr/>
        </p:nvSpPr>
        <p:spPr>
          <a:xfrm>
            <a:off x="4053316" y="2811069"/>
            <a:ext cx="710602" cy="462850"/>
          </a:xfrm>
          <a:prstGeom prst="borderCallout1">
            <a:avLst>
              <a:gd name="adj1" fmla="val 101696"/>
              <a:gd name="adj2" fmla="val 49921"/>
              <a:gd name="adj3" fmla="val 128015"/>
              <a:gd name="adj4" fmla="val 58920"/>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buClr>
                <a:schemeClr val="tx2"/>
              </a:buClr>
              <a:buSzPct val="110000"/>
            </a:pPr>
            <a:r>
              <a:rPr lang="en-US" sz="700" kern="0" dirty="0" smtClean="0">
                <a:solidFill>
                  <a:schemeClr val="tx2"/>
                </a:solidFill>
              </a:rPr>
              <a:t>Desired ending cash (here, 0.1% of Basket NAV)</a:t>
            </a:r>
            <a:endParaRPr lang="en-US" sz="700" kern="0" dirty="0">
              <a:solidFill>
                <a:schemeClr val="tx2"/>
              </a:solidFill>
            </a:endParaRPr>
          </a:p>
        </p:txBody>
      </p:sp>
      <p:sp>
        <p:nvSpPr>
          <p:cNvPr id="98" name="Line Callout 1 97"/>
          <p:cNvSpPr/>
          <p:nvPr/>
        </p:nvSpPr>
        <p:spPr>
          <a:xfrm>
            <a:off x="4840150" y="2811069"/>
            <a:ext cx="760341" cy="363583"/>
          </a:xfrm>
          <a:prstGeom prst="borderCallout1">
            <a:avLst>
              <a:gd name="adj1" fmla="val 101696"/>
              <a:gd name="adj2" fmla="val 49921"/>
              <a:gd name="adj3" fmla="val 156264"/>
              <a:gd name="adj4" fmla="val 63721"/>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buClr>
                <a:schemeClr val="tx2"/>
              </a:buClr>
              <a:buSzPct val="110000"/>
            </a:pPr>
            <a:r>
              <a:rPr lang="en-US" sz="700" kern="0" dirty="0" smtClean="0">
                <a:solidFill>
                  <a:schemeClr val="tx2"/>
                </a:solidFill>
              </a:rPr>
              <a:t>Actual ending cash (i.e. after Badger)</a:t>
            </a:r>
            <a:endParaRPr lang="en-US" sz="700" kern="0" dirty="0">
              <a:solidFill>
                <a:schemeClr val="tx2"/>
              </a:solidFill>
            </a:endParaRPr>
          </a:p>
        </p:txBody>
      </p:sp>
      <p:sp>
        <p:nvSpPr>
          <p:cNvPr id="99" name="Right Brace 98"/>
          <p:cNvSpPr/>
          <p:nvPr/>
        </p:nvSpPr>
        <p:spPr>
          <a:xfrm>
            <a:off x="8229603" y="3224964"/>
            <a:ext cx="166727" cy="597443"/>
          </a:xfrm>
          <a:prstGeom prst="righ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0" name="Right Brace 99"/>
          <p:cNvSpPr/>
          <p:nvPr/>
        </p:nvSpPr>
        <p:spPr>
          <a:xfrm>
            <a:off x="5600491" y="2216980"/>
            <a:ext cx="181221" cy="555457"/>
          </a:xfrm>
          <a:prstGeom prst="righ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1" name="Line Callout 1 100"/>
          <p:cNvSpPr/>
          <p:nvPr/>
        </p:nvSpPr>
        <p:spPr>
          <a:xfrm>
            <a:off x="6558309" y="2811069"/>
            <a:ext cx="757883" cy="360253"/>
          </a:xfrm>
          <a:prstGeom prst="borderCallout1">
            <a:avLst>
              <a:gd name="adj1" fmla="val 101696"/>
              <a:gd name="adj2" fmla="val 49921"/>
              <a:gd name="adj3" fmla="val 165037"/>
              <a:gd name="adj4" fmla="val 67200"/>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buClr>
                <a:schemeClr val="tx2"/>
              </a:buClr>
              <a:buSzPct val="110000"/>
            </a:pPr>
            <a:r>
              <a:rPr lang="en-US" sz="700" kern="0" dirty="0" smtClean="0">
                <a:solidFill>
                  <a:schemeClr val="tx2"/>
                </a:solidFill>
              </a:rPr>
              <a:t>Desired ending cash (F) as % of Basket NAV</a:t>
            </a:r>
            <a:endParaRPr lang="en-US" sz="700" kern="0" dirty="0">
              <a:solidFill>
                <a:schemeClr val="tx2"/>
              </a:solidFill>
            </a:endParaRPr>
          </a:p>
        </p:txBody>
      </p:sp>
      <p:sp>
        <p:nvSpPr>
          <p:cNvPr id="102" name="Line Callout 1 101"/>
          <p:cNvSpPr/>
          <p:nvPr/>
        </p:nvSpPr>
        <p:spPr>
          <a:xfrm>
            <a:off x="7418112" y="2811069"/>
            <a:ext cx="757883" cy="360253"/>
          </a:xfrm>
          <a:prstGeom prst="borderCallout1">
            <a:avLst>
              <a:gd name="adj1" fmla="val 101696"/>
              <a:gd name="adj2" fmla="val 49921"/>
              <a:gd name="adj3" fmla="val 165037"/>
              <a:gd name="adj4" fmla="val 67200"/>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buClr>
                <a:schemeClr val="tx2"/>
              </a:buClr>
              <a:buSzPct val="110000"/>
            </a:pPr>
            <a:r>
              <a:rPr lang="en-US" sz="700" kern="0" dirty="0" smtClean="0">
                <a:solidFill>
                  <a:schemeClr val="tx2"/>
                </a:solidFill>
              </a:rPr>
              <a:t>Actual ending cash (G) as % of Basket NAV</a:t>
            </a:r>
            <a:endParaRPr lang="en-US" sz="700" kern="0" dirty="0">
              <a:solidFill>
                <a:schemeClr val="tx2"/>
              </a:solidFill>
            </a:endParaRPr>
          </a:p>
        </p:txBody>
      </p:sp>
      <p:sp>
        <p:nvSpPr>
          <p:cNvPr id="103" name="Left Brace 102"/>
          <p:cNvSpPr/>
          <p:nvPr/>
        </p:nvSpPr>
        <p:spPr>
          <a:xfrm>
            <a:off x="163038" y="4106165"/>
            <a:ext cx="213359" cy="1337095"/>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4" name="Line Callout 1 103"/>
          <p:cNvSpPr/>
          <p:nvPr/>
        </p:nvSpPr>
        <p:spPr>
          <a:xfrm>
            <a:off x="2503910" y="2805478"/>
            <a:ext cx="769789" cy="468441"/>
          </a:xfrm>
          <a:prstGeom prst="borderCallout1">
            <a:avLst>
              <a:gd name="adj1" fmla="val 99922"/>
              <a:gd name="adj2" fmla="val 71518"/>
              <a:gd name="adj3" fmla="val 135435"/>
              <a:gd name="adj4" fmla="val 68790"/>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buClr>
                <a:schemeClr val="tx2"/>
              </a:buClr>
              <a:buSzPct val="110000"/>
            </a:pPr>
            <a:r>
              <a:rPr lang="en-US" sz="700" kern="0" dirty="0">
                <a:solidFill>
                  <a:schemeClr val="tx2"/>
                </a:solidFill>
              </a:rPr>
              <a:t>Starting Total Basket Cash = sum of columns A to C</a:t>
            </a:r>
          </a:p>
        </p:txBody>
      </p:sp>
      <p:sp>
        <p:nvSpPr>
          <p:cNvPr id="105" name="Line Callout 1 104"/>
          <p:cNvSpPr/>
          <p:nvPr/>
        </p:nvSpPr>
        <p:spPr>
          <a:xfrm>
            <a:off x="5703949" y="2805478"/>
            <a:ext cx="769789" cy="468441"/>
          </a:xfrm>
          <a:prstGeom prst="borderCallout1">
            <a:avLst>
              <a:gd name="adj1" fmla="val 101697"/>
              <a:gd name="adj2" fmla="val 66119"/>
              <a:gd name="adj3" fmla="val 140759"/>
              <a:gd name="adj4" fmla="val 65550"/>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buClr>
                <a:schemeClr val="tx2"/>
              </a:buClr>
              <a:buSzPct val="110000"/>
            </a:pPr>
            <a:r>
              <a:rPr lang="en-US" sz="700" kern="0" dirty="0">
                <a:solidFill>
                  <a:schemeClr val="tx2"/>
                </a:solidFill>
              </a:rPr>
              <a:t>Starting Total Basket Cash (D) as % of Basket NAV</a:t>
            </a:r>
          </a:p>
        </p:txBody>
      </p:sp>
    </p:spTree>
    <p:extLst>
      <p:ext uri="{BB962C8B-B14F-4D97-AF65-F5344CB8AC3E}">
        <p14:creationId xmlns:p14="http://schemas.microsoft.com/office/powerpoint/2010/main" val="5775795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FDF: Overview</a:t>
            </a:r>
            <a:endParaRPr lang="en-US" dirty="0"/>
          </a:p>
        </p:txBody>
      </p:sp>
      <p:sp>
        <p:nvSpPr>
          <p:cNvPr id="3" name="Slide Number Placeholder 2"/>
          <p:cNvSpPr>
            <a:spLocks noGrp="1"/>
          </p:cNvSpPr>
          <p:nvPr>
            <p:ph type="sldNum" sz="quarter" idx="13"/>
          </p:nvPr>
        </p:nvSpPr>
        <p:spPr/>
        <p:txBody>
          <a:bodyPr/>
          <a:lstStyle/>
          <a:p>
            <a:fld id="{C0531ADF-2191-45C5-9D71-08764BF86A6F}" type="slidenum">
              <a:rPr lang="en-US" smtClean="0"/>
              <a:pPr/>
              <a:t>14</a:t>
            </a:fld>
            <a:endParaRPr lang="en-US" dirty="0"/>
          </a:p>
        </p:txBody>
      </p:sp>
      <p:sp>
        <p:nvSpPr>
          <p:cNvPr id="4" name="Footer Placeholder 3"/>
          <p:cNvSpPr>
            <a:spLocks noGrp="1"/>
          </p:cNvSpPr>
          <p:nvPr>
            <p:ph type="ftr" sz="quarter" idx="14"/>
          </p:nvPr>
        </p:nvSpPr>
        <p:spPr/>
        <p:txBody>
          <a:bodyPr/>
          <a:lstStyle/>
          <a:p>
            <a:r>
              <a:rPr lang="en-US" dirty="0" smtClean="0"/>
              <a:t>For professional clients / qualified investors only</a:t>
            </a:r>
            <a:endParaRPr lang="en-US" dirty="0"/>
          </a:p>
        </p:txBody>
      </p:sp>
      <p:sp>
        <p:nvSpPr>
          <p:cNvPr id="5" name="Text Placeholder 4"/>
          <p:cNvSpPr>
            <a:spLocks noGrp="1"/>
          </p:cNvSpPr>
          <p:nvPr>
            <p:ph type="body" sz="quarter" idx="15"/>
          </p:nvPr>
        </p:nvSpPr>
        <p:spPr/>
        <p:txBody>
          <a:bodyPr/>
          <a:lstStyle/>
          <a:p>
            <a:pPr lvl="1"/>
            <a:r>
              <a:rPr lang="en-US" dirty="0" smtClean="0"/>
              <a:t>Produce and publish a daily FDF per fund that will provide all PCF and supplemental PCF related information to APs/MMs in order for them to accurately price and transact in the fund</a:t>
            </a:r>
          </a:p>
          <a:p>
            <a:pPr lvl="2"/>
            <a:r>
              <a:rPr lang="en-US" dirty="0" smtClean="0"/>
              <a:t>Pricing Basket:  APs will price off of this basket; will display a perfect slice of the fund, giving total transparency over holdings.  It will only include projections valid for the day of issue, including T+1 funds.</a:t>
            </a:r>
          </a:p>
          <a:p>
            <a:pPr lvl="2"/>
            <a:r>
              <a:rPr lang="en-US" dirty="0" smtClean="0"/>
              <a:t>Deliverable Basket:  List of securities that APs deliver in/out as part of primary market activity; in effect the ‘old’ PCF</a:t>
            </a:r>
          </a:p>
          <a:p>
            <a:pPr lvl="2"/>
            <a:r>
              <a:rPr lang="en-US" dirty="0" smtClean="0"/>
              <a:t>Excluded Basket:  Will display any assets we had to exclude from both the pricing and deliverable baskets (names that are difficult to price, e.g. complex CoAcs, suspended names).  This removes the need to publish an excluded assets file and makes the FDF a single source of information.</a:t>
            </a:r>
          </a:p>
          <a:p>
            <a:pPr lvl="1"/>
            <a:r>
              <a:rPr lang="en-US" dirty="0" smtClean="0"/>
              <a:t>Superset of all the data points across the regions – if a data point is not relevant to the region, we show the data header/label but leave the value empty/blank</a:t>
            </a:r>
          </a:p>
          <a:p>
            <a:pPr lvl="1"/>
            <a:r>
              <a:rPr lang="en-US" dirty="0" smtClean="0"/>
              <a:t>Global FDF template and FDF Data Dictionary</a:t>
            </a:r>
          </a:p>
          <a:p>
            <a:pPr lvl="1"/>
            <a:endParaRPr lang="en-US" dirty="0"/>
          </a:p>
          <a:p>
            <a:pPr lvl="1"/>
            <a:endParaRPr lang="en-US" dirty="0" smtClean="0"/>
          </a:p>
          <a:p>
            <a:pPr lvl="1"/>
            <a:endParaRPr lang="en-US" dirty="0"/>
          </a:p>
          <a:p>
            <a:pPr lvl="1"/>
            <a:r>
              <a:rPr lang="en-US" dirty="0" smtClean="0">
                <a:solidFill>
                  <a:srgbClr val="FF0000"/>
                </a:solidFill>
              </a:rPr>
              <a:t>Need discussion on:  Distribution per Share, currently sourced from CNAV/CCF</a:t>
            </a:r>
          </a:p>
          <a:p>
            <a:pPr marL="184150" lvl="1" indent="0">
              <a:buNone/>
            </a:pP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4175768507"/>
              </p:ext>
            </p:extLst>
          </p:nvPr>
        </p:nvGraphicFramePr>
        <p:xfrm>
          <a:off x="587107" y="3624343"/>
          <a:ext cx="914400" cy="771525"/>
        </p:xfrm>
        <a:graphic>
          <a:graphicData uri="http://schemas.openxmlformats.org/presentationml/2006/ole">
            <mc:AlternateContent xmlns:mc="http://schemas.openxmlformats.org/markup-compatibility/2006">
              <mc:Choice xmlns:v="urn:schemas-microsoft-com:vml" Requires="v">
                <p:oleObj spid="_x0000_s1195"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587107" y="3624343"/>
                        <a:ext cx="914400" cy="771525"/>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169523852"/>
              </p:ext>
            </p:extLst>
          </p:nvPr>
        </p:nvGraphicFramePr>
        <p:xfrm>
          <a:off x="1783814" y="3624342"/>
          <a:ext cx="914400" cy="771525"/>
        </p:xfrm>
        <a:graphic>
          <a:graphicData uri="http://schemas.openxmlformats.org/presentationml/2006/ole">
            <mc:AlternateContent xmlns:mc="http://schemas.openxmlformats.org/markup-compatibility/2006">
              <mc:Choice xmlns:v="urn:schemas-microsoft-com:vml" Requires="v">
                <p:oleObj spid="_x0000_s1196"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1783814" y="3624342"/>
                        <a:ext cx="914400" cy="771525"/>
                      </a:xfrm>
                      <a:prstGeom prst="rect">
                        <a:avLst/>
                      </a:prstGeom>
                    </p:spPr>
                  </p:pic>
                </p:oleObj>
              </mc:Fallback>
            </mc:AlternateContent>
          </a:graphicData>
        </a:graphic>
      </p:graphicFrame>
      <p:pic>
        <p:nvPicPr>
          <p:cNvPr id="1188" name="Picture 1" descr="image0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9627" y="4686062"/>
            <a:ext cx="6609398" cy="168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72942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Portfolio Composition File (</a:t>
            </a:r>
            <a:r>
              <a:rPr lang="en-GB" dirty="0" smtClean="0"/>
              <a:t>PCF) vs </a:t>
            </a:r>
            <a:r>
              <a:rPr lang="en-GB" dirty="0"/>
              <a:t>Fund Data File (FDF)</a:t>
            </a:r>
            <a:br>
              <a:rPr lang="en-GB" dirty="0"/>
            </a:br>
            <a:endParaRPr lang="en-GB" dirty="0"/>
          </a:p>
        </p:txBody>
      </p:sp>
      <p:sp>
        <p:nvSpPr>
          <p:cNvPr id="3" name="Slide Number Placeholder 2"/>
          <p:cNvSpPr>
            <a:spLocks noGrp="1"/>
          </p:cNvSpPr>
          <p:nvPr>
            <p:ph type="sldNum" sz="quarter" idx="13"/>
          </p:nvPr>
        </p:nvSpPr>
        <p:spPr/>
        <p:txBody>
          <a:bodyPr/>
          <a:lstStyle/>
          <a:p>
            <a:fld id="{C0531ADF-2191-45C5-9D71-08764BF86A6F}" type="slidenum">
              <a:rPr lang="en-GB" smtClean="0"/>
              <a:pPr/>
              <a:t>15</a:t>
            </a:fld>
            <a:endParaRPr lang="en-GB" dirty="0"/>
          </a:p>
        </p:txBody>
      </p:sp>
      <p:sp>
        <p:nvSpPr>
          <p:cNvPr id="4" name="Footer Placeholder 3"/>
          <p:cNvSpPr>
            <a:spLocks noGrp="1"/>
          </p:cNvSpPr>
          <p:nvPr>
            <p:ph type="ftr" sz="quarter" idx="14"/>
          </p:nvPr>
        </p:nvSpPr>
        <p:spPr/>
        <p:txBody>
          <a:bodyPr/>
          <a:lstStyle/>
          <a:p>
            <a:r>
              <a:rPr lang="en-GB" dirty="0" smtClean="0"/>
              <a:t>BlackRock Limited for Authorized Recipients Only</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842192553"/>
              </p:ext>
            </p:extLst>
          </p:nvPr>
        </p:nvGraphicFramePr>
        <p:xfrm>
          <a:off x="304800" y="572094"/>
          <a:ext cx="8541854" cy="3391269"/>
        </p:xfrm>
        <a:graphic>
          <a:graphicData uri="http://schemas.openxmlformats.org/drawingml/2006/table">
            <a:tbl>
              <a:tblPr firstRow="1" bandRow="1">
                <a:tableStyleId>{5C22544A-7EE6-4342-B048-85BDC9FD1C3A}</a:tableStyleId>
              </a:tblPr>
              <a:tblGrid>
                <a:gridCol w="1197471"/>
                <a:gridCol w="2509736"/>
                <a:gridCol w="4834647"/>
              </a:tblGrid>
              <a:tr h="358206">
                <a:tc>
                  <a:txBody>
                    <a:bodyPr/>
                    <a:lstStyle/>
                    <a:p>
                      <a:endParaRPr lang="en-GB" dirty="0"/>
                    </a:p>
                  </a:txBody>
                  <a:tcPr/>
                </a:tc>
                <a:tc>
                  <a:txBody>
                    <a:bodyPr/>
                    <a:lstStyle/>
                    <a:p>
                      <a:pPr algn="ctr"/>
                      <a:r>
                        <a:rPr lang="en-GB" dirty="0" smtClean="0"/>
                        <a:t>PCF</a:t>
                      </a:r>
                      <a:endParaRPr lang="en-GB" dirty="0"/>
                    </a:p>
                  </a:txBody>
                  <a:tcPr>
                    <a:solidFill>
                      <a:schemeClr val="accent2"/>
                    </a:solidFill>
                  </a:tcPr>
                </a:tc>
                <a:tc>
                  <a:txBody>
                    <a:bodyPr/>
                    <a:lstStyle/>
                    <a:p>
                      <a:pPr algn="ctr"/>
                      <a:r>
                        <a:rPr lang="en-GB" dirty="0" smtClean="0"/>
                        <a:t>FDF</a:t>
                      </a:r>
                      <a:endParaRPr lang="en-GB" dirty="0"/>
                    </a:p>
                  </a:txBody>
                  <a:tcPr>
                    <a:solidFill>
                      <a:schemeClr val="accent3"/>
                    </a:solidFill>
                  </a:tcPr>
                </a:tc>
              </a:tr>
              <a:tr h="1940280">
                <a:tc>
                  <a:txBody>
                    <a:bodyPr/>
                    <a:lstStyle/>
                    <a:p>
                      <a:pPr algn="l"/>
                      <a:r>
                        <a:rPr lang="en-GB" sz="1400" dirty="0" smtClean="0"/>
                        <a:t>What does it contain?</a:t>
                      </a:r>
                      <a:endParaRPr lang="en-GB" sz="14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t>Deliverable Basket</a:t>
                      </a:r>
                      <a:endParaRPr lang="en-US" sz="14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smtClean="0"/>
                    </a:p>
                    <a:p>
                      <a:pPr algn="l"/>
                      <a:endParaRPr lang="en-GB"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smtClean="0">
                          <a:solidFill>
                            <a:schemeClr val="dk1"/>
                          </a:solidFill>
                          <a:latin typeface="+mn-lt"/>
                          <a:ea typeface="+mn-ea"/>
                          <a:cs typeface="+mn-cs"/>
                        </a:rPr>
                        <a:t>Deliverable Basket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mn-lt"/>
                          <a:ea typeface="+mn-ea"/>
                          <a:cs typeface="+mn-cs"/>
                        </a:rPr>
                        <a:t>List of securities to be delivered in/out, or traded, as part of primary market activity</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mn-lt"/>
                          <a:ea typeface="+mn-ea"/>
                          <a:cs typeface="+mn-cs"/>
                        </a:rPr>
                        <a:t>Inclusive of projected fund trades effective on NAV date</a:t>
                      </a:r>
                    </a:p>
                    <a:p>
                      <a:pPr marL="742950" marR="0" lvl="1"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200" dirty="0" smtClean="0">
                          <a:solidFill>
                            <a:schemeClr val="tx1"/>
                          </a:solidFill>
                        </a:rPr>
                        <a:t>Round Lot Positions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dirty="0" smtClean="0"/>
                        <a:t>Pricing Basket</a:t>
                      </a:r>
                      <a:endParaRPr lang="en-US" sz="1400" kern="1200" dirty="0" smtClean="0">
                        <a:solidFill>
                          <a:schemeClr val="dk1"/>
                        </a:solidFill>
                        <a:latin typeface="+mn-lt"/>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chemeClr val="tx1"/>
                          </a:solidFill>
                        </a:rPr>
                        <a:t>Inclusive of ALL readily priced securities held in the fund</a:t>
                      </a:r>
                    </a:p>
                    <a:p>
                      <a:pPr marL="742950" marR="0" lvl="1"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200" dirty="0" smtClean="0">
                          <a:solidFill>
                            <a:schemeClr val="tx1"/>
                          </a:solidFill>
                        </a:rPr>
                        <a:t>Effectively a slice of the fund unrounded</a:t>
                      </a:r>
                      <a:endParaRPr lang="en-GB" sz="1200" dirty="0" smtClean="0"/>
                    </a:p>
                    <a:p>
                      <a:pPr marL="285750" indent="-285750" algn="l">
                        <a:lnSpc>
                          <a:spcPct val="100000"/>
                        </a:lnSpc>
                        <a:spcAft>
                          <a:spcPts val="600"/>
                        </a:spcAft>
                        <a:buFont typeface="Arial" panose="020B0604020202020204" pitchFamily="34" charset="0"/>
                        <a:buChar char="•"/>
                      </a:pPr>
                      <a:r>
                        <a:rPr lang="en-GB" sz="1400" dirty="0" smtClean="0"/>
                        <a:t>Excluded from Pricing assets</a:t>
                      </a:r>
                      <a:endParaRPr lang="en-GB" sz="1400" dirty="0"/>
                    </a:p>
                  </a:txBody>
                  <a:tcPr/>
                </a:tc>
              </a:tr>
              <a:tr h="1044309">
                <a:tc>
                  <a:txBody>
                    <a:bodyPr/>
                    <a:lstStyle/>
                    <a:p>
                      <a:pPr algn="l"/>
                      <a:r>
                        <a:rPr lang="en-GB" sz="1400" kern="1200" dirty="0" smtClean="0">
                          <a:solidFill>
                            <a:schemeClr val="dk1"/>
                          </a:solidFill>
                          <a:latin typeface="+mn-lt"/>
                          <a:ea typeface="+mn-ea"/>
                          <a:cs typeface="+mn-cs"/>
                        </a:rPr>
                        <a:t>How is it used?</a:t>
                      </a:r>
                      <a:endParaRPr lang="en-GB" sz="1400" kern="1200" dirty="0">
                        <a:solidFill>
                          <a:schemeClr val="dk1"/>
                        </a:solidFill>
                        <a:latin typeface="+mn-lt"/>
                        <a:ea typeface="+mn-ea"/>
                        <a:cs typeface="+mn-cs"/>
                      </a:endParaRPr>
                    </a:p>
                  </a:txBody>
                  <a:tcPr/>
                </a:tc>
                <a:tc>
                  <a:txBody>
                    <a:bodyPr/>
                    <a:lstStyle/>
                    <a:p>
                      <a:pPr marL="285750" indent="-285750" algn="l">
                        <a:spcAft>
                          <a:spcPts val="600"/>
                        </a:spcAft>
                        <a:buFont typeface="Arial" panose="020B0604020202020204" pitchFamily="34" charset="0"/>
                        <a:buChar char="•"/>
                      </a:pPr>
                      <a:r>
                        <a:rPr lang="en-GB" sz="1400" b="1" kern="1200" dirty="0" smtClean="0">
                          <a:solidFill>
                            <a:schemeClr val="dk1"/>
                          </a:solidFill>
                          <a:latin typeface="+mn-lt"/>
                          <a:ea typeface="+mn-ea"/>
                          <a:cs typeface="+mn-cs"/>
                        </a:rPr>
                        <a:t>Previous day’s </a:t>
                      </a:r>
                      <a:r>
                        <a:rPr lang="en-GB" sz="1400" kern="1200" dirty="0" smtClean="0">
                          <a:solidFill>
                            <a:schemeClr val="dk1"/>
                          </a:solidFill>
                          <a:latin typeface="+mn-lt"/>
                          <a:ea typeface="+mn-ea"/>
                          <a:cs typeface="+mn-cs"/>
                        </a:rPr>
                        <a:t>file for risk pricing</a:t>
                      </a:r>
                    </a:p>
                    <a:p>
                      <a:pPr marL="285750" indent="-285750" algn="l">
                        <a:spcAft>
                          <a:spcPts val="0"/>
                        </a:spcAft>
                        <a:buFont typeface="Arial" panose="020B0604020202020204" pitchFamily="34" charset="0"/>
                        <a:buChar char="•"/>
                      </a:pPr>
                      <a:r>
                        <a:rPr lang="en-GB" sz="1400" b="1" kern="1200" dirty="0" smtClean="0">
                          <a:solidFill>
                            <a:schemeClr val="dk1"/>
                          </a:solidFill>
                          <a:latin typeface="+mn-lt"/>
                          <a:ea typeface="+mn-ea"/>
                          <a:cs typeface="+mn-cs"/>
                        </a:rPr>
                        <a:t>Today’s file </a:t>
                      </a:r>
                      <a:r>
                        <a:rPr lang="en-GB" sz="1400" kern="1200" dirty="0" smtClean="0">
                          <a:solidFill>
                            <a:schemeClr val="dk1"/>
                          </a:solidFill>
                          <a:latin typeface="+mn-lt"/>
                          <a:ea typeface="+mn-ea"/>
                          <a:cs typeface="+mn-cs"/>
                        </a:rPr>
                        <a:t>for deliverable security list</a:t>
                      </a:r>
                    </a:p>
                  </a:txBody>
                  <a:tcPr/>
                </a:tc>
                <a:tc>
                  <a:txBody>
                    <a:bodyPr/>
                    <a:lstStyle/>
                    <a:p>
                      <a:pPr marL="285750" indent="-285750" algn="l">
                        <a:spcAft>
                          <a:spcPts val="600"/>
                        </a:spcAft>
                        <a:buFont typeface="Arial" panose="020B0604020202020204" pitchFamily="34" charset="0"/>
                        <a:buChar char="•"/>
                      </a:pPr>
                      <a:r>
                        <a:rPr lang="en-GB" sz="1400" b="1" kern="1200" dirty="0" smtClean="0">
                          <a:solidFill>
                            <a:schemeClr val="dk1"/>
                          </a:solidFill>
                          <a:latin typeface="+mn-lt"/>
                          <a:ea typeface="+mn-ea"/>
                          <a:cs typeface="+mn-cs"/>
                        </a:rPr>
                        <a:t>Today’s</a:t>
                      </a:r>
                      <a:r>
                        <a:rPr lang="en-GB" sz="1400" kern="1200" dirty="0" smtClean="0">
                          <a:solidFill>
                            <a:schemeClr val="dk1"/>
                          </a:solidFill>
                          <a:latin typeface="+mn-lt"/>
                          <a:ea typeface="+mn-ea"/>
                          <a:cs typeface="+mn-cs"/>
                        </a:rPr>
                        <a:t> Pricing Basket for intraday risk pricing</a:t>
                      </a:r>
                    </a:p>
                    <a:p>
                      <a:pPr marL="285750" indent="-285750" algn="l">
                        <a:spcAft>
                          <a:spcPts val="0"/>
                        </a:spcAft>
                        <a:buFont typeface="Arial" panose="020B0604020202020204" pitchFamily="34" charset="0"/>
                        <a:buChar char="•"/>
                      </a:pPr>
                      <a:r>
                        <a:rPr lang="en-GB" sz="1400" b="1" kern="1200" dirty="0" smtClean="0">
                          <a:solidFill>
                            <a:schemeClr val="dk1"/>
                          </a:solidFill>
                          <a:latin typeface="+mn-lt"/>
                          <a:ea typeface="+mn-ea"/>
                          <a:cs typeface="+mn-cs"/>
                        </a:rPr>
                        <a:t>Today’s</a:t>
                      </a:r>
                      <a:r>
                        <a:rPr lang="en-GB" sz="1400" kern="1200" dirty="0" smtClean="0">
                          <a:solidFill>
                            <a:schemeClr val="dk1"/>
                          </a:solidFill>
                          <a:latin typeface="+mn-lt"/>
                          <a:ea typeface="+mn-ea"/>
                          <a:cs typeface="+mn-cs"/>
                        </a:rPr>
                        <a:t> Deliverable Basket</a:t>
                      </a:r>
                      <a:r>
                        <a:rPr lang="en-GB" sz="1400" kern="1200" baseline="0" dirty="0" smtClean="0">
                          <a:solidFill>
                            <a:schemeClr val="dk1"/>
                          </a:solidFill>
                          <a:latin typeface="+mn-lt"/>
                          <a:ea typeface="+mn-ea"/>
                          <a:cs typeface="+mn-cs"/>
                        </a:rPr>
                        <a:t> </a:t>
                      </a:r>
                      <a:r>
                        <a:rPr lang="en-GB" sz="1400" kern="1200" dirty="0" smtClean="0">
                          <a:solidFill>
                            <a:schemeClr val="dk1"/>
                          </a:solidFill>
                          <a:latin typeface="+mn-lt"/>
                          <a:ea typeface="+mn-ea"/>
                          <a:cs typeface="+mn-cs"/>
                        </a:rPr>
                        <a:t>for security list for primary market orders</a:t>
                      </a:r>
                    </a:p>
                  </a:txBody>
                  <a:tcPr/>
                </a:tc>
              </a:tr>
            </a:tbl>
          </a:graphicData>
        </a:graphic>
      </p:graphicFrame>
      <p:sp>
        <p:nvSpPr>
          <p:cNvPr id="8" name="Rectangle 7"/>
          <p:cNvSpPr/>
          <p:nvPr/>
        </p:nvSpPr>
        <p:spPr>
          <a:xfrm>
            <a:off x="304800" y="4065999"/>
            <a:ext cx="8921232" cy="2185214"/>
          </a:xfrm>
          <a:prstGeom prst="rect">
            <a:avLst/>
          </a:prstGeom>
        </p:spPr>
        <p:txBody>
          <a:bodyPr wrap="square">
            <a:spAutoFit/>
          </a:bodyPr>
          <a:lstStyle/>
          <a:p>
            <a:pPr>
              <a:spcAft>
                <a:spcPts val="600"/>
              </a:spcAft>
            </a:pPr>
            <a:r>
              <a:rPr lang="en-US" sz="1400" i="1" u="sng" dirty="0">
                <a:cs typeface="Calibri" panose="020F0502020204030204" pitchFamily="34" charset="0"/>
              </a:rPr>
              <a:t>Benefits</a:t>
            </a:r>
          </a:p>
          <a:p>
            <a:pPr marL="228600" indent="-228600">
              <a:spcAft>
                <a:spcPts val="600"/>
              </a:spcAft>
              <a:buFont typeface="+mj-lt"/>
              <a:buAutoNum type="arabicPeriod"/>
            </a:pPr>
            <a:r>
              <a:rPr lang="en-US" sz="1400" dirty="0" smtClean="0">
                <a:cs typeface="Calibri" panose="020F0502020204030204" pitchFamily="34" charset="0"/>
              </a:rPr>
              <a:t>Reduced </a:t>
            </a:r>
            <a:r>
              <a:rPr lang="en-US" sz="1400" dirty="0">
                <a:cs typeface="Calibri" panose="020F0502020204030204" pitchFamily="34" charset="0"/>
              </a:rPr>
              <a:t>spreads in EMEA</a:t>
            </a:r>
          </a:p>
          <a:p>
            <a:pPr marL="228600" indent="-228600">
              <a:spcAft>
                <a:spcPts val="600"/>
              </a:spcAft>
              <a:buFont typeface="+mj-lt"/>
              <a:buAutoNum type="arabicPeriod"/>
            </a:pPr>
            <a:r>
              <a:rPr lang="en-US" sz="1400" dirty="0" smtClean="0">
                <a:cs typeface="Calibri" panose="020F0502020204030204" pitchFamily="34" charset="0"/>
              </a:rPr>
              <a:t>Scale</a:t>
            </a:r>
            <a:endParaRPr lang="en-US" sz="1400" dirty="0">
              <a:cs typeface="Calibri" panose="020F0502020204030204" pitchFamily="34" charset="0"/>
            </a:endParaRPr>
          </a:p>
          <a:p>
            <a:pPr marL="636588" lvl="1" indent="-285750">
              <a:buFont typeface="Arial" panose="020B0604020202020204" pitchFamily="34" charset="0"/>
              <a:buChar char="•"/>
            </a:pPr>
            <a:r>
              <a:rPr lang="en-US" sz="1200" dirty="0" smtClean="0"/>
              <a:t>Having the same PCF process in all regions will help get us closer to 24/5 order taking &amp; simplify </a:t>
            </a:r>
            <a:r>
              <a:rPr lang="en-US" sz="1200" dirty="0"/>
              <a:t>business continuity </a:t>
            </a:r>
            <a:r>
              <a:rPr lang="en-US" sz="1200" dirty="0" smtClean="0"/>
              <a:t>practices.</a:t>
            </a:r>
          </a:p>
          <a:p>
            <a:pPr marL="636588" lvl="1" indent="-285750">
              <a:buFont typeface="Arial" panose="020B0604020202020204" pitchFamily="34" charset="0"/>
              <a:buChar char="•"/>
            </a:pPr>
            <a:r>
              <a:rPr lang="en-US" sz="1200" dirty="0" smtClean="0"/>
              <a:t>Better </a:t>
            </a:r>
            <a:r>
              <a:rPr lang="en-US" sz="1200" dirty="0"/>
              <a:t>portability of ETF features across asset classes and regions: e.g. currency hedging, multiple share </a:t>
            </a:r>
            <a:r>
              <a:rPr lang="en-US" sz="1200" dirty="0" smtClean="0"/>
              <a:t>classes</a:t>
            </a:r>
          </a:p>
          <a:p>
            <a:pPr marL="636588" lvl="1" indent="-285750">
              <a:buFont typeface="Arial" panose="020B0604020202020204" pitchFamily="34" charset="0"/>
              <a:buChar char="•"/>
            </a:pPr>
            <a:r>
              <a:rPr lang="en-US" sz="1200" dirty="0"/>
              <a:t>Reduces the support burden on the iShares technology </a:t>
            </a:r>
            <a:r>
              <a:rPr lang="en-US" sz="1200" dirty="0" smtClean="0"/>
              <a:t>team</a:t>
            </a:r>
            <a:endParaRPr lang="en-US" sz="1200" dirty="0"/>
          </a:p>
          <a:p>
            <a:pPr marL="636588" lvl="1" indent="-285750">
              <a:spcAft>
                <a:spcPts val="600"/>
              </a:spcAft>
              <a:buFont typeface="Arial" panose="020B0604020202020204" pitchFamily="34" charset="0"/>
              <a:buChar char="•"/>
            </a:pPr>
            <a:r>
              <a:rPr lang="en-US" sz="1200" dirty="0"/>
              <a:t>More consistent AP </a:t>
            </a:r>
            <a:r>
              <a:rPr lang="en-US" sz="1200" dirty="0" smtClean="0"/>
              <a:t>experience</a:t>
            </a:r>
            <a:endParaRPr lang="en-US" sz="1200" dirty="0">
              <a:cs typeface="Calibri" panose="020F0502020204030204" pitchFamily="34" charset="0"/>
            </a:endParaRPr>
          </a:p>
          <a:p>
            <a:pPr marL="228600" indent="-228600">
              <a:buFont typeface="+mj-lt"/>
              <a:buAutoNum type="arabicPeriod"/>
            </a:pPr>
            <a:r>
              <a:rPr lang="en-US" sz="1400" dirty="0">
                <a:cs typeface="Calibri" panose="020F0502020204030204" pitchFamily="34" charset="0"/>
              </a:rPr>
              <a:t>Align Portfolio Engineer </a:t>
            </a:r>
            <a:r>
              <a:rPr lang="en-US" sz="1400" dirty="0" smtClean="0">
                <a:cs typeface="Calibri" panose="020F0502020204030204" pitchFamily="34" charset="0"/>
              </a:rPr>
              <a:t>process globally </a:t>
            </a:r>
            <a:r>
              <a:rPr lang="en-US" sz="1400" dirty="0">
                <a:cs typeface="Calibri" panose="020F0502020204030204" pitchFamily="34" charset="0"/>
              </a:rPr>
              <a:t>and enhance Tracking Error in </a:t>
            </a:r>
            <a:r>
              <a:rPr lang="en-US" sz="1400" dirty="0" smtClean="0">
                <a:cs typeface="Calibri" panose="020F0502020204030204" pitchFamily="34" charset="0"/>
              </a:rPr>
              <a:t>funds</a:t>
            </a:r>
            <a:endParaRPr lang="en-US" sz="1400" dirty="0">
              <a:cs typeface="Calibri" panose="020F0502020204030204" pitchFamily="34" charset="0"/>
            </a:endParaRPr>
          </a:p>
        </p:txBody>
      </p:sp>
    </p:spTree>
    <p:extLst>
      <p:ext uri="{BB962C8B-B14F-4D97-AF65-F5344CB8AC3E}">
        <p14:creationId xmlns:p14="http://schemas.microsoft.com/office/powerpoint/2010/main" val="840300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FDF: Global Rules on Inclusion/Exclusion from Pricing Basket</a:t>
            </a:r>
            <a:endParaRPr lang="en-US" dirty="0"/>
          </a:p>
        </p:txBody>
      </p:sp>
      <p:sp>
        <p:nvSpPr>
          <p:cNvPr id="3" name="Slide Number Placeholder 2"/>
          <p:cNvSpPr>
            <a:spLocks noGrp="1"/>
          </p:cNvSpPr>
          <p:nvPr>
            <p:ph type="sldNum" sz="quarter" idx="13"/>
          </p:nvPr>
        </p:nvSpPr>
        <p:spPr/>
        <p:txBody>
          <a:bodyPr/>
          <a:lstStyle/>
          <a:p>
            <a:fld id="{C0531ADF-2191-45C5-9D71-08764BF86A6F}" type="slidenum">
              <a:rPr lang="en-US" smtClean="0"/>
              <a:pPr/>
              <a:t>16</a:t>
            </a:fld>
            <a:endParaRPr lang="en-US" dirty="0"/>
          </a:p>
        </p:txBody>
      </p:sp>
      <p:sp>
        <p:nvSpPr>
          <p:cNvPr id="4" name="Footer Placeholder 3"/>
          <p:cNvSpPr>
            <a:spLocks noGrp="1"/>
          </p:cNvSpPr>
          <p:nvPr>
            <p:ph type="ftr" sz="quarter" idx="14"/>
          </p:nvPr>
        </p:nvSpPr>
        <p:spPr/>
        <p:txBody>
          <a:bodyPr/>
          <a:lstStyle/>
          <a:p>
            <a:r>
              <a:rPr lang="en-US" dirty="0" smtClean="0"/>
              <a:t>For professional clients / qualified investors only</a:t>
            </a:r>
            <a:endParaRPr lang="en-US" dirty="0"/>
          </a:p>
        </p:txBody>
      </p:sp>
      <p:sp>
        <p:nvSpPr>
          <p:cNvPr id="5" name="Text Placeholder 4"/>
          <p:cNvSpPr>
            <a:spLocks noGrp="1"/>
          </p:cNvSpPr>
          <p:nvPr>
            <p:ph type="body" sz="quarter" idx="15"/>
          </p:nvPr>
        </p:nvSpPr>
        <p:spPr/>
        <p:txBody>
          <a:bodyPr/>
          <a:lstStyle/>
          <a:p>
            <a:r>
              <a:rPr lang="en-US" dirty="0"/>
              <a:t>PE Business Rules when to include/exclude </a:t>
            </a:r>
            <a:r>
              <a:rPr lang="en-US" dirty="0" smtClean="0"/>
              <a:t>securities from </a:t>
            </a:r>
            <a:r>
              <a:rPr lang="en-US" dirty="0"/>
              <a:t>the pricing basket</a:t>
            </a:r>
          </a:p>
        </p:txBody>
      </p:sp>
      <p:pic>
        <p:nvPicPr>
          <p:cNvPr id="6" name="Picture 5"/>
          <p:cNvPicPr>
            <a:picLocks noChangeAspect="1"/>
          </p:cNvPicPr>
          <p:nvPr/>
        </p:nvPicPr>
        <p:blipFill>
          <a:blip r:embed="rId2"/>
          <a:stretch>
            <a:fillRect/>
          </a:stretch>
        </p:blipFill>
        <p:spPr>
          <a:xfrm>
            <a:off x="304800" y="1366697"/>
            <a:ext cx="6526998" cy="2831519"/>
          </a:xfrm>
          <a:prstGeom prst="rect">
            <a:avLst/>
          </a:prstGeom>
        </p:spPr>
      </p:pic>
      <p:sp>
        <p:nvSpPr>
          <p:cNvPr id="7" name="TextBox 6"/>
          <p:cNvSpPr txBox="1"/>
          <p:nvPr/>
        </p:nvSpPr>
        <p:spPr>
          <a:xfrm>
            <a:off x="314051" y="4194090"/>
            <a:ext cx="6517748" cy="507831"/>
          </a:xfrm>
          <a:prstGeom prst="rect">
            <a:avLst/>
          </a:prstGeom>
          <a:noFill/>
        </p:spPr>
        <p:txBody>
          <a:bodyPr wrap="square" rtlCol="0">
            <a:spAutoFit/>
          </a:bodyPr>
          <a:lstStyle/>
          <a:p>
            <a:pPr marL="171450" indent="-171450">
              <a:buClr>
                <a:schemeClr val="tx2"/>
              </a:buClr>
              <a:buSzPct val="110000"/>
              <a:buFont typeface="Arial" panose="020B0604020202020204" pitchFamily="34" charset="0"/>
              <a:buChar char="•"/>
            </a:pPr>
            <a:r>
              <a:rPr lang="en-US" sz="900" dirty="0">
                <a:solidFill>
                  <a:srgbClr val="FF0000"/>
                </a:solidFill>
              </a:rPr>
              <a:t>Red </a:t>
            </a:r>
            <a:r>
              <a:rPr lang="en-US" sz="900" dirty="0"/>
              <a:t>= exclude from pricing </a:t>
            </a:r>
            <a:r>
              <a:rPr lang="en-US" sz="900" dirty="0" smtClean="0"/>
              <a:t>basket</a:t>
            </a:r>
          </a:p>
          <a:p>
            <a:pPr marL="171450" indent="-171450">
              <a:buClr>
                <a:schemeClr val="tx2"/>
              </a:buClr>
              <a:buSzPct val="110000"/>
              <a:buFont typeface="Arial" panose="020B0604020202020204" pitchFamily="34" charset="0"/>
              <a:buChar char="•"/>
            </a:pPr>
            <a:r>
              <a:rPr lang="en-US" sz="900" dirty="0">
                <a:solidFill>
                  <a:schemeClr val="accent4"/>
                </a:solidFill>
              </a:rPr>
              <a:t>Yellow</a:t>
            </a:r>
            <a:r>
              <a:rPr lang="en-US" sz="900" dirty="0">
                <a:solidFill>
                  <a:srgbClr val="FF0000"/>
                </a:solidFill>
              </a:rPr>
              <a:t> </a:t>
            </a:r>
            <a:r>
              <a:rPr lang="en-US" sz="900" dirty="0"/>
              <a:t>= PE discretion whether to exclude from or include in pricing </a:t>
            </a:r>
            <a:r>
              <a:rPr lang="en-US" sz="900" dirty="0" smtClean="0"/>
              <a:t>basket</a:t>
            </a:r>
          </a:p>
          <a:p>
            <a:pPr marL="171450" indent="-171450">
              <a:buClr>
                <a:schemeClr val="tx2"/>
              </a:buClr>
              <a:buSzPct val="110000"/>
              <a:buFont typeface="Arial" panose="020B0604020202020204" pitchFamily="34" charset="0"/>
              <a:buChar char="•"/>
            </a:pPr>
            <a:r>
              <a:rPr lang="en-US" sz="900" dirty="0">
                <a:solidFill>
                  <a:srgbClr val="00B050"/>
                </a:solidFill>
              </a:rPr>
              <a:t>Green</a:t>
            </a:r>
            <a:r>
              <a:rPr lang="en-US" sz="900" dirty="0">
                <a:solidFill>
                  <a:srgbClr val="FF0000"/>
                </a:solidFill>
              </a:rPr>
              <a:t> </a:t>
            </a:r>
            <a:r>
              <a:rPr lang="en-US" sz="900" dirty="0"/>
              <a:t>= include in pricing </a:t>
            </a:r>
            <a:r>
              <a:rPr lang="en-US" sz="900" dirty="0" smtClean="0"/>
              <a:t>basket</a:t>
            </a:r>
          </a:p>
        </p:txBody>
      </p:sp>
    </p:spTree>
    <p:extLst>
      <p:ext uri="{BB962C8B-B14F-4D97-AF65-F5344CB8AC3E}">
        <p14:creationId xmlns:p14="http://schemas.microsoft.com/office/powerpoint/2010/main" val="834164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FDF: Required Market Identifiers (by region)</a:t>
            </a:r>
            <a:endParaRPr lang="en-US" dirty="0"/>
          </a:p>
        </p:txBody>
      </p:sp>
      <p:sp>
        <p:nvSpPr>
          <p:cNvPr id="3" name="Slide Number Placeholder 2"/>
          <p:cNvSpPr>
            <a:spLocks noGrp="1"/>
          </p:cNvSpPr>
          <p:nvPr>
            <p:ph type="sldNum" sz="quarter" idx="13"/>
          </p:nvPr>
        </p:nvSpPr>
        <p:spPr/>
        <p:txBody>
          <a:bodyPr/>
          <a:lstStyle/>
          <a:p>
            <a:fld id="{C0531ADF-2191-45C5-9D71-08764BF86A6F}" type="slidenum">
              <a:rPr lang="en-US" smtClean="0"/>
              <a:pPr/>
              <a:t>17</a:t>
            </a:fld>
            <a:endParaRPr lang="en-US" dirty="0"/>
          </a:p>
        </p:txBody>
      </p:sp>
      <p:sp>
        <p:nvSpPr>
          <p:cNvPr id="4" name="Footer Placeholder 3"/>
          <p:cNvSpPr>
            <a:spLocks noGrp="1"/>
          </p:cNvSpPr>
          <p:nvPr>
            <p:ph type="ftr" sz="quarter" idx="14"/>
          </p:nvPr>
        </p:nvSpPr>
        <p:spPr/>
        <p:txBody>
          <a:bodyPr/>
          <a:lstStyle/>
          <a:p>
            <a:r>
              <a:rPr lang="en-US" dirty="0" smtClean="0"/>
              <a:t>For professional clients / qualified investors only</a:t>
            </a:r>
            <a:endParaRPr lang="en-US" dirty="0"/>
          </a:p>
        </p:txBody>
      </p:sp>
      <p:sp>
        <p:nvSpPr>
          <p:cNvPr id="5" name="Text Placeholder 4"/>
          <p:cNvSpPr>
            <a:spLocks noGrp="1"/>
          </p:cNvSpPr>
          <p:nvPr>
            <p:ph type="body" sz="quarter" idx="15"/>
          </p:nvPr>
        </p:nvSpPr>
        <p:spPr/>
        <p:txBody>
          <a:bodyPr/>
          <a:lstStyle/>
          <a:p>
            <a:r>
              <a:rPr lang="en-US" dirty="0" smtClean="0"/>
              <a:t>Required Valid Market Identifiers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lvl="1"/>
            <a:r>
              <a:rPr lang="en-US" b="1" i="1" dirty="0" smtClean="0"/>
              <a:t>Enhancement</a:t>
            </a:r>
            <a:r>
              <a:rPr lang="en-US" dirty="0" smtClean="0"/>
              <a:t>: Need to have at least 1 valid identifier for the pricing basket – this has been enhanced so that if the only valid identifier you have is a SEDOL, then make sure it’s not a dummy SEDOL</a:t>
            </a:r>
            <a:endParaRPr lang="en-US" dirty="0"/>
          </a:p>
        </p:txBody>
      </p:sp>
      <p:pic>
        <p:nvPicPr>
          <p:cNvPr id="9" name="Picture 8"/>
          <p:cNvPicPr>
            <a:picLocks noChangeAspect="1"/>
          </p:cNvPicPr>
          <p:nvPr/>
        </p:nvPicPr>
        <p:blipFill>
          <a:blip r:embed="rId2"/>
          <a:stretch>
            <a:fillRect/>
          </a:stretch>
        </p:blipFill>
        <p:spPr>
          <a:xfrm>
            <a:off x="304800" y="1389056"/>
            <a:ext cx="8706304" cy="2882055"/>
          </a:xfrm>
          <a:prstGeom prst="rect">
            <a:avLst/>
          </a:prstGeom>
        </p:spPr>
      </p:pic>
    </p:spTree>
    <p:extLst>
      <p:ext uri="{BB962C8B-B14F-4D97-AF65-F5344CB8AC3E}">
        <p14:creationId xmlns:p14="http://schemas.microsoft.com/office/powerpoint/2010/main" val="16682025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Text Placeholder 2"/>
          <p:cNvSpPr>
            <a:spLocks noGrp="1"/>
          </p:cNvSpPr>
          <p:nvPr>
            <p:ph type="body" idx="1"/>
          </p:nvPr>
        </p:nvSpPr>
        <p:spPr/>
        <p:txBody>
          <a:bodyPr/>
          <a:lstStyle/>
          <a:p>
            <a:r>
              <a:rPr lang="en-US" dirty="0" smtClean="0"/>
              <a:t>Global Inferred Cash (GIC)</a:t>
            </a:r>
            <a:endParaRPr lang="en-US" dirty="0"/>
          </a:p>
        </p:txBody>
      </p:sp>
    </p:spTree>
    <p:extLst>
      <p:ext uri="{BB962C8B-B14F-4D97-AF65-F5344CB8AC3E}">
        <p14:creationId xmlns:p14="http://schemas.microsoft.com/office/powerpoint/2010/main" val="1140104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ctrTitle"/>
          </p:nvPr>
        </p:nvSpPr>
        <p:spPr/>
        <p:txBody>
          <a:bodyPr/>
          <a:lstStyle/>
          <a:p>
            <a:r>
              <a:rPr lang="en-US" dirty="0"/>
              <a:t>Global Inferred Cash</a:t>
            </a:r>
          </a:p>
        </p:txBody>
      </p:sp>
      <p:sp>
        <p:nvSpPr>
          <p:cNvPr id="5" name="Footer Placeholder 4"/>
          <p:cNvSpPr>
            <a:spLocks noGrp="1"/>
          </p:cNvSpPr>
          <p:nvPr>
            <p:ph type="ftr" sz="quarter" idx="10"/>
          </p:nvPr>
        </p:nvSpPr>
        <p:spPr/>
        <p:txBody>
          <a:bodyPr/>
          <a:lstStyle/>
          <a:p>
            <a:r>
              <a:rPr lang="en-US" dirty="0"/>
              <a:t>For professional clients / qualified investors only</a:t>
            </a:r>
          </a:p>
        </p:txBody>
      </p:sp>
      <p:sp>
        <p:nvSpPr>
          <p:cNvPr id="4" name="Text Placeholder 3"/>
          <p:cNvSpPr>
            <a:spLocks noGrp="1"/>
          </p:cNvSpPr>
          <p:nvPr>
            <p:ph type="body" sz="quarter" idx="12"/>
          </p:nvPr>
        </p:nvSpPr>
        <p:spPr>
          <a:xfrm>
            <a:off x="1534258" y="4814913"/>
            <a:ext cx="4019471" cy="520655"/>
          </a:xfrm>
        </p:spPr>
        <p:txBody>
          <a:bodyPr/>
          <a:lstStyle/>
          <a:p>
            <a:r>
              <a:rPr lang="en-US" dirty="0"/>
              <a:t>Q1 2018</a:t>
            </a:r>
          </a:p>
          <a:p>
            <a:endParaRPr lang="en-US" dirty="0"/>
          </a:p>
        </p:txBody>
      </p:sp>
    </p:spTree>
    <p:extLst>
      <p:ext uri="{BB962C8B-B14F-4D97-AF65-F5344CB8AC3E}">
        <p14:creationId xmlns:p14="http://schemas.microsoft.com/office/powerpoint/2010/main" val="311354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GEP </a:t>
            </a:r>
            <a:r>
              <a:rPr lang="en-US" dirty="0"/>
              <a:t>O</a:t>
            </a:r>
            <a:r>
              <a:rPr lang="en-US" dirty="0" smtClean="0"/>
              <a:t>bjective</a:t>
            </a:r>
            <a:endParaRPr lang="en-US" dirty="0"/>
          </a:p>
        </p:txBody>
      </p:sp>
      <p:sp>
        <p:nvSpPr>
          <p:cNvPr id="5" name="Content Placeholder 4"/>
          <p:cNvSpPr>
            <a:spLocks noGrp="1"/>
          </p:cNvSpPr>
          <p:nvPr>
            <p:ph sz="quarter" idx="4294967295"/>
          </p:nvPr>
        </p:nvSpPr>
        <p:spPr>
          <a:xfrm>
            <a:off x="308580" y="1091103"/>
            <a:ext cx="8500458" cy="4937542"/>
          </a:xfrm>
          <a:prstGeom prst="rect">
            <a:avLst/>
          </a:prstGeom>
        </p:spPr>
        <p:txBody>
          <a:bodyPr/>
          <a:lstStyle/>
          <a:p>
            <a:r>
              <a:rPr lang="en-US" dirty="0" smtClean="0"/>
              <a:t>Implement a </a:t>
            </a:r>
            <a:r>
              <a:rPr lang="en-US" dirty="0"/>
              <a:t>common methodology for publishing Cr/Rd PCFs and </a:t>
            </a:r>
            <a:r>
              <a:rPr lang="en-US" dirty="0" smtClean="0"/>
              <a:t>any supplemental </a:t>
            </a:r>
            <a:r>
              <a:rPr lang="en-US" dirty="0"/>
              <a:t>information to the market.  This breaks down into two streams:</a:t>
            </a:r>
          </a:p>
          <a:p>
            <a:endParaRPr lang="en-US" dirty="0"/>
          </a:p>
          <a:p>
            <a:pPr lvl="0"/>
            <a:r>
              <a:rPr lang="en-US" dirty="0"/>
              <a:t>Move to globally consistent PCF methodology and process using</a:t>
            </a:r>
          </a:p>
          <a:p>
            <a:pPr lvl="1"/>
            <a:r>
              <a:rPr lang="en-US" dirty="0"/>
              <a:t>Unitized </a:t>
            </a:r>
            <a:r>
              <a:rPr lang="en-US" dirty="0" smtClean="0"/>
              <a:t>cut basket </a:t>
            </a:r>
            <a:r>
              <a:rPr lang="en-US" dirty="0"/>
              <a:t>methodology</a:t>
            </a:r>
          </a:p>
          <a:p>
            <a:pPr lvl="1"/>
            <a:r>
              <a:rPr lang="en-US" dirty="0"/>
              <a:t>Global Inferred Cash (GIC</a:t>
            </a:r>
            <a:r>
              <a:rPr lang="en-US" dirty="0" smtClean="0"/>
              <a:t>)</a:t>
            </a:r>
          </a:p>
          <a:p>
            <a:pPr lvl="1"/>
            <a:r>
              <a:rPr lang="en-US" dirty="0" smtClean="0"/>
              <a:t>Standard way of projecting orders</a:t>
            </a:r>
            <a:endParaRPr lang="en-US" dirty="0"/>
          </a:p>
          <a:p>
            <a:pPr lvl="1"/>
            <a:r>
              <a:rPr lang="en-US" dirty="0"/>
              <a:t>Enable </a:t>
            </a:r>
            <a:r>
              <a:rPr lang="en-US" dirty="0" smtClean="0"/>
              <a:t>Badger (or Iterative/Enhanced/Optimized Rounding) </a:t>
            </a:r>
            <a:r>
              <a:rPr lang="en-US" dirty="0"/>
              <a:t>to minimize cash where appropriate and allowable</a:t>
            </a:r>
          </a:p>
          <a:p>
            <a:pPr lvl="1"/>
            <a:endParaRPr lang="en-US" dirty="0"/>
          </a:p>
          <a:p>
            <a:pPr lvl="0"/>
            <a:r>
              <a:rPr lang="en-US" dirty="0"/>
              <a:t>Move to globally consistent and industry leading fund data through the Fund Data File (FDF) </a:t>
            </a:r>
          </a:p>
          <a:p>
            <a:pPr lvl="1"/>
            <a:r>
              <a:rPr lang="en-US" dirty="0"/>
              <a:t>Publish one FDF per fund that provides all PCF-related information to APs/MMs</a:t>
            </a:r>
          </a:p>
          <a:p>
            <a:pPr lvl="1"/>
            <a:r>
              <a:rPr lang="en-US" dirty="0"/>
              <a:t>FDF is product agnostic</a:t>
            </a:r>
          </a:p>
          <a:p>
            <a:pPr lvl="1"/>
            <a:r>
              <a:rPr lang="en-US" dirty="0"/>
              <a:t>Retire old </a:t>
            </a:r>
            <a:r>
              <a:rPr lang="en-US" dirty="0" smtClean="0"/>
              <a:t>PCFs </a:t>
            </a:r>
            <a:r>
              <a:rPr lang="en-US" dirty="0"/>
              <a:t>and supplemental files that become redundant due to the FDF</a:t>
            </a:r>
          </a:p>
          <a:p>
            <a:pPr lvl="1"/>
            <a:r>
              <a:rPr lang="en-US" dirty="0"/>
              <a:t>Through the FDF provide accurate risk pricing from market open to close with a deliverable basket that matches the fund exposure at NAV date</a:t>
            </a:r>
          </a:p>
          <a:p>
            <a:pPr lvl="1"/>
            <a:endParaRPr lang="en-US" dirty="0"/>
          </a:p>
        </p:txBody>
      </p:sp>
    </p:spTree>
    <p:extLst>
      <p:ext uri="{BB962C8B-B14F-4D97-AF65-F5344CB8AC3E}">
        <p14:creationId xmlns:p14="http://schemas.microsoft.com/office/powerpoint/2010/main" val="3219414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D17C99-D3D7-421A-96A4-59355B8ADBE5}"/>
              </a:ext>
            </a:extLst>
          </p:cNvPr>
          <p:cNvSpPr>
            <a:spLocks noGrp="1"/>
          </p:cNvSpPr>
          <p:nvPr>
            <p:ph type="title"/>
          </p:nvPr>
        </p:nvSpPr>
        <p:spPr/>
        <p:txBody>
          <a:bodyPr/>
          <a:lstStyle/>
          <a:p>
            <a:r>
              <a:rPr lang="en-US" dirty="0"/>
              <a:t>Contents</a:t>
            </a:r>
          </a:p>
        </p:txBody>
      </p:sp>
      <p:sp>
        <p:nvSpPr>
          <p:cNvPr id="3" name="Slide Number Placeholder 2">
            <a:extLst>
              <a:ext uri="{FF2B5EF4-FFF2-40B4-BE49-F238E27FC236}">
                <a16:creationId xmlns="" xmlns:a16="http://schemas.microsoft.com/office/drawing/2014/main" id="{4CC04425-6189-44A1-AB18-7A559465349B}"/>
              </a:ext>
            </a:extLst>
          </p:cNvPr>
          <p:cNvSpPr>
            <a:spLocks noGrp="1"/>
          </p:cNvSpPr>
          <p:nvPr>
            <p:ph type="sldNum" sz="quarter" idx="13"/>
          </p:nvPr>
        </p:nvSpPr>
        <p:spPr/>
        <p:txBody>
          <a:bodyPr/>
          <a:lstStyle/>
          <a:p>
            <a:fld id="{C0531ADF-2191-45C5-9D71-08764BF86A6F}" type="slidenum">
              <a:rPr lang="en-US" smtClean="0"/>
              <a:pPr/>
              <a:t>20</a:t>
            </a:fld>
            <a:endParaRPr lang="en-US" dirty="0"/>
          </a:p>
        </p:txBody>
      </p:sp>
      <p:sp>
        <p:nvSpPr>
          <p:cNvPr id="4" name="Footer Placeholder 3">
            <a:extLst>
              <a:ext uri="{FF2B5EF4-FFF2-40B4-BE49-F238E27FC236}">
                <a16:creationId xmlns="" xmlns:a16="http://schemas.microsoft.com/office/drawing/2014/main" id="{11AF9074-50D8-4821-9213-0BB595EEA0A7}"/>
              </a:ext>
            </a:extLst>
          </p:cNvPr>
          <p:cNvSpPr>
            <a:spLocks noGrp="1"/>
          </p:cNvSpPr>
          <p:nvPr>
            <p:ph type="ftr" sz="quarter" idx="14"/>
          </p:nvPr>
        </p:nvSpPr>
        <p:spPr/>
        <p:txBody>
          <a:bodyPr/>
          <a:lstStyle/>
          <a:p>
            <a:r>
              <a:rPr lang="en-US" dirty="0"/>
              <a:t>For professional clients / qualified investors only</a:t>
            </a:r>
          </a:p>
        </p:txBody>
      </p:sp>
      <p:sp>
        <p:nvSpPr>
          <p:cNvPr id="5" name="Text Placeholder 4">
            <a:extLst>
              <a:ext uri="{FF2B5EF4-FFF2-40B4-BE49-F238E27FC236}">
                <a16:creationId xmlns="" xmlns:a16="http://schemas.microsoft.com/office/drawing/2014/main" id="{63DE383E-D972-4589-AE18-060BC9452D83}"/>
              </a:ext>
            </a:extLst>
          </p:cNvPr>
          <p:cNvSpPr>
            <a:spLocks noGrp="1"/>
          </p:cNvSpPr>
          <p:nvPr>
            <p:ph type="body" sz="quarter" idx="15"/>
          </p:nvPr>
        </p:nvSpPr>
        <p:spPr/>
        <p:txBody>
          <a:bodyPr/>
          <a:lstStyle/>
          <a:p>
            <a:pPr marL="342900" indent="-342900">
              <a:buFont typeface="+mj-lt"/>
              <a:buAutoNum type="arabicPeriod"/>
            </a:pPr>
            <a:r>
              <a:rPr lang="en-US" b="0" dirty="0"/>
              <a:t>Current model - Bottom Up Projected Cash</a:t>
            </a:r>
          </a:p>
          <a:p>
            <a:pPr marL="342900" indent="-342900">
              <a:buFont typeface="+mj-lt"/>
              <a:buAutoNum type="arabicPeriod"/>
            </a:pPr>
            <a:r>
              <a:rPr lang="en-US" b="0" dirty="0"/>
              <a:t>Inferred cash - What and Why</a:t>
            </a:r>
          </a:p>
          <a:p>
            <a:pPr marL="342900" indent="-342900">
              <a:buFont typeface="+mj-lt"/>
              <a:buAutoNum type="arabicPeriod"/>
            </a:pPr>
            <a:r>
              <a:rPr lang="en-US" b="0" dirty="0"/>
              <a:t>Inferred cash - Progress &amp; Rollout Plan</a:t>
            </a:r>
          </a:p>
          <a:p>
            <a:pPr marL="342900" indent="-342900">
              <a:buFont typeface="+mj-lt"/>
              <a:buAutoNum type="arabicPeriod"/>
            </a:pPr>
            <a:r>
              <a:rPr lang="en-US" b="0" dirty="0"/>
              <a:t>Inferred cash - Validations &amp; Error Handling</a:t>
            </a:r>
          </a:p>
          <a:p>
            <a:pPr marL="342900" indent="-342900">
              <a:buFont typeface="+mj-lt"/>
              <a:buAutoNum type="arabicPeriod"/>
            </a:pPr>
            <a:r>
              <a:rPr lang="en-US" b="0" dirty="0"/>
              <a:t>Inferred cash - Things to Note</a:t>
            </a:r>
          </a:p>
          <a:p>
            <a:endParaRPr lang="en-US" b="0" dirty="0"/>
          </a:p>
          <a:p>
            <a:pPr marL="342900" indent="-342900">
              <a:buFont typeface="+mj-lt"/>
              <a:buAutoNum type="arabicPeriod"/>
            </a:pPr>
            <a:endParaRPr lang="en-US" b="0" dirty="0"/>
          </a:p>
          <a:p>
            <a:pPr marL="342900" indent="-342900">
              <a:buFont typeface="+mj-lt"/>
              <a:buAutoNum type="arabicPeriod"/>
            </a:pPr>
            <a:endParaRPr lang="en-US" b="0" dirty="0"/>
          </a:p>
        </p:txBody>
      </p:sp>
    </p:spTree>
    <p:extLst>
      <p:ext uri="{BB962C8B-B14F-4D97-AF65-F5344CB8AC3E}">
        <p14:creationId xmlns:p14="http://schemas.microsoft.com/office/powerpoint/2010/main" val="1415101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Current model - Bottom Up Projected Cash</a:t>
            </a:r>
          </a:p>
        </p:txBody>
      </p:sp>
      <p:sp>
        <p:nvSpPr>
          <p:cNvPr id="3" name="Footer Placeholder 2"/>
          <p:cNvSpPr>
            <a:spLocks noGrp="1"/>
          </p:cNvSpPr>
          <p:nvPr>
            <p:ph type="ftr" sz="quarter" idx="14"/>
          </p:nvPr>
        </p:nvSpPr>
        <p:spPr/>
        <p:txBody>
          <a:bodyPr/>
          <a:lstStyle/>
          <a:p>
            <a:r>
              <a:rPr lang="en-US" dirty="0"/>
              <a:t>For professional clients / qualified investors only</a:t>
            </a:r>
            <a:endParaRPr lang="en-GB" dirty="0"/>
          </a:p>
        </p:txBody>
      </p:sp>
      <p:sp>
        <p:nvSpPr>
          <p:cNvPr id="4" name="Text Placeholder 3"/>
          <p:cNvSpPr>
            <a:spLocks noGrp="1"/>
          </p:cNvSpPr>
          <p:nvPr>
            <p:ph type="body" sz="quarter" idx="15"/>
          </p:nvPr>
        </p:nvSpPr>
        <p:spPr>
          <a:xfrm>
            <a:off x="124326" y="1090293"/>
            <a:ext cx="8534400" cy="4937125"/>
          </a:xfrm>
        </p:spPr>
        <p:txBody>
          <a:bodyPr/>
          <a:lstStyle/>
          <a:p>
            <a:pPr lvl="1"/>
            <a:r>
              <a:rPr lang="en-GB" sz="1400" dirty="0"/>
              <a:t>For US &amp; CA funds DIXIE builds up projected cash using the below formula:</a:t>
            </a:r>
          </a:p>
          <a:p>
            <a:pPr lvl="1"/>
            <a:endParaRPr lang="en-GB" sz="1400" dirty="0"/>
          </a:p>
          <a:p>
            <a:pPr lvl="1"/>
            <a:endParaRPr lang="en-GB" sz="1400" dirty="0"/>
          </a:p>
          <a:p>
            <a:pPr lvl="1"/>
            <a:endParaRPr lang="en-GB" sz="1400" dirty="0"/>
          </a:p>
          <a:p>
            <a:pPr lvl="1"/>
            <a:endParaRPr lang="en-GB" sz="1400" dirty="0"/>
          </a:p>
          <a:p>
            <a:pPr lvl="1"/>
            <a:endParaRPr lang="en-GB" sz="1400" dirty="0"/>
          </a:p>
          <a:p>
            <a:pPr lvl="1"/>
            <a:endParaRPr lang="en-GB" sz="1400" dirty="0"/>
          </a:p>
          <a:p>
            <a:pPr lvl="1"/>
            <a:endParaRPr lang="en-GB" sz="1400" dirty="0"/>
          </a:p>
          <a:p>
            <a:pPr lvl="1"/>
            <a:endParaRPr lang="en-GB" sz="1400" dirty="0"/>
          </a:p>
          <a:p>
            <a:pPr lvl="1"/>
            <a:endParaRPr lang="en-GB" sz="1400" dirty="0"/>
          </a:p>
          <a:p>
            <a:pPr lvl="1"/>
            <a:endParaRPr lang="en-GB" sz="1400" dirty="0"/>
          </a:p>
          <a:p>
            <a:pPr lvl="1"/>
            <a:r>
              <a:rPr lang="en-GB" sz="1400" dirty="0"/>
              <a:t>Using fund accounting cash as the starting point presents challenges:</a:t>
            </a:r>
          </a:p>
          <a:p>
            <a:pPr lvl="2"/>
            <a:r>
              <a:rPr lang="en-GB" sz="1400" dirty="0"/>
              <a:t>Differences in CoAc processing dates between Aladdin and SSB lead to cash variances</a:t>
            </a:r>
          </a:p>
          <a:p>
            <a:pPr lvl="2"/>
            <a:r>
              <a:rPr lang="en-GB" sz="1400" dirty="0"/>
              <a:t>T+1 accounting means that all trades and C/R activity on T has to be adjusted for by DIXIE</a:t>
            </a:r>
          </a:p>
          <a:p>
            <a:pPr lvl="1"/>
            <a:r>
              <a:rPr lang="en-GB" sz="1400" dirty="0"/>
              <a:t>The benefit of this approach is that we can validate that: </a:t>
            </a:r>
          </a:p>
          <a:p>
            <a:pPr marL="349758" lvl="2" indent="0" algn="ctr">
              <a:buNone/>
            </a:pPr>
            <a:r>
              <a:rPr lang="en-GB" sz="1400" dirty="0"/>
              <a:t>Mkt Value of Basket + Projected cash – Adjustments = Fund Accounting NAV</a:t>
            </a:r>
          </a:p>
          <a:p>
            <a:endParaRPr lang="en-GB" dirty="0"/>
          </a:p>
        </p:txBody>
      </p:sp>
      <p:sp>
        <p:nvSpPr>
          <p:cNvPr id="2" name="Slide Number Placeholder 1"/>
          <p:cNvSpPr>
            <a:spLocks noGrp="1"/>
          </p:cNvSpPr>
          <p:nvPr>
            <p:ph type="sldNum" sz="quarter" idx="13"/>
          </p:nvPr>
        </p:nvSpPr>
        <p:spPr/>
        <p:txBody>
          <a:bodyPr/>
          <a:lstStyle/>
          <a:p>
            <a:fld id="{C0531ADF-2191-45C5-9D71-08764BF86A6F}" type="slidenum">
              <a:rPr lang="en-US" smtClean="0"/>
              <a:pPr/>
              <a:t>21</a:t>
            </a:fld>
            <a:endParaRPr lang="en-US" dirty="0"/>
          </a:p>
        </p:txBody>
      </p:sp>
      <p:graphicFrame>
        <p:nvGraphicFramePr>
          <p:cNvPr id="8" name="Table 7">
            <a:extLst>
              <a:ext uri="{FF2B5EF4-FFF2-40B4-BE49-F238E27FC236}">
                <a16:creationId xmlns="" xmlns:a16="http://schemas.microsoft.com/office/drawing/2014/main" id="{28360E87-EF42-4B88-94E7-8CD48BC70010}"/>
              </a:ext>
            </a:extLst>
          </p:cNvPr>
          <p:cNvGraphicFramePr>
            <a:graphicFrameLocks noGrp="1"/>
          </p:cNvGraphicFramePr>
          <p:nvPr>
            <p:extLst/>
          </p:nvPr>
        </p:nvGraphicFramePr>
        <p:xfrm>
          <a:off x="2592125" y="1406261"/>
          <a:ext cx="3774061" cy="2752725"/>
        </p:xfrm>
        <a:graphic>
          <a:graphicData uri="http://schemas.openxmlformats.org/drawingml/2006/table">
            <a:tbl>
              <a:tblPr>
                <a:tableStyleId>{5C22544A-7EE6-4342-B048-85BDC9FD1C3A}</a:tableStyleId>
              </a:tblPr>
              <a:tblGrid>
                <a:gridCol w="3774061">
                  <a:extLst>
                    <a:ext uri="{9D8B030D-6E8A-4147-A177-3AD203B41FA5}">
                      <a16:colId xmlns="" xmlns:a16="http://schemas.microsoft.com/office/drawing/2014/main" val="784256828"/>
                    </a:ext>
                  </a:extLst>
                </a:gridCol>
              </a:tblGrid>
              <a:tr h="145625">
                <a:tc>
                  <a:txBody>
                    <a:bodyPr/>
                    <a:lstStyle/>
                    <a:p>
                      <a:pPr algn="ctr" fontAlgn="b"/>
                      <a:r>
                        <a:rPr lang="en-US" sz="1000" u="none" strike="noStrike" dirty="0">
                          <a:effectLst/>
                        </a:rPr>
                        <a:t>Fund Acctg Cash Component/Fund</a:t>
                      </a:r>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1189288079"/>
                  </a:ext>
                </a:extLst>
              </a:tr>
              <a:tr h="145625">
                <a:tc>
                  <a:txBody>
                    <a:bodyPr/>
                    <a:lstStyle/>
                    <a:p>
                      <a:pPr algn="ctr" fontAlgn="b"/>
                      <a:r>
                        <a:rPr lang="en-US" sz="1000" u="none" strike="noStrike" dirty="0">
                          <a:effectLst/>
                        </a:rPr>
                        <a:t>+</a:t>
                      </a:r>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1432897591"/>
                  </a:ext>
                </a:extLst>
              </a:tr>
              <a:tr h="145625">
                <a:tc>
                  <a:txBody>
                    <a:bodyPr/>
                    <a:lstStyle/>
                    <a:p>
                      <a:pPr algn="ctr" fontAlgn="b"/>
                      <a:r>
                        <a:rPr lang="en-US" sz="1000" u="none" strike="noStrike" dirty="0">
                          <a:effectLst/>
                        </a:rPr>
                        <a:t>Trade List Cash Adjustment/Fund</a:t>
                      </a:r>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1527650591"/>
                  </a:ext>
                </a:extLst>
              </a:tr>
              <a:tr h="145625">
                <a:tc>
                  <a:txBody>
                    <a:bodyPr/>
                    <a:lstStyle/>
                    <a:p>
                      <a:pPr algn="ctr" fontAlgn="b"/>
                      <a:r>
                        <a:rPr lang="en-US" sz="1000" u="none" strike="noStrike" dirty="0">
                          <a:effectLst/>
                        </a:rPr>
                        <a:t>+</a:t>
                      </a:r>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1780766835"/>
                  </a:ext>
                </a:extLst>
              </a:tr>
              <a:tr h="145625">
                <a:tc>
                  <a:txBody>
                    <a:bodyPr/>
                    <a:lstStyle/>
                    <a:p>
                      <a:pPr algn="ctr" fontAlgn="b"/>
                      <a:r>
                        <a:rPr lang="en-US" sz="1000" u="none" strike="noStrike" dirty="0">
                          <a:effectLst/>
                        </a:rPr>
                        <a:t>Excluded Asset Cash /Fund</a:t>
                      </a:r>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2334546545"/>
                  </a:ext>
                </a:extLst>
              </a:tr>
              <a:tr h="145625">
                <a:tc>
                  <a:txBody>
                    <a:bodyPr/>
                    <a:lstStyle/>
                    <a:p>
                      <a:pPr algn="ctr" fontAlgn="b"/>
                      <a:r>
                        <a:rPr lang="en-US" sz="1000" u="none" strike="noStrike" dirty="0">
                          <a:effectLst/>
                        </a:rPr>
                        <a:t>+</a:t>
                      </a:r>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4093301374"/>
                  </a:ext>
                </a:extLst>
              </a:tr>
              <a:tr h="145625">
                <a:tc>
                  <a:txBody>
                    <a:bodyPr/>
                    <a:lstStyle/>
                    <a:p>
                      <a:pPr algn="ctr" fontAlgn="b"/>
                      <a:r>
                        <a:rPr lang="en-US" sz="1000" u="none" strike="noStrike" dirty="0">
                          <a:effectLst/>
                        </a:rPr>
                        <a:t>Projected Rounding/ Odd Lot Position</a:t>
                      </a:r>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928744215"/>
                  </a:ext>
                </a:extLst>
              </a:tr>
              <a:tr h="145625">
                <a:tc>
                  <a:txBody>
                    <a:bodyPr/>
                    <a:lstStyle/>
                    <a:p>
                      <a:pPr algn="ctr" fontAlgn="b"/>
                      <a:r>
                        <a:rPr lang="en-US" sz="1000" u="none" strike="noStrike" dirty="0">
                          <a:effectLst/>
                        </a:rPr>
                        <a:t>+</a:t>
                      </a:r>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4146922499"/>
                  </a:ext>
                </a:extLst>
              </a:tr>
              <a:tr h="145625">
                <a:tc>
                  <a:txBody>
                    <a:bodyPr/>
                    <a:lstStyle/>
                    <a:p>
                      <a:pPr algn="ctr" fontAlgn="b"/>
                      <a:r>
                        <a:rPr lang="en-US" sz="1000" u="none" strike="noStrike" dirty="0">
                          <a:effectLst/>
                        </a:rPr>
                        <a:t>Manual Cash Adjustment/Fund</a:t>
                      </a:r>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2491724814"/>
                  </a:ext>
                </a:extLst>
              </a:tr>
              <a:tr h="145625">
                <a:tc>
                  <a:txBody>
                    <a:bodyPr/>
                    <a:lstStyle/>
                    <a:p>
                      <a:pPr algn="ctr" fontAlgn="b"/>
                      <a:r>
                        <a:rPr lang="en-US" sz="1000" u="none" strike="noStrike" dirty="0">
                          <a:effectLst/>
                        </a:rPr>
                        <a:t>+</a:t>
                      </a:r>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2166438978"/>
                  </a:ext>
                </a:extLst>
              </a:tr>
              <a:tr h="145625">
                <a:tc>
                  <a:txBody>
                    <a:bodyPr/>
                    <a:lstStyle/>
                    <a:p>
                      <a:pPr algn="ctr" fontAlgn="b"/>
                      <a:r>
                        <a:rPr lang="en-US" sz="1000" u="none" strike="noStrike" dirty="0">
                          <a:effectLst/>
                        </a:rPr>
                        <a:t>Cash from Contribution/Redemption</a:t>
                      </a:r>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1486774258"/>
                  </a:ext>
                </a:extLst>
              </a:tr>
              <a:tr h="145625">
                <a:tc>
                  <a:txBody>
                    <a:bodyPr/>
                    <a:lstStyle/>
                    <a:p>
                      <a:pPr algn="ctr" fontAlgn="b"/>
                      <a:r>
                        <a:rPr lang="en-US" sz="1000" u="none" strike="noStrike" dirty="0">
                          <a:effectLst/>
                        </a:rPr>
                        <a:t>+</a:t>
                      </a:r>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2091206211"/>
                  </a:ext>
                </a:extLst>
              </a:tr>
              <a:tr h="145625">
                <a:tc>
                  <a:txBody>
                    <a:bodyPr/>
                    <a:lstStyle/>
                    <a:p>
                      <a:pPr algn="ctr" fontAlgn="b"/>
                      <a:r>
                        <a:rPr lang="en-US" sz="1000" u="none" strike="noStrike" dirty="0">
                          <a:effectLst/>
                        </a:rPr>
                        <a:t>Projected Coupons</a:t>
                      </a:r>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692645992"/>
                  </a:ext>
                </a:extLst>
              </a:tr>
              <a:tr h="145625">
                <a:tc>
                  <a:txBody>
                    <a:bodyPr/>
                    <a:lstStyle/>
                    <a:p>
                      <a:pPr algn="ctr" fontAlgn="b"/>
                      <a:r>
                        <a:rPr lang="en-US" sz="1000" u="none" strike="noStrike" dirty="0">
                          <a:effectLst/>
                        </a:rPr>
                        <a:t>+</a:t>
                      </a:r>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1040094508"/>
                  </a:ext>
                </a:extLst>
              </a:tr>
              <a:tr h="145625">
                <a:tc>
                  <a:txBody>
                    <a:bodyPr/>
                    <a:lstStyle/>
                    <a:p>
                      <a:pPr algn="ctr" fontAlgn="b"/>
                      <a:r>
                        <a:rPr lang="en-US" sz="1000" u="none" strike="noStrike" dirty="0">
                          <a:effectLst/>
                        </a:rPr>
                        <a:t>Delta Dividends H</a:t>
                      </a:r>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2714413522"/>
                  </a:ext>
                </a:extLst>
              </a:tr>
              <a:tr h="145625">
                <a:tc>
                  <a:txBody>
                    <a:bodyPr/>
                    <a:lstStyle/>
                    <a:p>
                      <a:pPr algn="ctr" fontAlgn="b"/>
                      <a:r>
                        <a:rPr lang="en-US" sz="1000" u="none" strike="noStrike" dirty="0">
                          <a:effectLst/>
                        </a:rPr>
                        <a:t>=</a:t>
                      </a:r>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2261618686"/>
                  </a:ext>
                </a:extLst>
              </a:tr>
              <a:tr h="145625">
                <a:tc>
                  <a:txBody>
                    <a:bodyPr/>
                    <a:lstStyle/>
                    <a:p>
                      <a:pPr algn="ctr" fontAlgn="b"/>
                      <a:r>
                        <a:rPr lang="en-US" sz="1000" b="1" u="none" strike="noStrike" dirty="0">
                          <a:effectLst/>
                        </a:rPr>
                        <a:t>Projected Cash Component</a:t>
                      </a:r>
                      <a:endParaRPr lang="en-US" sz="1000" b="1"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146156800"/>
                  </a:ext>
                </a:extLst>
              </a:tr>
            </a:tbl>
          </a:graphicData>
        </a:graphic>
      </p:graphicFrame>
    </p:spTree>
    <p:extLst>
      <p:ext uri="{BB962C8B-B14F-4D97-AF65-F5344CB8AC3E}">
        <p14:creationId xmlns:p14="http://schemas.microsoft.com/office/powerpoint/2010/main" val="3597249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D7CFF6-6738-4C1E-A217-BAF79E4E535A}"/>
              </a:ext>
            </a:extLst>
          </p:cNvPr>
          <p:cNvSpPr>
            <a:spLocks noGrp="1"/>
          </p:cNvSpPr>
          <p:nvPr>
            <p:ph type="title"/>
          </p:nvPr>
        </p:nvSpPr>
        <p:spPr/>
        <p:txBody>
          <a:bodyPr/>
          <a:lstStyle/>
          <a:p>
            <a:r>
              <a:rPr lang="en-US" dirty="0"/>
              <a:t>Inferred cash – What and Why</a:t>
            </a:r>
          </a:p>
        </p:txBody>
      </p:sp>
      <p:sp>
        <p:nvSpPr>
          <p:cNvPr id="3" name="Slide Number Placeholder 2">
            <a:extLst>
              <a:ext uri="{FF2B5EF4-FFF2-40B4-BE49-F238E27FC236}">
                <a16:creationId xmlns="" xmlns:a16="http://schemas.microsoft.com/office/drawing/2014/main" id="{D5C73E56-305A-42F3-A970-1013EB953F43}"/>
              </a:ext>
            </a:extLst>
          </p:cNvPr>
          <p:cNvSpPr>
            <a:spLocks noGrp="1"/>
          </p:cNvSpPr>
          <p:nvPr>
            <p:ph type="sldNum" sz="quarter" idx="13"/>
          </p:nvPr>
        </p:nvSpPr>
        <p:spPr/>
        <p:txBody>
          <a:bodyPr/>
          <a:lstStyle/>
          <a:p>
            <a:fld id="{C0531ADF-2191-45C5-9D71-08764BF86A6F}" type="slidenum">
              <a:rPr lang="en-US" smtClean="0"/>
              <a:pPr/>
              <a:t>22</a:t>
            </a:fld>
            <a:endParaRPr lang="en-US" dirty="0"/>
          </a:p>
        </p:txBody>
      </p:sp>
      <p:sp>
        <p:nvSpPr>
          <p:cNvPr id="4" name="Footer Placeholder 3">
            <a:extLst>
              <a:ext uri="{FF2B5EF4-FFF2-40B4-BE49-F238E27FC236}">
                <a16:creationId xmlns="" xmlns:a16="http://schemas.microsoft.com/office/drawing/2014/main" id="{0E075F79-4854-4500-80B7-F76FA753EF7C}"/>
              </a:ext>
            </a:extLst>
          </p:cNvPr>
          <p:cNvSpPr>
            <a:spLocks noGrp="1"/>
          </p:cNvSpPr>
          <p:nvPr>
            <p:ph type="ftr" sz="quarter" idx="14"/>
          </p:nvPr>
        </p:nvSpPr>
        <p:spPr/>
        <p:txBody>
          <a:bodyPr/>
          <a:lstStyle/>
          <a:p>
            <a:r>
              <a:rPr lang="en-US" dirty="0"/>
              <a:t>For professional clients / qualified investors only</a:t>
            </a:r>
          </a:p>
        </p:txBody>
      </p:sp>
      <p:sp>
        <p:nvSpPr>
          <p:cNvPr id="7" name="Text Placeholder 3">
            <a:extLst>
              <a:ext uri="{FF2B5EF4-FFF2-40B4-BE49-F238E27FC236}">
                <a16:creationId xmlns="" xmlns:a16="http://schemas.microsoft.com/office/drawing/2014/main" id="{57D91C9D-E423-4234-B0F3-D3FACED086E8}"/>
              </a:ext>
            </a:extLst>
          </p:cNvPr>
          <p:cNvSpPr>
            <a:spLocks noGrp="1"/>
          </p:cNvSpPr>
          <p:nvPr>
            <p:ph type="body" sz="quarter" idx="15"/>
          </p:nvPr>
        </p:nvSpPr>
        <p:spPr>
          <a:xfrm>
            <a:off x="124326" y="1090293"/>
            <a:ext cx="8534400" cy="4937125"/>
          </a:xfrm>
        </p:spPr>
        <p:txBody>
          <a:bodyPr/>
          <a:lstStyle/>
          <a:p>
            <a:pPr lvl="1"/>
            <a:r>
              <a:rPr lang="en-GB" sz="1400" dirty="0"/>
              <a:t>The basic inferred cash formula is: </a:t>
            </a:r>
          </a:p>
          <a:p>
            <a:pPr marL="184150" lvl="1" indent="0" algn="ctr">
              <a:buNone/>
            </a:pPr>
            <a:r>
              <a:rPr lang="en-GB" sz="1400" i="1" dirty="0"/>
              <a:t>Projected Cash = Fund NAV – Mkt Value of Basket + Adjustments</a:t>
            </a:r>
          </a:p>
          <a:p>
            <a:pPr lvl="1"/>
            <a:r>
              <a:rPr lang="en-GB" sz="1400" dirty="0"/>
              <a:t>Adjustments are cash items that are used to enhance cash so that it provides similar information as today’s bottom up cash</a:t>
            </a:r>
          </a:p>
          <a:p>
            <a:pPr marL="184150" lvl="1" indent="0" algn="ctr">
              <a:buNone/>
            </a:pPr>
            <a:r>
              <a:rPr lang="en-GB" sz="1400" i="1" dirty="0"/>
              <a:t>Adjustments = Projected Income + Delta Dividends + Trade Variance + Manual cash adjustments</a:t>
            </a:r>
          </a:p>
          <a:p>
            <a:pPr marL="184150" lvl="1" indent="0" algn="ctr">
              <a:buNone/>
            </a:pPr>
            <a:r>
              <a:rPr lang="en-GB" i="1" dirty="0"/>
              <a:t>Projected Income = </a:t>
            </a:r>
            <a:r>
              <a:rPr lang="en-US" altLang="en-US" i="1" dirty="0"/>
              <a:t>Dividends per unit - Expenses per unit  - Distributions per unit + Projected Complex Corporate Actions per unit + Other CCF components</a:t>
            </a:r>
          </a:p>
          <a:p>
            <a:pPr lvl="1"/>
            <a:endParaRPr lang="en-GB" sz="1400" dirty="0"/>
          </a:p>
          <a:p>
            <a:pPr lvl="1"/>
            <a:r>
              <a:rPr lang="en-GB" sz="1400" b="1" dirty="0"/>
              <a:t>The benefits of this approach are:</a:t>
            </a:r>
          </a:p>
          <a:p>
            <a:pPr lvl="2"/>
            <a:r>
              <a:rPr lang="en-GB" sz="1400" dirty="0"/>
              <a:t>CoAc differences between BLK &amp; SSB are automatically plugged</a:t>
            </a:r>
          </a:p>
          <a:p>
            <a:pPr lvl="2"/>
            <a:r>
              <a:rPr lang="en-GB" sz="1400" dirty="0"/>
              <a:t>Cash from C/R activity is plugged (including CIB or SAC cash)</a:t>
            </a:r>
          </a:p>
          <a:p>
            <a:pPr lvl="2"/>
            <a:r>
              <a:rPr lang="en-GB" sz="1400" dirty="0"/>
              <a:t>Globally consistent (EMEA &amp; APAC effectively use this approach today)</a:t>
            </a:r>
          </a:p>
          <a:p>
            <a:pPr lvl="1"/>
            <a:r>
              <a:rPr lang="en-GB" sz="1400" b="1" dirty="0"/>
              <a:t>Challenges with inferred cash</a:t>
            </a:r>
          </a:p>
          <a:p>
            <a:pPr lvl="2"/>
            <a:r>
              <a:rPr lang="en-GB" sz="1400" dirty="0"/>
              <a:t>Reliant on basket pricing being accurate</a:t>
            </a:r>
          </a:p>
          <a:p>
            <a:pPr lvl="2"/>
            <a:r>
              <a:rPr lang="en-GB" sz="1400" dirty="0"/>
              <a:t>Need accurate CoAc and trade data to ensure baskets are accurate</a:t>
            </a:r>
          </a:p>
          <a:p>
            <a:pPr lvl="2"/>
            <a:r>
              <a:rPr lang="en-GB" sz="1400" dirty="0"/>
              <a:t>Lose the ability to validate FA NAVs</a:t>
            </a:r>
          </a:p>
          <a:p>
            <a:pPr lvl="3"/>
            <a:r>
              <a:rPr lang="en-GB" sz="1400" dirty="0"/>
              <a:t>We have observed fewer NAV errors in the recent past</a:t>
            </a:r>
          </a:p>
          <a:p>
            <a:pPr lvl="2"/>
            <a:endParaRPr lang="en-GB" sz="1400" dirty="0"/>
          </a:p>
          <a:p>
            <a:pPr marL="349758" lvl="2" indent="0">
              <a:buNone/>
            </a:pPr>
            <a:endParaRPr lang="en-GB" sz="1400" dirty="0"/>
          </a:p>
          <a:p>
            <a:pPr lvl="1"/>
            <a:endParaRPr lang="en-GB" sz="1400" dirty="0"/>
          </a:p>
          <a:p>
            <a:pPr lvl="1"/>
            <a:endParaRPr lang="en-GB" sz="1400" dirty="0"/>
          </a:p>
          <a:p>
            <a:endParaRPr lang="en-GB" dirty="0"/>
          </a:p>
        </p:txBody>
      </p:sp>
    </p:spTree>
    <p:extLst>
      <p:ext uri="{BB962C8B-B14F-4D97-AF65-F5344CB8AC3E}">
        <p14:creationId xmlns:p14="http://schemas.microsoft.com/office/powerpoint/2010/main" val="197941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CB579C-E7BD-4522-BEB9-DE96EA15CF6A}"/>
              </a:ext>
            </a:extLst>
          </p:cNvPr>
          <p:cNvSpPr>
            <a:spLocks noGrp="1"/>
          </p:cNvSpPr>
          <p:nvPr>
            <p:ph type="title"/>
          </p:nvPr>
        </p:nvSpPr>
        <p:spPr/>
        <p:txBody>
          <a:bodyPr/>
          <a:lstStyle/>
          <a:p>
            <a:r>
              <a:rPr lang="en-US" dirty="0"/>
              <a:t>Inferred cash - Progress &amp; Rollout Plan</a:t>
            </a:r>
          </a:p>
        </p:txBody>
      </p:sp>
      <p:sp>
        <p:nvSpPr>
          <p:cNvPr id="3" name="Slide Number Placeholder 2">
            <a:extLst>
              <a:ext uri="{FF2B5EF4-FFF2-40B4-BE49-F238E27FC236}">
                <a16:creationId xmlns="" xmlns:a16="http://schemas.microsoft.com/office/drawing/2014/main" id="{A2479F64-1A9C-43AF-B11E-704DD7E2201A}"/>
              </a:ext>
            </a:extLst>
          </p:cNvPr>
          <p:cNvSpPr>
            <a:spLocks noGrp="1"/>
          </p:cNvSpPr>
          <p:nvPr>
            <p:ph type="sldNum" sz="quarter" idx="13"/>
          </p:nvPr>
        </p:nvSpPr>
        <p:spPr/>
        <p:txBody>
          <a:bodyPr/>
          <a:lstStyle/>
          <a:p>
            <a:fld id="{C0531ADF-2191-45C5-9D71-08764BF86A6F}" type="slidenum">
              <a:rPr lang="en-US" smtClean="0"/>
              <a:pPr/>
              <a:t>23</a:t>
            </a:fld>
            <a:endParaRPr lang="en-US" dirty="0"/>
          </a:p>
        </p:txBody>
      </p:sp>
      <p:sp>
        <p:nvSpPr>
          <p:cNvPr id="4" name="Footer Placeholder 3">
            <a:extLst>
              <a:ext uri="{FF2B5EF4-FFF2-40B4-BE49-F238E27FC236}">
                <a16:creationId xmlns="" xmlns:a16="http://schemas.microsoft.com/office/drawing/2014/main" id="{F95FB4E3-6BE1-4B70-AB44-492A66066255}"/>
              </a:ext>
            </a:extLst>
          </p:cNvPr>
          <p:cNvSpPr>
            <a:spLocks noGrp="1"/>
          </p:cNvSpPr>
          <p:nvPr>
            <p:ph type="ftr" sz="quarter" idx="14"/>
          </p:nvPr>
        </p:nvSpPr>
        <p:spPr/>
        <p:txBody>
          <a:bodyPr/>
          <a:lstStyle/>
          <a:p>
            <a:r>
              <a:rPr lang="en-US" dirty="0"/>
              <a:t>For professional clients / qualified investors only</a:t>
            </a:r>
          </a:p>
        </p:txBody>
      </p:sp>
      <p:sp>
        <p:nvSpPr>
          <p:cNvPr id="5" name="Text Placeholder 4">
            <a:extLst>
              <a:ext uri="{FF2B5EF4-FFF2-40B4-BE49-F238E27FC236}">
                <a16:creationId xmlns="" xmlns:a16="http://schemas.microsoft.com/office/drawing/2014/main" id="{C4ACFC09-4292-483C-ADE2-D94953B22904}"/>
              </a:ext>
            </a:extLst>
          </p:cNvPr>
          <p:cNvSpPr>
            <a:spLocks noGrp="1"/>
          </p:cNvSpPr>
          <p:nvPr>
            <p:ph type="body" sz="quarter" idx="15"/>
          </p:nvPr>
        </p:nvSpPr>
        <p:spPr/>
        <p:txBody>
          <a:bodyPr/>
          <a:lstStyle/>
          <a:p>
            <a:r>
              <a:rPr lang="en-US" dirty="0"/>
              <a:t>Current Status</a:t>
            </a:r>
          </a:p>
          <a:p>
            <a:pPr marL="285750" indent="-285750">
              <a:buFont typeface="Arial" panose="020B0604020202020204" pitchFamily="34" charset="0"/>
              <a:buChar char="•"/>
            </a:pPr>
            <a:r>
              <a:rPr lang="en-US" b="0" dirty="0"/>
              <a:t>We have been validating the inferred cash formula and comparing results to production cash values</a:t>
            </a:r>
          </a:p>
          <a:p>
            <a:pPr marL="285750" indent="-285750">
              <a:buFont typeface="Arial" panose="020B0604020202020204" pitchFamily="34" charset="0"/>
              <a:buChar char="•"/>
            </a:pPr>
            <a:r>
              <a:rPr lang="en-US" b="0" dirty="0"/>
              <a:t>As a result of this we’ve identified several validation enhancements:</a:t>
            </a:r>
          </a:p>
          <a:p>
            <a:pPr marL="636588" lvl="1" indent="-285750"/>
            <a:r>
              <a:rPr lang="en-US" dirty="0"/>
              <a:t>Negative cash check</a:t>
            </a:r>
          </a:p>
          <a:p>
            <a:pPr marL="636588" lvl="1" indent="-285750"/>
            <a:r>
              <a:rPr lang="en-US" b="0" dirty="0"/>
              <a:t>Trade varian</a:t>
            </a:r>
            <a:r>
              <a:rPr lang="en-US" dirty="0"/>
              <a:t>ce and trade price check</a:t>
            </a:r>
          </a:p>
          <a:p>
            <a:pPr marL="636588" lvl="1" indent="-285750"/>
            <a:r>
              <a:rPr lang="en-US" dirty="0"/>
              <a:t>Day over day (DoD) cash check </a:t>
            </a:r>
          </a:p>
          <a:p>
            <a:pPr marL="636588" lvl="1" indent="-285750"/>
            <a:r>
              <a:rPr lang="en-US" dirty="0"/>
              <a:t>Non-CCF priced asset counts</a:t>
            </a:r>
          </a:p>
          <a:p>
            <a:pPr marL="285750" indent="-285750">
              <a:buFont typeface="Arial" panose="020B0604020202020204" pitchFamily="34" charset="0"/>
              <a:buChar char="•"/>
            </a:pPr>
            <a:r>
              <a:rPr lang="en-US" b="0" dirty="0"/>
              <a:t>New GUI screen to help with research &amp; validation of DoD changes</a:t>
            </a:r>
          </a:p>
          <a:p>
            <a:r>
              <a:rPr lang="en-US" dirty="0"/>
              <a:t>Next Steps</a:t>
            </a:r>
          </a:p>
          <a:p>
            <a:pPr marL="285750" indent="-285750">
              <a:buFont typeface="Arial" panose="020B0604020202020204" pitchFamily="34" charset="0"/>
              <a:buChar char="•"/>
            </a:pPr>
            <a:r>
              <a:rPr lang="en-US" b="0" dirty="0"/>
              <a:t>Identify funds to use for parallel testing in DIXIE Beta</a:t>
            </a:r>
          </a:p>
          <a:p>
            <a:pPr marL="285750" indent="-285750">
              <a:buFont typeface="Arial" panose="020B0604020202020204" pitchFamily="34" charset="0"/>
              <a:buChar char="•"/>
            </a:pPr>
            <a:r>
              <a:rPr lang="en-US" b="0" dirty="0"/>
              <a:t>Similar to Proj. Vision compare production projected cash to inferred cash in Beta over some time period</a:t>
            </a:r>
          </a:p>
          <a:p>
            <a:pPr marL="285750" indent="-285750">
              <a:buFont typeface="Arial" panose="020B0604020202020204" pitchFamily="34" charset="0"/>
              <a:buChar char="•"/>
            </a:pPr>
            <a:r>
              <a:rPr lang="en-US" b="0" dirty="0"/>
              <a:t>Convert all US &amp; Canada funds to use inferred cash</a:t>
            </a:r>
          </a:p>
          <a:p>
            <a:pPr marL="285750" indent="-285750">
              <a:buFont typeface="Arial" panose="020B0604020202020204" pitchFamily="34" charset="0"/>
              <a:buChar char="•"/>
            </a:pPr>
            <a:r>
              <a:rPr lang="en-US" dirty="0"/>
              <a:t>We can also potentially turn on “Auto-submit” at Go-Live</a:t>
            </a:r>
          </a:p>
          <a:p>
            <a:pPr marL="285750" indent="-285750"/>
            <a:endParaRPr lang="en-US" b="0" dirty="0"/>
          </a:p>
        </p:txBody>
      </p:sp>
    </p:spTree>
    <p:extLst>
      <p:ext uri="{BB962C8B-B14F-4D97-AF65-F5344CB8AC3E}">
        <p14:creationId xmlns:p14="http://schemas.microsoft.com/office/powerpoint/2010/main" val="948257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28B642-C5E7-401D-A919-0267AB5353D7}"/>
              </a:ext>
            </a:extLst>
          </p:cNvPr>
          <p:cNvSpPr>
            <a:spLocks noGrp="1"/>
          </p:cNvSpPr>
          <p:nvPr>
            <p:ph type="title"/>
          </p:nvPr>
        </p:nvSpPr>
        <p:spPr/>
        <p:txBody>
          <a:bodyPr/>
          <a:lstStyle/>
          <a:p>
            <a:r>
              <a:rPr lang="en-US" dirty="0"/>
              <a:t>Inferred cash - Validations &amp; Error Handling</a:t>
            </a:r>
          </a:p>
        </p:txBody>
      </p:sp>
      <p:sp>
        <p:nvSpPr>
          <p:cNvPr id="3" name="Slide Number Placeholder 2">
            <a:extLst>
              <a:ext uri="{FF2B5EF4-FFF2-40B4-BE49-F238E27FC236}">
                <a16:creationId xmlns="" xmlns:a16="http://schemas.microsoft.com/office/drawing/2014/main" id="{5C1C9688-0B13-4816-908C-98F10D88979C}"/>
              </a:ext>
            </a:extLst>
          </p:cNvPr>
          <p:cNvSpPr>
            <a:spLocks noGrp="1"/>
          </p:cNvSpPr>
          <p:nvPr>
            <p:ph type="sldNum" sz="quarter" idx="13"/>
          </p:nvPr>
        </p:nvSpPr>
        <p:spPr/>
        <p:txBody>
          <a:bodyPr/>
          <a:lstStyle/>
          <a:p>
            <a:fld id="{C0531ADF-2191-45C5-9D71-08764BF86A6F}" type="slidenum">
              <a:rPr lang="en-US" smtClean="0"/>
              <a:pPr/>
              <a:t>24</a:t>
            </a:fld>
            <a:endParaRPr lang="en-US" dirty="0"/>
          </a:p>
        </p:txBody>
      </p:sp>
      <p:sp>
        <p:nvSpPr>
          <p:cNvPr id="4" name="Footer Placeholder 3">
            <a:extLst>
              <a:ext uri="{FF2B5EF4-FFF2-40B4-BE49-F238E27FC236}">
                <a16:creationId xmlns="" xmlns:a16="http://schemas.microsoft.com/office/drawing/2014/main" id="{DC998E5C-50D9-4E13-B975-E8F76B7B1E9C}"/>
              </a:ext>
            </a:extLst>
          </p:cNvPr>
          <p:cNvSpPr>
            <a:spLocks noGrp="1"/>
          </p:cNvSpPr>
          <p:nvPr>
            <p:ph type="ftr" sz="quarter" idx="14"/>
          </p:nvPr>
        </p:nvSpPr>
        <p:spPr/>
        <p:txBody>
          <a:bodyPr/>
          <a:lstStyle/>
          <a:p>
            <a:r>
              <a:rPr lang="en-US" dirty="0"/>
              <a:t>For professional clients / qualified investors only</a:t>
            </a:r>
          </a:p>
        </p:txBody>
      </p:sp>
      <p:sp>
        <p:nvSpPr>
          <p:cNvPr id="5" name="Text Placeholder 4">
            <a:extLst>
              <a:ext uri="{FF2B5EF4-FFF2-40B4-BE49-F238E27FC236}">
                <a16:creationId xmlns="" xmlns:a16="http://schemas.microsoft.com/office/drawing/2014/main" id="{1F9151CE-0B09-4E0E-90CB-8345ED9EBE12}"/>
              </a:ext>
            </a:extLst>
          </p:cNvPr>
          <p:cNvSpPr>
            <a:spLocks noGrp="1"/>
          </p:cNvSpPr>
          <p:nvPr>
            <p:ph type="body" sz="quarter" idx="15"/>
          </p:nvPr>
        </p:nvSpPr>
        <p:spPr>
          <a:xfrm>
            <a:off x="304800" y="1090295"/>
            <a:ext cx="8534400" cy="4937125"/>
          </a:xfrm>
        </p:spPr>
        <p:txBody>
          <a:bodyPr/>
          <a:lstStyle/>
          <a:p>
            <a:r>
              <a:rPr lang="en-US" dirty="0"/>
              <a:t>With the roll out of GIC, the existing PCF Valuation compare report will be replaced with a new “Cash research” screen which will:</a:t>
            </a:r>
          </a:p>
          <a:p>
            <a:pPr marL="285750" indent="-285750">
              <a:buFont typeface="Arial" panose="020B0604020202020204" pitchFamily="34" charset="0"/>
              <a:buChar char="•"/>
            </a:pPr>
            <a:r>
              <a:rPr lang="en-US" b="0" dirty="0"/>
              <a:t>Show the components of the GIC calculations</a:t>
            </a:r>
          </a:p>
          <a:p>
            <a:pPr marL="285750" indent="-285750">
              <a:buFont typeface="Arial" panose="020B0604020202020204" pitchFamily="34" charset="0"/>
              <a:buChar char="•"/>
            </a:pPr>
            <a:r>
              <a:rPr lang="en-US" b="0" dirty="0"/>
              <a:t>Identify &amp; validate day over day (DoD) changes in cash and attribute the change to known activity</a:t>
            </a:r>
          </a:p>
          <a:p>
            <a:pPr marL="285750" indent="-285750">
              <a:buFont typeface="Arial" panose="020B0604020202020204" pitchFamily="34" charset="0"/>
              <a:buChar char="•"/>
            </a:pPr>
            <a:r>
              <a:rPr lang="en-US" b="0" dirty="0">
                <a:hlinkClick r:id="rId2"/>
              </a:rPr>
              <a:t>Report mockup</a:t>
            </a:r>
            <a:endParaRPr lang="en-US" b="0" dirty="0"/>
          </a:p>
          <a:p>
            <a:endParaRPr lang="en-US" dirty="0"/>
          </a:p>
          <a:p>
            <a:r>
              <a:rPr lang="en-US" dirty="0"/>
              <a:t>Exceptions/Validations that will result in hard stops:</a:t>
            </a:r>
          </a:p>
          <a:p>
            <a:pPr marL="285750" indent="-285750">
              <a:buFont typeface="Arial" panose="020B0604020202020204" pitchFamily="34" charset="0"/>
              <a:buChar char="•"/>
            </a:pPr>
            <a:r>
              <a:rPr lang="en-US" b="0" dirty="0"/>
              <a:t>Missing prices</a:t>
            </a:r>
          </a:p>
          <a:p>
            <a:pPr marL="285750" indent="-285750">
              <a:buFont typeface="Arial" panose="020B0604020202020204" pitchFamily="34" charset="0"/>
              <a:buChar char="•"/>
            </a:pPr>
            <a:r>
              <a:rPr lang="en-US" b="0" dirty="0"/>
              <a:t>Missing Identifiers</a:t>
            </a:r>
          </a:p>
          <a:p>
            <a:pPr marL="285750" indent="-285750">
              <a:buFont typeface="Arial" panose="020B0604020202020204" pitchFamily="34" charset="0"/>
              <a:buChar char="•"/>
            </a:pPr>
            <a:r>
              <a:rPr lang="en-US" b="0" dirty="0"/>
              <a:t>Negative cash (unless the fund is hedged/levered)</a:t>
            </a:r>
          </a:p>
          <a:p>
            <a:endParaRPr lang="en-US" dirty="0"/>
          </a:p>
          <a:p>
            <a:r>
              <a:rPr lang="en-US" dirty="0"/>
              <a:t>Exceptions/Validations that will result in soft stops:</a:t>
            </a:r>
          </a:p>
          <a:p>
            <a:pPr marL="285750" indent="-285750">
              <a:buFont typeface="Arial" panose="020B0604020202020204" pitchFamily="34" charset="0"/>
              <a:buChar char="•"/>
            </a:pPr>
            <a:r>
              <a:rPr lang="en-US" b="0" dirty="0"/>
              <a:t>Corporate actions with invalid payout statuses</a:t>
            </a:r>
          </a:p>
          <a:p>
            <a:pPr marL="285750" indent="-285750">
              <a:buFont typeface="Arial" panose="020B0604020202020204" pitchFamily="34" charset="0"/>
              <a:buChar char="•"/>
            </a:pPr>
            <a:r>
              <a:rPr lang="en-US" b="0" dirty="0"/>
              <a:t>Unexplained DoD change over certain threshold</a:t>
            </a:r>
          </a:p>
          <a:p>
            <a:pPr marL="285750" indent="-285750">
              <a:buFont typeface="Arial" panose="020B0604020202020204" pitchFamily="34" charset="0"/>
              <a:buChar char="•"/>
            </a:pPr>
            <a:r>
              <a:rPr lang="en-US" b="0" dirty="0"/>
              <a:t>Trade price/Trade Variance over certain threshold</a:t>
            </a:r>
          </a:p>
          <a:p>
            <a:pPr marL="285750" indent="-285750">
              <a:buFont typeface="Arial" panose="020B0604020202020204" pitchFamily="34" charset="0"/>
              <a:buChar char="•"/>
            </a:pPr>
            <a:endParaRPr lang="en-US" b="0" dirty="0"/>
          </a:p>
          <a:p>
            <a:endParaRPr lang="en-US" b="0" dirty="0"/>
          </a:p>
          <a:p>
            <a:endParaRPr lang="en-US" b="0" dirty="0"/>
          </a:p>
          <a:p>
            <a:pPr marL="285750" indent="-285750">
              <a:buFont typeface="Arial" panose="020B0604020202020204" pitchFamily="34" charset="0"/>
              <a:buChar char="•"/>
            </a:pPr>
            <a:endParaRPr lang="en-US" b="0" dirty="0"/>
          </a:p>
        </p:txBody>
      </p:sp>
    </p:spTree>
    <p:extLst>
      <p:ext uri="{BB962C8B-B14F-4D97-AF65-F5344CB8AC3E}">
        <p14:creationId xmlns:p14="http://schemas.microsoft.com/office/powerpoint/2010/main" val="529985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D7CFF6-6738-4C1E-A217-BAF79E4E535A}"/>
              </a:ext>
            </a:extLst>
          </p:cNvPr>
          <p:cNvSpPr>
            <a:spLocks noGrp="1"/>
          </p:cNvSpPr>
          <p:nvPr>
            <p:ph type="title"/>
          </p:nvPr>
        </p:nvSpPr>
        <p:spPr/>
        <p:txBody>
          <a:bodyPr/>
          <a:lstStyle/>
          <a:p>
            <a:r>
              <a:rPr lang="en-US" dirty="0"/>
              <a:t>Inferred cash – Things to note</a:t>
            </a:r>
          </a:p>
        </p:txBody>
      </p:sp>
      <p:sp>
        <p:nvSpPr>
          <p:cNvPr id="3" name="Slide Number Placeholder 2">
            <a:extLst>
              <a:ext uri="{FF2B5EF4-FFF2-40B4-BE49-F238E27FC236}">
                <a16:creationId xmlns="" xmlns:a16="http://schemas.microsoft.com/office/drawing/2014/main" id="{D5C73E56-305A-42F3-A970-1013EB953F43}"/>
              </a:ext>
            </a:extLst>
          </p:cNvPr>
          <p:cNvSpPr>
            <a:spLocks noGrp="1"/>
          </p:cNvSpPr>
          <p:nvPr>
            <p:ph type="sldNum" sz="quarter" idx="13"/>
          </p:nvPr>
        </p:nvSpPr>
        <p:spPr/>
        <p:txBody>
          <a:bodyPr/>
          <a:lstStyle/>
          <a:p>
            <a:fld id="{C0531ADF-2191-45C5-9D71-08764BF86A6F}" type="slidenum">
              <a:rPr lang="en-US" smtClean="0"/>
              <a:pPr/>
              <a:t>25</a:t>
            </a:fld>
            <a:endParaRPr lang="en-US" dirty="0"/>
          </a:p>
        </p:txBody>
      </p:sp>
      <p:sp>
        <p:nvSpPr>
          <p:cNvPr id="4" name="Footer Placeholder 3">
            <a:extLst>
              <a:ext uri="{FF2B5EF4-FFF2-40B4-BE49-F238E27FC236}">
                <a16:creationId xmlns="" xmlns:a16="http://schemas.microsoft.com/office/drawing/2014/main" id="{0E075F79-4854-4500-80B7-F76FA753EF7C}"/>
              </a:ext>
            </a:extLst>
          </p:cNvPr>
          <p:cNvSpPr>
            <a:spLocks noGrp="1"/>
          </p:cNvSpPr>
          <p:nvPr>
            <p:ph type="ftr" sz="quarter" idx="14"/>
          </p:nvPr>
        </p:nvSpPr>
        <p:spPr/>
        <p:txBody>
          <a:bodyPr/>
          <a:lstStyle/>
          <a:p>
            <a:r>
              <a:rPr lang="en-US" dirty="0"/>
              <a:t>For professional clients / qualified investors only</a:t>
            </a:r>
          </a:p>
        </p:txBody>
      </p:sp>
      <p:sp>
        <p:nvSpPr>
          <p:cNvPr id="7" name="Text Placeholder 3">
            <a:extLst>
              <a:ext uri="{FF2B5EF4-FFF2-40B4-BE49-F238E27FC236}">
                <a16:creationId xmlns="" xmlns:a16="http://schemas.microsoft.com/office/drawing/2014/main" id="{57D91C9D-E423-4234-B0F3-D3FACED086E8}"/>
              </a:ext>
            </a:extLst>
          </p:cNvPr>
          <p:cNvSpPr>
            <a:spLocks noGrp="1"/>
          </p:cNvSpPr>
          <p:nvPr>
            <p:ph type="body" sz="quarter" idx="15"/>
          </p:nvPr>
        </p:nvSpPr>
        <p:spPr>
          <a:xfrm>
            <a:off x="124326" y="1090293"/>
            <a:ext cx="8534400" cy="4937125"/>
          </a:xfrm>
        </p:spPr>
        <p:txBody>
          <a:bodyPr/>
          <a:lstStyle/>
          <a:p>
            <a:pPr lvl="1"/>
            <a:r>
              <a:rPr lang="en-US" sz="1400" dirty="0"/>
              <a:t>Trade Cash Variance: Including this in the GIC formula is configurable in MFM</a:t>
            </a:r>
          </a:p>
          <a:p>
            <a:pPr lvl="1"/>
            <a:r>
              <a:rPr lang="en-US" sz="1400" dirty="0"/>
              <a:t>Delta Dividends: This is a background configuration that is done by the support team</a:t>
            </a:r>
          </a:p>
          <a:p>
            <a:pPr lvl="1"/>
            <a:r>
              <a:rPr lang="en-US" sz="1400" dirty="0"/>
              <a:t>Projected Income: This is a value that is provided in EMEA/APAC CNAV files but for US/CA funds will be built up</a:t>
            </a:r>
          </a:p>
          <a:p>
            <a:pPr lvl="1"/>
            <a:endParaRPr lang="en-US" sz="1400" dirty="0"/>
          </a:p>
          <a:p>
            <a:pPr lvl="1"/>
            <a:endParaRPr lang="en-GB" sz="1400" dirty="0"/>
          </a:p>
          <a:p>
            <a:pPr lvl="2"/>
            <a:endParaRPr lang="en-GB" sz="1400" dirty="0"/>
          </a:p>
          <a:p>
            <a:pPr marL="349758" lvl="2" indent="0">
              <a:buNone/>
            </a:pPr>
            <a:endParaRPr lang="en-GB" sz="1400" dirty="0"/>
          </a:p>
          <a:p>
            <a:pPr lvl="1"/>
            <a:endParaRPr lang="en-GB" sz="1400" dirty="0"/>
          </a:p>
          <a:p>
            <a:pPr lvl="1"/>
            <a:endParaRPr lang="en-GB" sz="1400" dirty="0"/>
          </a:p>
          <a:p>
            <a:endParaRPr lang="en-GB" dirty="0"/>
          </a:p>
        </p:txBody>
      </p:sp>
    </p:spTree>
    <p:extLst>
      <p:ext uri="{BB962C8B-B14F-4D97-AF65-F5344CB8AC3E}">
        <p14:creationId xmlns:p14="http://schemas.microsoft.com/office/powerpoint/2010/main" val="287840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3491842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2CC8F9-14C8-44C4-84B9-DF1DF28C0A96}"/>
              </a:ext>
            </a:extLst>
          </p:cNvPr>
          <p:cNvSpPr>
            <a:spLocks noGrp="1"/>
          </p:cNvSpPr>
          <p:nvPr>
            <p:ph type="title"/>
          </p:nvPr>
        </p:nvSpPr>
        <p:spPr/>
        <p:txBody>
          <a:bodyPr/>
          <a:lstStyle/>
          <a:p>
            <a:r>
              <a:rPr lang="en-US" dirty="0"/>
              <a:t>Bottom up cash in detail</a:t>
            </a:r>
          </a:p>
        </p:txBody>
      </p:sp>
      <p:sp>
        <p:nvSpPr>
          <p:cNvPr id="3" name="Slide Number Placeholder 2">
            <a:extLst>
              <a:ext uri="{FF2B5EF4-FFF2-40B4-BE49-F238E27FC236}">
                <a16:creationId xmlns="" xmlns:a16="http://schemas.microsoft.com/office/drawing/2014/main" id="{CCE34EB1-B506-49A7-B648-A4E1C3FF4009}"/>
              </a:ext>
            </a:extLst>
          </p:cNvPr>
          <p:cNvSpPr>
            <a:spLocks noGrp="1"/>
          </p:cNvSpPr>
          <p:nvPr>
            <p:ph type="sldNum" sz="quarter" idx="13"/>
          </p:nvPr>
        </p:nvSpPr>
        <p:spPr/>
        <p:txBody>
          <a:bodyPr/>
          <a:lstStyle/>
          <a:p>
            <a:fld id="{C0531ADF-2191-45C5-9D71-08764BF86A6F}" type="slidenum">
              <a:rPr lang="en-US" smtClean="0"/>
              <a:pPr/>
              <a:t>27</a:t>
            </a:fld>
            <a:endParaRPr lang="en-US" dirty="0"/>
          </a:p>
        </p:txBody>
      </p:sp>
      <p:sp>
        <p:nvSpPr>
          <p:cNvPr id="4" name="Footer Placeholder 3">
            <a:extLst>
              <a:ext uri="{FF2B5EF4-FFF2-40B4-BE49-F238E27FC236}">
                <a16:creationId xmlns="" xmlns:a16="http://schemas.microsoft.com/office/drawing/2014/main" id="{1D39CD9E-974C-4314-854F-9D7BBE28FEEF}"/>
              </a:ext>
            </a:extLst>
          </p:cNvPr>
          <p:cNvSpPr>
            <a:spLocks noGrp="1"/>
          </p:cNvSpPr>
          <p:nvPr>
            <p:ph type="ftr" sz="quarter" idx="14"/>
          </p:nvPr>
        </p:nvSpPr>
        <p:spPr/>
        <p:txBody>
          <a:bodyPr/>
          <a:lstStyle/>
          <a:p>
            <a:r>
              <a:rPr lang="en-US" dirty="0"/>
              <a:t>For professional clients / qualified investors only</a:t>
            </a:r>
          </a:p>
        </p:txBody>
      </p:sp>
      <p:graphicFrame>
        <p:nvGraphicFramePr>
          <p:cNvPr id="5" name="Table 4">
            <a:extLst>
              <a:ext uri="{FF2B5EF4-FFF2-40B4-BE49-F238E27FC236}">
                <a16:creationId xmlns="" xmlns:a16="http://schemas.microsoft.com/office/drawing/2014/main" id="{09399F83-0876-47CC-80DF-C570FE9520CD}"/>
              </a:ext>
            </a:extLst>
          </p:cNvPr>
          <p:cNvGraphicFramePr>
            <a:graphicFrameLocks noGrp="1"/>
          </p:cNvGraphicFramePr>
          <p:nvPr>
            <p:extLst/>
          </p:nvPr>
        </p:nvGraphicFramePr>
        <p:xfrm>
          <a:off x="912910" y="752548"/>
          <a:ext cx="7429500" cy="3238500"/>
        </p:xfrm>
        <a:graphic>
          <a:graphicData uri="http://schemas.openxmlformats.org/drawingml/2006/table">
            <a:tbl>
              <a:tblPr>
                <a:tableStyleId>{5C22544A-7EE6-4342-B048-85BDC9FD1C3A}</a:tableStyleId>
              </a:tblPr>
              <a:tblGrid>
                <a:gridCol w="2197100">
                  <a:extLst>
                    <a:ext uri="{9D8B030D-6E8A-4147-A177-3AD203B41FA5}">
                      <a16:colId xmlns="" xmlns:a16="http://schemas.microsoft.com/office/drawing/2014/main" val="3935974434"/>
                    </a:ext>
                  </a:extLst>
                </a:gridCol>
                <a:gridCol w="1333500">
                  <a:extLst>
                    <a:ext uri="{9D8B030D-6E8A-4147-A177-3AD203B41FA5}">
                      <a16:colId xmlns="" xmlns:a16="http://schemas.microsoft.com/office/drawing/2014/main" val="2161408867"/>
                    </a:ext>
                  </a:extLst>
                </a:gridCol>
                <a:gridCol w="495300">
                  <a:extLst>
                    <a:ext uri="{9D8B030D-6E8A-4147-A177-3AD203B41FA5}">
                      <a16:colId xmlns="" xmlns:a16="http://schemas.microsoft.com/office/drawing/2014/main" val="245711619"/>
                    </a:ext>
                  </a:extLst>
                </a:gridCol>
                <a:gridCol w="3403600">
                  <a:extLst>
                    <a:ext uri="{9D8B030D-6E8A-4147-A177-3AD203B41FA5}">
                      <a16:colId xmlns="" xmlns:a16="http://schemas.microsoft.com/office/drawing/2014/main" val="3181185004"/>
                    </a:ext>
                  </a:extLst>
                </a:gridCol>
              </a:tblGrid>
              <a:tr h="161925">
                <a:tc>
                  <a:txBody>
                    <a:bodyPr/>
                    <a:lstStyle/>
                    <a:p>
                      <a:pPr algn="ctr" fontAlgn="b"/>
                      <a:r>
                        <a:rPr lang="en-US" sz="1000" b="1" u="none" strike="noStrike" dirty="0">
                          <a:effectLst/>
                        </a:rPr>
                        <a:t>Data</a:t>
                      </a:r>
                      <a:endParaRPr lang="en-US" sz="1000" b="1"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000" b="1" u="none" strike="noStrike" dirty="0">
                          <a:effectLst/>
                        </a:rPr>
                        <a:t> Value </a:t>
                      </a:r>
                      <a:endParaRPr lang="en-US" sz="1000" b="1"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000" b="1" u="none" strike="noStrike" dirty="0">
                          <a:effectLst/>
                        </a:rPr>
                        <a:t>Source</a:t>
                      </a:r>
                      <a:endParaRPr lang="en-US" sz="1000" b="1"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000" b="1" u="none" strike="noStrike" dirty="0">
                          <a:effectLst/>
                        </a:rPr>
                        <a:t>Why/What?</a:t>
                      </a:r>
                      <a:endParaRPr lang="en-US" sz="1000" b="1"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2969965341"/>
                  </a:ext>
                </a:extLst>
              </a:tr>
              <a:tr h="485775">
                <a:tc>
                  <a:txBody>
                    <a:bodyPr/>
                    <a:lstStyle/>
                    <a:p>
                      <a:pPr algn="ctr" fontAlgn="b"/>
                      <a:r>
                        <a:rPr lang="en-US" sz="1000" u="none" strike="noStrike" dirty="0">
                          <a:effectLst/>
                        </a:rPr>
                        <a:t>Fund Acctg Cash Component/Fund</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       620,099,816.17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FA</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Starting point, represents all FA cash (Spendable + Accruals) based on T+1 accounting and a projection of next day expenses and divs</a:t>
                      </a:r>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104634668"/>
                  </a:ext>
                </a:extLst>
              </a:tr>
              <a:tr h="161925">
                <a:tc>
                  <a:txBody>
                    <a:bodyPr/>
                    <a:lstStyle/>
                    <a:p>
                      <a:pPr algn="ctr" fontAlgn="b"/>
                      <a:r>
                        <a:rPr lang="en-US" sz="1000" u="none" strike="noStrike" dirty="0">
                          <a:effectLst/>
                        </a:rPr>
                        <a:t>+</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1414736300"/>
                  </a:ext>
                </a:extLst>
              </a:tr>
              <a:tr h="161925">
                <a:tc>
                  <a:txBody>
                    <a:bodyPr/>
                    <a:lstStyle/>
                    <a:p>
                      <a:pPr algn="ctr" fontAlgn="b"/>
                      <a:r>
                        <a:rPr lang="en-US" sz="1000" u="none" strike="noStrike" dirty="0">
                          <a:effectLst/>
                        </a:rPr>
                        <a:t>Trade List Cash Adjustment/Fund</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        (58,835,129.52)</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Aladdin</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Adjusts FA cash for IBOR trading activity</a:t>
                      </a:r>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3101079001"/>
                  </a:ext>
                </a:extLst>
              </a:tr>
              <a:tr h="161925">
                <a:tc>
                  <a:txBody>
                    <a:bodyPr/>
                    <a:lstStyle/>
                    <a:p>
                      <a:pPr algn="ctr" fontAlgn="b"/>
                      <a:r>
                        <a:rPr lang="en-US" sz="1000" u="none" strike="noStrike" dirty="0">
                          <a:effectLst/>
                        </a:rPr>
                        <a:t>+</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3820001456"/>
                  </a:ext>
                </a:extLst>
              </a:tr>
              <a:tr h="161925">
                <a:tc>
                  <a:txBody>
                    <a:bodyPr/>
                    <a:lstStyle/>
                    <a:p>
                      <a:pPr algn="ctr" fontAlgn="b"/>
                      <a:r>
                        <a:rPr lang="en-US" sz="1000" u="none" strike="noStrike" dirty="0">
                          <a:effectLst/>
                        </a:rPr>
                        <a:t>Excluded Asset Cash /Fund</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       273,421,716.21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DIXIE</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Value of excluded assets</a:t>
                      </a:r>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1596021831"/>
                  </a:ext>
                </a:extLst>
              </a:tr>
              <a:tr h="161925">
                <a:tc>
                  <a:txBody>
                    <a:bodyPr/>
                    <a:lstStyle/>
                    <a:p>
                      <a:pPr algn="ctr" fontAlgn="b"/>
                      <a:r>
                        <a:rPr lang="en-US" sz="1000" u="none" strike="noStrike" dirty="0">
                          <a:effectLst/>
                        </a:rPr>
                        <a:t>+</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350502203"/>
                  </a:ext>
                </a:extLst>
              </a:tr>
              <a:tr h="161925">
                <a:tc>
                  <a:txBody>
                    <a:bodyPr/>
                    <a:lstStyle/>
                    <a:p>
                      <a:pPr algn="ctr" fontAlgn="b"/>
                      <a:r>
                        <a:rPr lang="en-US" sz="1000" u="none" strike="noStrike" dirty="0">
                          <a:effectLst/>
                        </a:rPr>
                        <a:t>Projected Rounding/ Odd Lot Position</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     1,375,820,242.69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DIXIE</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Value of odd lots</a:t>
                      </a:r>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3525669901"/>
                  </a:ext>
                </a:extLst>
              </a:tr>
              <a:tr h="161925">
                <a:tc>
                  <a:txBody>
                    <a:bodyPr/>
                    <a:lstStyle/>
                    <a:p>
                      <a:pPr algn="ctr" fontAlgn="b"/>
                      <a:r>
                        <a:rPr lang="en-US" sz="1000" u="none" strike="noStrike" dirty="0">
                          <a:effectLst/>
                        </a:rPr>
                        <a:t>+</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394507611"/>
                  </a:ext>
                </a:extLst>
              </a:tr>
              <a:tr h="161925">
                <a:tc>
                  <a:txBody>
                    <a:bodyPr/>
                    <a:lstStyle/>
                    <a:p>
                      <a:pPr algn="ctr" fontAlgn="b"/>
                      <a:r>
                        <a:rPr lang="en-US" sz="1000" u="none" strike="noStrike" dirty="0">
                          <a:effectLst/>
                        </a:rPr>
                        <a:t>Manual Cash Adjustment/Fund</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                        -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PM</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Usually represents CoAcs differences between SSB &amp; BLK</a:t>
                      </a:r>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1951457127"/>
                  </a:ext>
                </a:extLst>
              </a:tr>
              <a:tr h="161925">
                <a:tc>
                  <a:txBody>
                    <a:bodyPr/>
                    <a:lstStyle/>
                    <a:p>
                      <a:pPr algn="ctr" fontAlgn="b"/>
                      <a:r>
                        <a:rPr lang="en-US" sz="1000" u="none" strike="noStrike" dirty="0">
                          <a:effectLst/>
                        </a:rPr>
                        <a:t>+</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142343768"/>
                  </a:ext>
                </a:extLst>
              </a:tr>
              <a:tr h="161925">
                <a:tc>
                  <a:txBody>
                    <a:bodyPr/>
                    <a:lstStyle/>
                    <a:p>
                      <a:pPr algn="ctr" fontAlgn="b"/>
                      <a:r>
                        <a:rPr lang="en-US" sz="1000" u="none" strike="noStrike" dirty="0">
                          <a:effectLst/>
                        </a:rPr>
                        <a:t>Cash from Contribution/Redemption</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                        -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DIXIE</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Adjusts FA Cash for T activity</a:t>
                      </a:r>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3187770442"/>
                  </a:ext>
                </a:extLst>
              </a:tr>
              <a:tr h="161925">
                <a:tc>
                  <a:txBody>
                    <a:bodyPr/>
                    <a:lstStyle/>
                    <a:p>
                      <a:pPr algn="ctr" fontAlgn="b"/>
                      <a:r>
                        <a:rPr lang="en-US" sz="1000" u="none" strike="noStrike" dirty="0">
                          <a:effectLst/>
                        </a:rPr>
                        <a:t>+</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4289584530"/>
                  </a:ext>
                </a:extLst>
              </a:tr>
              <a:tr h="161925">
                <a:tc>
                  <a:txBody>
                    <a:bodyPr/>
                    <a:lstStyle/>
                    <a:p>
                      <a:pPr algn="ctr" fontAlgn="b"/>
                      <a:r>
                        <a:rPr lang="en-US" sz="1000" u="none" strike="noStrike" dirty="0">
                          <a:effectLst/>
                        </a:rPr>
                        <a:t>Projected Coupons</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                        -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Aladdin</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FI Coupons</a:t>
                      </a:r>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3082244076"/>
                  </a:ext>
                </a:extLst>
              </a:tr>
              <a:tr h="161925">
                <a:tc>
                  <a:txBody>
                    <a:bodyPr/>
                    <a:lstStyle/>
                    <a:p>
                      <a:pPr algn="ctr" fontAlgn="b"/>
                      <a:r>
                        <a:rPr lang="en-US" sz="1000" u="none" strike="noStrike" dirty="0">
                          <a:effectLst/>
                        </a:rPr>
                        <a:t>+</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3185948423"/>
                  </a:ext>
                </a:extLst>
              </a:tr>
              <a:tr h="161925">
                <a:tc>
                  <a:txBody>
                    <a:bodyPr/>
                    <a:lstStyle/>
                    <a:p>
                      <a:pPr algn="ctr" fontAlgn="b"/>
                      <a:r>
                        <a:rPr lang="en-US" sz="1000" u="none" strike="noStrike" dirty="0">
                          <a:effectLst/>
                        </a:rPr>
                        <a:t>Delta Dividends H</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                        -    </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DIXIE</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Scales projected dividends from FA for</a:t>
                      </a:r>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4027240457"/>
                  </a:ext>
                </a:extLst>
              </a:tr>
              <a:tr h="161925">
                <a:tc>
                  <a:txBody>
                    <a:bodyPr/>
                    <a:lstStyle/>
                    <a:p>
                      <a:pPr algn="ctr" fontAlgn="b"/>
                      <a:r>
                        <a:rPr lang="en-US" sz="1000" u="none" strike="noStrike" dirty="0">
                          <a:effectLst/>
                        </a:rPr>
                        <a:t>=</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a:t>
                      </a:r>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2556880848"/>
                  </a:ext>
                </a:extLst>
              </a:tr>
              <a:tr h="161925">
                <a:tc>
                  <a:txBody>
                    <a:bodyPr/>
                    <a:lstStyle/>
                    <a:p>
                      <a:pPr algn="ctr" fontAlgn="b"/>
                      <a:r>
                        <a:rPr lang="en-US" sz="1000" u="none" strike="noStrike" dirty="0">
                          <a:effectLst/>
                        </a:rPr>
                        <a:t>Projected Cash Component</a:t>
                      </a:r>
                      <a:endParaRPr lang="en-US" sz="10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 $     2,210,506,645.55 </a:t>
                      </a:r>
                      <a:endParaRPr lang="en-US" sz="10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DIXIE</a:t>
                      </a:r>
                      <a:endParaRPr lang="en-US" sz="10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dirty="0">
                          <a:effectLst/>
                        </a:rPr>
                        <a:t>Estimated projected cash at the fund level</a:t>
                      </a:r>
                      <a:endParaRPr lang="en-US" sz="1000" b="1"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3012132007"/>
                  </a:ext>
                </a:extLst>
              </a:tr>
            </a:tbl>
          </a:graphicData>
        </a:graphic>
      </p:graphicFrame>
      <p:sp>
        <p:nvSpPr>
          <p:cNvPr id="7" name="TextBox 6">
            <a:extLst>
              <a:ext uri="{FF2B5EF4-FFF2-40B4-BE49-F238E27FC236}">
                <a16:creationId xmlns="" xmlns:a16="http://schemas.microsoft.com/office/drawing/2014/main" id="{3BD16FA6-63F8-440B-A5C7-9B320702421F}"/>
              </a:ext>
            </a:extLst>
          </p:cNvPr>
          <p:cNvSpPr txBox="1"/>
          <p:nvPr/>
        </p:nvSpPr>
        <p:spPr>
          <a:xfrm>
            <a:off x="801589" y="4029075"/>
            <a:ext cx="8175434" cy="646331"/>
          </a:xfrm>
          <a:prstGeom prst="rect">
            <a:avLst/>
          </a:prstGeom>
          <a:noFill/>
        </p:spPr>
        <p:txBody>
          <a:bodyPr wrap="square" rtlCol="0">
            <a:spAutoFit/>
          </a:bodyPr>
          <a:lstStyle/>
          <a:p>
            <a:pPr marL="164592" indent="-164592">
              <a:buClr>
                <a:schemeClr val="tx2"/>
              </a:buClr>
              <a:buSzPct val="110000"/>
              <a:buFont typeface="Arial" panose="020B0604020202020204" pitchFamily="34" charset="0"/>
              <a:buChar char="•"/>
            </a:pPr>
            <a:r>
              <a:rPr lang="en-US" sz="1200" dirty="0">
                <a:solidFill>
                  <a:schemeClr val="tx2"/>
                </a:solidFill>
              </a:rPr>
              <a:t>EFA as of NAV Date 10/06/17</a:t>
            </a:r>
          </a:p>
          <a:p>
            <a:pPr marL="164592" indent="-164592">
              <a:buClr>
                <a:schemeClr val="tx2"/>
              </a:buClr>
              <a:buSzPct val="110000"/>
              <a:buFont typeface="Arial" panose="020B0604020202020204" pitchFamily="34" charset="0"/>
              <a:buChar char="•"/>
            </a:pPr>
            <a:r>
              <a:rPr lang="en-US" sz="1200" dirty="0">
                <a:solidFill>
                  <a:schemeClr val="tx2"/>
                </a:solidFill>
              </a:rPr>
              <a:t>Units out = 1,964</a:t>
            </a:r>
          </a:p>
          <a:p>
            <a:pPr marL="164592" indent="-164592">
              <a:buClr>
                <a:schemeClr val="tx2"/>
              </a:buClr>
              <a:buSzPct val="110000"/>
              <a:buFont typeface="Arial" panose="020B0604020202020204" pitchFamily="34" charset="0"/>
              <a:buChar char="•"/>
            </a:pPr>
            <a:r>
              <a:rPr lang="en-US" sz="1200" dirty="0">
                <a:solidFill>
                  <a:schemeClr val="tx2"/>
                </a:solidFill>
              </a:rPr>
              <a:t>Projected cash/unit = $2,210,506,645.55/ 1,964 = $1,125,512.55 (Amount published in the PCF)</a:t>
            </a:r>
          </a:p>
        </p:txBody>
      </p:sp>
      <p:pic>
        <p:nvPicPr>
          <p:cNvPr id="8" name="Picture 7">
            <a:extLst>
              <a:ext uri="{FF2B5EF4-FFF2-40B4-BE49-F238E27FC236}">
                <a16:creationId xmlns="" xmlns:a16="http://schemas.microsoft.com/office/drawing/2014/main" id="{A5A07D28-A265-4FF9-9336-D62AA410C788}"/>
              </a:ext>
            </a:extLst>
          </p:cNvPr>
          <p:cNvPicPr>
            <a:picLocks noChangeAspect="1"/>
          </p:cNvPicPr>
          <p:nvPr/>
        </p:nvPicPr>
        <p:blipFill>
          <a:blip r:embed="rId2"/>
          <a:stretch>
            <a:fillRect/>
          </a:stretch>
        </p:blipFill>
        <p:spPr>
          <a:xfrm>
            <a:off x="912910" y="4848557"/>
            <a:ext cx="5781675" cy="1200150"/>
          </a:xfrm>
          <a:prstGeom prst="rect">
            <a:avLst/>
          </a:prstGeom>
        </p:spPr>
      </p:pic>
    </p:spTree>
    <p:extLst>
      <p:ext uri="{BB962C8B-B14F-4D97-AF65-F5344CB8AC3E}">
        <p14:creationId xmlns:p14="http://schemas.microsoft.com/office/powerpoint/2010/main" val="1817331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E069F6-02D6-40F5-9C1F-226C44AEF807}"/>
              </a:ext>
            </a:extLst>
          </p:cNvPr>
          <p:cNvSpPr>
            <a:spLocks noGrp="1"/>
          </p:cNvSpPr>
          <p:nvPr>
            <p:ph type="title"/>
          </p:nvPr>
        </p:nvSpPr>
        <p:spPr/>
        <p:txBody>
          <a:bodyPr/>
          <a:lstStyle/>
          <a:p>
            <a:r>
              <a:rPr lang="en-US" dirty="0"/>
              <a:t>Validations</a:t>
            </a:r>
          </a:p>
        </p:txBody>
      </p:sp>
      <p:sp>
        <p:nvSpPr>
          <p:cNvPr id="3" name="Slide Number Placeholder 2">
            <a:extLst>
              <a:ext uri="{FF2B5EF4-FFF2-40B4-BE49-F238E27FC236}">
                <a16:creationId xmlns="" xmlns:a16="http://schemas.microsoft.com/office/drawing/2014/main" id="{9BEDA1F1-B998-4F2A-96E2-52A06A8F79D1}"/>
              </a:ext>
            </a:extLst>
          </p:cNvPr>
          <p:cNvSpPr>
            <a:spLocks noGrp="1"/>
          </p:cNvSpPr>
          <p:nvPr>
            <p:ph type="sldNum" sz="quarter" idx="13"/>
          </p:nvPr>
        </p:nvSpPr>
        <p:spPr/>
        <p:txBody>
          <a:bodyPr/>
          <a:lstStyle/>
          <a:p>
            <a:fld id="{C0531ADF-2191-45C5-9D71-08764BF86A6F}" type="slidenum">
              <a:rPr lang="en-US" smtClean="0"/>
              <a:pPr/>
              <a:t>28</a:t>
            </a:fld>
            <a:endParaRPr lang="en-US" dirty="0"/>
          </a:p>
        </p:txBody>
      </p:sp>
      <p:sp>
        <p:nvSpPr>
          <p:cNvPr id="4" name="Footer Placeholder 3">
            <a:extLst>
              <a:ext uri="{FF2B5EF4-FFF2-40B4-BE49-F238E27FC236}">
                <a16:creationId xmlns="" xmlns:a16="http://schemas.microsoft.com/office/drawing/2014/main" id="{EB33BE30-FC1E-4ACB-BAA2-9C2240E9EF15}"/>
              </a:ext>
            </a:extLst>
          </p:cNvPr>
          <p:cNvSpPr>
            <a:spLocks noGrp="1"/>
          </p:cNvSpPr>
          <p:nvPr>
            <p:ph type="ftr" sz="quarter" idx="14"/>
          </p:nvPr>
        </p:nvSpPr>
        <p:spPr/>
        <p:txBody>
          <a:bodyPr/>
          <a:lstStyle/>
          <a:p>
            <a:r>
              <a:rPr lang="en-US" dirty="0"/>
              <a:t>For professional clients / qualified investors only</a:t>
            </a:r>
          </a:p>
        </p:txBody>
      </p:sp>
      <p:graphicFrame>
        <p:nvGraphicFramePr>
          <p:cNvPr id="5" name="Table 4">
            <a:extLst>
              <a:ext uri="{FF2B5EF4-FFF2-40B4-BE49-F238E27FC236}">
                <a16:creationId xmlns="" xmlns:a16="http://schemas.microsoft.com/office/drawing/2014/main" id="{FFABC22D-B7F5-498E-ADD2-71B9CE60C633}"/>
              </a:ext>
            </a:extLst>
          </p:cNvPr>
          <p:cNvGraphicFramePr>
            <a:graphicFrameLocks noGrp="1"/>
          </p:cNvGraphicFramePr>
          <p:nvPr>
            <p:extLst/>
          </p:nvPr>
        </p:nvGraphicFramePr>
        <p:xfrm>
          <a:off x="402619" y="1289378"/>
          <a:ext cx="8331875" cy="4198620"/>
        </p:xfrm>
        <a:graphic>
          <a:graphicData uri="http://schemas.openxmlformats.org/drawingml/2006/table">
            <a:tbl>
              <a:tblPr firstRow="1">
                <a:tableStyleId>{5C22544A-7EE6-4342-B048-85BDC9FD1C3A}</a:tableStyleId>
              </a:tblPr>
              <a:tblGrid>
                <a:gridCol w="903831">
                  <a:extLst>
                    <a:ext uri="{9D8B030D-6E8A-4147-A177-3AD203B41FA5}">
                      <a16:colId xmlns="" xmlns:a16="http://schemas.microsoft.com/office/drawing/2014/main" val="3491889742"/>
                    </a:ext>
                  </a:extLst>
                </a:gridCol>
                <a:gridCol w="3377472">
                  <a:extLst>
                    <a:ext uri="{9D8B030D-6E8A-4147-A177-3AD203B41FA5}">
                      <a16:colId xmlns="" xmlns:a16="http://schemas.microsoft.com/office/drawing/2014/main" val="3180885401"/>
                    </a:ext>
                  </a:extLst>
                </a:gridCol>
                <a:gridCol w="673100">
                  <a:extLst>
                    <a:ext uri="{9D8B030D-6E8A-4147-A177-3AD203B41FA5}">
                      <a16:colId xmlns="" xmlns:a16="http://schemas.microsoft.com/office/drawing/2014/main" val="1354549834"/>
                    </a:ext>
                  </a:extLst>
                </a:gridCol>
                <a:gridCol w="3377472">
                  <a:extLst>
                    <a:ext uri="{9D8B030D-6E8A-4147-A177-3AD203B41FA5}">
                      <a16:colId xmlns="" xmlns:a16="http://schemas.microsoft.com/office/drawing/2014/main" val="293916924"/>
                    </a:ext>
                  </a:extLst>
                </a:gridCol>
              </a:tblGrid>
              <a:tr h="161925">
                <a:tc>
                  <a:txBody>
                    <a:bodyPr/>
                    <a:lstStyle/>
                    <a:p>
                      <a:pPr algn="l" fontAlgn="b"/>
                      <a:r>
                        <a:rPr lang="en-US" sz="1400" u="none" strike="noStrike" dirty="0">
                          <a:effectLst/>
                        </a:rPr>
                        <a:t>Category</a:t>
                      </a:r>
                      <a:endParaRPr lang="en-US" sz="14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b"/>
                      <a:r>
                        <a:rPr lang="en-US" sz="1400" u="none" strike="noStrike" dirty="0">
                          <a:effectLst/>
                        </a:rPr>
                        <a:t>Exception</a:t>
                      </a:r>
                      <a:endParaRPr lang="en-US" sz="14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b"/>
                      <a:r>
                        <a:rPr lang="en-US" sz="1400" u="none" strike="noStrike" dirty="0">
                          <a:effectLst/>
                        </a:rPr>
                        <a:t>New / Old</a:t>
                      </a:r>
                      <a:endParaRPr lang="en-US" sz="14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b"/>
                      <a:r>
                        <a:rPr lang="en-US" sz="1400" u="none" strike="noStrike" dirty="0">
                          <a:effectLst/>
                        </a:rPr>
                        <a:t>Logic/Notes</a:t>
                      </a:r>
                      <a:endParaRPr lang="en-US" sz="1400" b="1"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 xmlns:a16="http://schemas.microsoft.com/office/drawing/2014/main" val="178244443"/>
                  </a:ext>
                </a:extLst>
              </a:tr>
              <a:tr h="161925">
                <a:tc>
                  <a:txBody>
                    <a:bodyPr/>
                    <a:lstStyle/>
                    <a:p>
                      <a:pPr algn="l" fontAlgn="b"/>
                      <a:r>
                        <a:rPr lang="en-US" sz="1200" u="none" strike="noStrike" dirty="0">
                          <a:effectLst/>
                        </a:rPr>
                        <a:t>Missing Data</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dirty="0">
                          <a:effectLst/>
                        </a:rPr>
                        <a:t>Missing prices</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dirty="0">
                          <a:effectLst/>
                        </a:rPr>
                        <a:t>Old</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dirty="0">
                          <a:effectLst/>
                        </a:rPr>
                        <a:t> </a:t>
                      </a:r>
                      <a:endParaRPr lang="en-US"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2274066437"/>
                  </a:ext>
                </a:extLst>
              </a:tr>
              <a:tr h="161925">
                <a:tc>
                  <a:txBody>
                    <a:bodyPr/>
                    <a:lstStyle/>
                    <a:p>
                      <a:pPr algn="l" fontAlgn="b"/>
                      <a:r>
                        <a:rPr lang="en-US" sz="1200" u="none" strike="noStrike" dirty="0">
                          <a:effectLst/>
                        </a:rPr>
                        <a:t>Missing Data</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dirty="0">
                          <a:effectLst/>
                        </a:rPr>
                        <a:t>Missing Identifiers</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dirty="0">
                          <a:effectLst/>
                        </a:rPr>
                        <a:t>Old</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dirty="0">
                          <a:effectLst/>
                        </a:rPr>
                        <a:t> </a:t>
                      </a:r>
                      <a:endParaRPr lang="en-US"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3395198290"/>
                  </a:ext>
                </a:extLst>
              </a:tr>
              <a:tr h="161925">
                <a:tc>
                  <a:txBody>
                    <a:bodyPr/>
                    <a:lstStyle/>
                    <a:p>
                      <a:pPr algn="l" fontAlgn="b"/>
                      <a:r>
                        <a:rPr lang="en-US" sz="1200" u="none" strike="noStrike" dirty="0">
                          <a:effectLst/>
                        </a:rPr>
                        <a:t>Missing Data</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dirty="0">
                          <a:effectLst/>
                        </a:rPr>
                        <a:t>Missing FX Rate</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dirty="0">
                          <a:effectLst/>
                        </a:rPr>
                        <a:t>Old</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dirty="0">
                          <a:effectLst/>
                        </a:rPr>
                        <a:t> </a:t>
                      </a:r>
                      <a:endParaRPr lang="en-US"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143353165"/>
                  </a:ext>
                </a:extLst>
              </a:tr>
              <a:tr h="161925">
                <a:tc>
                  <a:txBody>
                    <a:bodyPr/>
                    <a:lstStyle/>
                    <a:p>
                      <a:pPr algn="l" fontAlgn="b"/>
                      <a:r>
                        <a:rPr lang="en-US" sz="1200" u="none" strike="noStrike" dirty="0">
                          <a:effectLst/>
                        </a:rPr>
                        <a:t>Missing Data</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dirty="0">
                          <a:effectLst/>
                        </a:rPr>
                        <a:t>Missing AI</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dirty="0">
                          <a:effectLst/>
                        </a:rPr>
                        <a:t>Old</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dirty="0">
                          <a:effectLst/>
                        </a:rPr>
                        <a:t> </a:t>
                      </a:r>
                      <a:endParaRPr lang="en-US"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2808746246"/>
                  </a:ext>
                </a:extLst>
              </a:tr>
              <a:tr h="323850">
                <a:tc>
                  <a:txBody>
                    <a:bodyPr/>
                    <a:lstStyle/>
                    <a:p>
                      <a:pPr algn="l" fontAlgn="b"/>
                      <a:r>
                        <a:rPr lang="en-US" sz="1200" u="none" strike="noStrike" dirty="0">
                          <a:effectLst/>
                        </a:rPr>
                        <a:t>Missing Data</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dirty="0">
                          <a:effectLst/>
                        </a:rPr>
                        <a:t>Missing NAV/AR ratio</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dirty="0">
                          <a:effectLst/>
                        </a:rPr>
                        <a:t>New</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dirty="0">
                          <a:effectLst/>
                        </a:rPr>
                        <a:t>Do we need this check or is there CCF/CNAV validation in place?</a:t>
                      </a:r>
                      <a:endParaRPr lang="en-US"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3502139869"/>
                  </a:ext>
                </a:extLst>
              </a:tr>
              <a:tr h="161925">
                <a:tc>
                  <a:txBody>
                    <a:bodyPr/>
                    <a:lstStyle/>
                    <a:p>
                      <a:pPr algn="l" fontAlgn="b"/>
                      <a:r>
                        <a:rPr lang="en-US" sz="1200" u="none" strike="noStrike" dirty="0">
                          <a:effectLst/>
                        </a:rPr>
                        <a:t>Trade Variance</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dirty="0">
                          <a:effectLst/>
                        </a:rPr>
                        <a:t>%Trade Variance</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dirty="0">
                          <a:effectLst/>
                        </a:rPr>
                        <a:t>New</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dirty="0">
                          <a:effectLst/>
                        </a:rPr>
                        <a:t>Flag if Trade Variance/NAV is greater than X%.</a:t>
                      </a:r>
                      <a:endParaRPr lang="en-US"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3204072099"/>
                  </a:ext>
                </a:extLst>
              </a:tr>
              <a:tr h="323850">
                <a:tc>
                  <a:txBody>
                    <a:bodyPr/>
                    <a:lstStyle/>
                    <a:p>
                      <a:pPr algn="l" fontAlgn="b"/>
                      <a:r>
                        <a:rPr lang="en-US" sz="1200" u="none" strike="noStrike" dirty="0">
                          <a:effectLst/>
                        </a:rPr>
                        <a:t>Trade Variance</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dirty="0">
                          <a:effectLst/>
                        </a:rPr>
                        <a:t>Trade price check</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dirty="0">
                          <a:effectLst/>
                        </a:rPr>
                        <a:t>New</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dirty="0">
                          <a:effectLst/>
                        </a:rPr>
                        <a:t>Flag if abs(tradeprice/closeprice -1) on an individual trade is greater than X%. Will help ensure that fills are in reason</a:t>
                      </a:r>
                      <a:endParaRPr lang="en-US"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1979151326"/>
                  </a:ext>
                </a:extLst>
              </a:tr>
              <a:tr h="161925">
                <a:tc>
                  <a:txBody>
                    <a:bodyPr/>
                    <a:lstStyle/>
                    <a:p>
                      <a:pPr algn="l" fontAlgn="b"/>
                      <a:r>
                        <a:rPr lang="en-US" sz="1200" u="none" strike="noStrike" dirty="0">
                          <a:effectLst/>
                        </a:rPr>
                        <a:t>Cash Check</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dirty="0">
                          <a:effectLst/>
                        </a:rPr>
                        <a:t>Unexplained DoD Cash/Unit level changes</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dirty="0">
                          <a:effectLst/>
                        </a:rPr>
                        <a:t>New</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dirty="0">
                          <a:effectLst/>
                        </a:rPr>
                        <a:t>Flag if DoD cash change cannot be fully explained</a:t>
                      </a:r>
                      <a:endParaRPr lang="en-US"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4028222065"/>
                  </a:ext>
                </a:extLst>
              </a:tr>
              <a:tr h="485775">
                <a:tc>
                  <a:txBody>
                    <a:bodyPr/>
                    <a:lstStyle/>
                    <a:p>
                      <a:pPr algn="l" fontAlgn="b"/>
                      <a:r>
                        <a:rPr lang="en-US" sz="1200" u="none" strike="noStrike" dirty="0">
                          <a:effectLst/>
                        </a:rPr>
                        <a:t>Cash Check</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dirty="0">
                          <a:effectLst/>
                        </a:rPr>
                        <a:t>Negative cash validation -- Deliverable Basket Cash</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dirty="0">
                          <a:effectLst/>
                        </a:rPr>
                        <a:t>New</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dirty="0">
                          <a:effectLst/>
                        </a:rPr>
                        <a:t>Check if PCF is levered. Would need to be fund configurable so that hedged or levered funds can be excluded from this check</a:t>
                      </a:r>
                      <a:endParaRPr lang="en-US"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4072454325"/>
                  </a:ext>
                </a:extLst>
              </a:tr>
              <a:tr h="323850">
                <a:tc>
                  <a:txBody>
                    <a:bodyPr/>
                    <a:lstStyle/>
                    <a:p>
                      <a:pPr algn="l" fontAlgn="b"/>
                      <a:r>
                        <a:rPr lang="en-US" sz="1200" u="none" strike="noStrike" dirty="0">
                          <a:effectLst/>
                        </a:rPr>
                        <a:t>Cash Check</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dirty="0">
                          <a:effectLst/>
                        </a:rPr>
                        <a:t>Target cash levels (Needed for Badger)</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dirty="0">
                          <a:effectLst/>
                        </a:rPr>
                        <a:t>Old</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dirty="0">
                          <a:effectLst/>
                        </a:rPr>
                        <a:t>Used today for MVW funds; not currently being run in PROD per Amita</a:t>
                      </a:r>
                      <a:endParaRPr lang="en-US"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846250229"/>
                  </a:ext>
                </a:extLst>
              </a:tr>
              <a:tr h="161925">
                <a:tc>
                  <a:txBody>
                    <a:bodyPr/>
                    <a:lstStyle/>
                    <a:p>
                      <a:pPr algn="l" fontAlgn="b"/>
                      <a:r>
                        <a:rPr lang="en-US" sz="1200" u="none" strike="noStrike" dirty="0">
                          <a:effectLst/>
                        </a:rPr>
                        <a:t>Basket check</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dirty="0">
                          <a:effectLst/>
                        </a:rPr>
                        <a:t>Min/Max basket asset count (A50 or Nasdaq 100)</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dirty="0">
                          <a:effectLst/>
                        </a:rPr>
                        <a:t>New</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200" u="none" strike="noStrike" dirty="0">
                          <a:effectLst/>
                        </a:rPr>
                        <a:t> </a:t>
                      </a:r>
                      <a:endParaRPr lang="en-US"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 xmlns:a16="http://schemas.microsoft.com/office/drawing/2014/main" val="21960213"/>
                  </a:ext>
                </a:extLst>
              </a:tr>
            </a:tbl>
          </a:graphicData>
        </a:graphic>
      </p:graphicFrame>
    </p:spTree>
    <p:extLst>
      <p:ext uri="{BB962C8B-B14F-4D97-AF65-F5344CB8AC3E}">
        <p14:creationId xmlns:p14="http://schemas.microsoft.com/office/powerpoint/2010/main" val="823794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GEP Target Feature </a:t>
            </a:r>
            <a:r>
              <a:rPr lang="en-US" dirty="0"/>
              <a:t>Set and Where We’re At </a:t>
            </a:r>
            <a:r>
              <a:rPr lang="en-US" dirty="0" smtClean="0"/>
              <a:t>Implementation</a:t>
            </a:r>
            <a:endParaRPr lang="en-US" dirty="0"/>
          </a:p>
        </p:txBody>
      </p:sp>
      <p:sp>
        <p:nvSpPr>
          <p:cNvPr id="3" name="Slide Number Placeholder 2"/>
          <p:cNvSpPr>
            <a:spLocks noGrp="1"/>
          </p:cNvSpPr>
          <p:nvPr>
            <p:ph type="sldNum" sz="quarter" idx="13"/>
          </p:nvPr>
        </p:nvSpPr>
        <p:spPr/>
        <p:txBody>
          <a:bodyPr/>
          <a:lstStyle/>
          <a:p>
            <a:fld id="{C0531ADF-2191-45C5-9D71-08764BF86A6F}" type="slidenum">
              <a:rPr lang="en-US" smtClean="0"/>
              <a:pPr/>
              <a:t>3</a:t>
            </a:fld>
            <a:endParaRPr lang="en-US" dirty="0"/>
          </a:p>
        </p:txBody>
      </p:sp>
      <p:sp>
        <p:nvSpPr>
          <p:cNvPr id="4" name="Footer Placeholder 3"/>
          <p:cNvSpPr>
            <a:spLocks noGrp="1"/>
          </p:cNvSpPr>
          <p:nvPr>
            <p:ph type="ftr" sz="quarter" idx="14"/>
          </p:nvPr>
        </p:nvSpPr>
        <p:spPr/>
        <p:txBody>
          <a:bodyPr/>
          <a:lstStyle/>
          <a:p>
            <a:r>
              <a:rPr lang="en-US" dirty="0" smtClean="0"/>
              <a:t>For professional clients / qualified investors only</a:t>
            </a:r>
            <a:endParaRPr lang="en-US" dirty="0"/>
          </a:p>
        </p:txBody>
      </p:sp>
      <p:sp>
        <p:nvSpPr>
          <p:cNvPr id="5" name="Text Placeholder 4"/>
          <p:cNvSpPr>
            <a:spLocks noGrp="1"/>
          </p:cNvSpPr>
          <p:nvPr>
            <p:ph type="body" sz="quarter" idx="15"/>
          </p:nvPr>
        </p:nvSpPr>
        <p:spPr/>
        <p:txBody>
          <a:bodyPr/>
          <a:lstStyle/>
          <a:p>
            <a:r>
              <a:rPr lang="en-US" dirty="0" smtClean="0"/>
              <a:t>GEP Feature Set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Implementation Status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383791464"/>
              </p:ext>
            </p:extLst>
          </p:nvPr>
        </p:nvGraphicFramePr>
        <p:xfrm>
          <a:off x="301357" y="3776164"/>
          <a:ext cx="8534400" cy="2062480"/>
        </p:xfrm>
        <a:graphic>
          <a:graphicData uri="http://schemas.openxmlformats.org/drawingml/2006/table">
            <a:tbl>
              <a:tblPr firstRow="1" bandRow="1">
                <a:tableStyleId>{5C22544A-7EE6-4342-B048-85BDC9FD1C3A}</a:tableStyleId>
              </a:tblPr>
              <a:tblGrid>
                <a:gridCol w="2133600"/>
                <a:gridCol w="2133600"/>
                <a:gridCol w="2133600"/>
                <a:gridCol w="2133600"/>
              </a:tblGrid>
              <a:tr h="370840">
                <a:tc>
                  <a:txBody>
                    <a:bodyPr/>
                    <a:lstStyle/>
                    <a:p>
                      <a:r>
                        <a:rPr lang="en-US" sz="1100" i="1" dirty="0" smtClean="0"/>
                        <a:t>(As</a:t>
                      </a:r>
                      <a:r>
                        <a:rPr lang="en-US" sz="1100" i="1" baseline="0" dirty="0" smtClean="0"/>
                        <a:t> of </a:t>
                      </a:r>
                      <a:r>
                        <a:rPr lang="en-US" sz="1100" i="1" baseline="0" smtClean="0"/>
                        <a:t>October 24, </a:t>
                      </a:r>
                      <a:r>
                        <a:rPr lang="en-US" sz="1100" i="1" baseline="0" dirty="0" smtClean="0"/>
                        <a:t>2018)</a:t>
                      </a:r>
                      <a:endParaRPr lang="en-US" sz="1100" i="1" dirty="0"/>
                    </a:p>
                  </a:txBody>
                  <a:tcPr anchor="ctr"/>
                </a:tc>
                <a:tc>
                  <a:txBody>
                    <a:bodyPr/>
                    <a:lstStyle/>
                    <a:p>
                      <a:pPr algn="ctr"/>
                      <a:r>
                        <a:rPr lang="en-US" sz="1100" dirty="0" smtClean="0"/>
                        <a:t>EMEA</a:t>
                      </a:r>
                      <a:r>
                        <a:rPr lang="en-US" sz="1100" baseline="30000" dirty="0" smtClean="0"/>
                        <a:t>(1)</a:t>
                      </a:r>
                      <a:endParaRPr lang="en-US" sz="1100" baseline="30000" dirty="0"/>
                    </a:p>
                  </a:txBody>
                  <a:tcPr anchor="ctr"/>
                </a:tc>
                <a:tc>
                  <a:txBody>
                    <a:bodyPr/>
                    <a:lstStyle/>
                    <a:p>
                      <a:pPr algn="ctr"/>
                      <a:r>
                        <a:rPr lang="en-US" sz="1100" dirty="0" smtClean="0"/>
                        <a:t>APAC</a:t>
                      </a:r>
                      <a:endParaRPr lang="en-US" sz="1100" dirty="0"/>
                    </a:p>
                  </a:txBody>
                  <a:tcPr anchor="ctr"/>
                </a:tc>
                <a:tc>
                  <a:txBody>
                    <a:bodyPr/>
                    <a:lstStyle/>
                    <a:p>
                      <a:pPr algn="ctr"/>
                      <a:r>
                        <a:rPr lang="en-US" sz="1100" dirty="0" smtClean="0"/>
                        <a:t>AMRS</a:t>
                      </a:r>
                      <a:endParaRPr lang="en-US" sz="1100" dirty="0"/>
                    </a:p>
                  </a:txBody>
                  <a:tcPr anchor="ctr"/>
                </a:tc>
              </a:tr>
              <a:tr h="274320">
                <a:tc>
                  <a:txBody>
                    <a:bodyPr/>
                    <a:lstStyle/>
                    <a:p>
                      <a:r>
                        <a:rPr lang="en-US" sz="1100" b="1" dirty="0" smtClean="0"/>
                        <a:t>Unitized</a:t>
                      </a:r>
                      <a:endParaRPr lang="en-US" sz="1100" b="1" dirty="0"/>
                    </a:p>
                  </a:txBody>
                  <a:tcPr anchor="ctr"/>
                </a:tc>
                <a:tc rowSpan="4">
                  <a:txBody>
                    <a:bodyPr/>
                    <a:lstStyle/>
                    <a:p>
                      <a:pPr algn="ctr"/>
                      <a:r>
                        <a:rPr lang="en-US" sz="1100" dirty="0" smtClean="0"/>
                        <a:t>Completed Apr 24</a:t>
                      </a:r>
                      <a:endParaRPr lang="en-US" sz="1100" dirty="0"/>
                    </a:p>
                  </a:txBody>
                  <a:tcPr anchor="ctr"/>
                </a:tc>
                <a:tc rowSpan="4">
                  <a:txBody>
                    <a:bodyPr/>
                    <a:lstStyle/>
                    <a:p>
                      <a:pPr algn="ctr"/>
                      <a:r>
                        <a:rPr lang="en-US" sz="1100" dirty="0" smtClean="0"/>
                        <a:t>Completed Jun 28</a:t>
                      </a:r>
                      <a:endParaRPr lang="en-US" sz="1100" dirty="0"/>
                    </a:p>
                  </a:txBody>
                  <a:tcPr anchor="ctr"/>
                </a:tc>
                <a:tc>
                  <a:txBody>
                    <a:bodyPr/>
                    <a:lstStyle/>
                    <a:p>
                      <a:pPr algn="ctr"/>
                      <a:r>
                        <a:rPr lang="en-US" sz="1100" dirty="0" smtClean="0"/>
                        <a:t>Already on Unitized</a:t>
                      </a:r>
                      <a:endParaRPr lang="en-US" sz="1100" dirty="0"/>
                    </a:p>
                  </a:txBody>
                  <a:tcPr anchor="ctr"/>
                </a:tc>
              </a:tr>
              <a:tr h="274320">
                <a:tc>
                  <a:txBody>
                    <a:bodyPr/>
                    <a:lstStyle/>
                    <a:p>
                      <a:r>
                        <a:rPr lang="en-US" sz="1100" b="1" dirty="0" smtClean="0"/>
                        <a:t>Global</a:t>
                      </a:r>
                      <a:r>
                        <a:rPr lang="en-US" sz="1100" b="1" baseline="0" dirty="0" smtClean="0"/>
                        <a:t> Inferred Cash (GIC)</a:t>
                      </a:r>
                      <a:endParaRPr lang="en-US" sz="1100" b="1" dirty="0"/>
                    </a:p>
                  </a:txBody>
                  <a:tcPr anchor="ctr"/>
                </a:tc>
                <a:tc vMerge="1">
                  <a:txBody>
                    <a:bodyPr/>
                    <a:lstStyle/>
                    <a:p>
                      <a:pPr algn="ctr"/>
                      <a:endParaRPr lang="en-US" sz="1100" dirty="0"/>
                    </a:p>
                  </a:txBody>
                  <a:tcPr anchor="ctr"/>
                </a:tc>
                <a:tc vMerge="1">
                  <a:txBody>
                    <a:bodyPr/>
                    <a:lstStyle/>
                    <a:p>
                      <a:pPr algn="ctr"/>
                      <a:endParaRPr lang="en-US" sz="1100" dirty="0"/>
                    </a:p>
                  </a:txBody>
                  <a:tcPr anchor="ctr"/>
                </a:tc>
                <a:tc>
                  <a:txBody>
                    <a:bodyPr/>
                    <a:lstStyle/>
                    <a:p>
                      <a:pPr algn="ctr"/>
                      <a:r>
                        <a:rPr lang="en-US" sz="1100" dirty="0" smtClean="0"/>
                        <a:t>Completed </a:t>
                      </a:r>
                      <a:r>
                        <a:rPr lang="en-US" sz="1100" dirty="0" smtClean="0"/>
                        <a:t>Oct 16</a:t>
                      </a:r>
                      <a:endParaRPr lang="en-US" sz="1100" baseline="30000" dirty="0"/>
                    </a:p>
                  </a:txBody>
                  <a:tcPr anchor="ctr"/>
                </a:tc>
              </a:tr>
              <a:tr h="274320">
                <a:tc>
                  <a:txBody>
                    <a:bodyPr/>
                    <a:lstStyle/>
                    <a:p>
                      <a:r>
                        <a:rPr lang="en-US" sz="1100" b="1" dirty="0" smtClean="0"/>
                        <a:t>Standard Order Projections</a:t>
                      </a:r>
                      <a:endParaRPr lang="en-US" sz="1100" b="1" dirty="0"/>
                    </a:p>
                  </a:txBody>
                  <a:tcPr anchor="ctr"/>
                </a:tc>
                <a:tc vMerge="1">
                  <a:txBody>
                    <a:bodyPr/>
                    <a:lstStyle/>
                    <a:p>
                      <a:pPr algn="ctr"/>
                      <a:endParaRPr lang="en-US" sz="1100" dirty="0"/>
                    </a:p>
                  </a:txBody>
                  <a:tcPr anchor="ctr"/>
                </a:tc>
                <a:tc vMerge="1">
                  <a:txBody>
                    <a:bodyPr/>
                    <a:lstStyle/>
                    <a:p>
                      <a:pPr algn="ctr"/>
                      <a:endParaRPr lang="en-US" sz="1100" dirty="0"/>
                    </a:p>
                  </a:txBody>
                  <a:tcPr anchor="ctr"/>
                </a:tc>
                <a:tc>
                  <a:txBody>
                    <a:bodyPr/>
                    <a:lstStyle/>
                    <a:p>
                      <a:pPr algn="ctr"/>
                      <a:r>
                        <a:rPr lang="en-US" sz="1100" dirty="0" smtClean="0"/>
                        <a:t>Target</a:t>
                      </a:r>
                      <a:r>
                        <a:rPr lang="en-US" sz="1100" baseline="0" dirty="0" smtClean="0"/>
                        <a:t> Jan </a:t>
                      </a:r>
                      <a:r>
                        <a:rPr lang="en-US" sz="1100" baseline="0" dirty="0" smtClean="0"/>
                        <a:t>2019</a:t>
                      </a:r>
                      <a:r>
                        <a:rPr lang="en-US" sz="1100" baseline="30000" dirty="0" smtClean="0"/>
                        <a:t>(2)</a:t>
                      </a:r>
                      <a:endParaRPr lang="en-US" sz="1100" dirty="0"/>
                    </a:p>
                  </a:txBody>
                  <a:tcPr anchor="ctr"/>
                </a:tc>
              </a:tr>
              <a:tr h="274320">
                <a:tc>
                  <a:txBody>
                    <a:bodyPr/>
                    <a:lstStyle/>
                    <a:p>
                      <a:r>
                        <a:rPr lang="en-US" sz="1100" b="1" dirty="0" smtClean="0"/>
                        <a:t>Badger/Enhanced Rounding</a:t>
                      </a:r>
                      <a:endParaRPr lang="en-US" sz="1100" b="1" dirty="0"/>
                    </a:p>
                  </a:txBody>
                  <a:tcPr anchor="ctr"/>
                </a:tc>
                <a:tc vMerge="1">
                  <a:txBody>
                    <a:bodyPr/>
                    <a:lstStyle/>
                    <a:p>
                      <a:pPr algn="ctr"/>
                      <a:endParaRPr lang="en-US" sz="1100" dirty="0"/>
                    </a:p>
                  </a:txBody>
                  <a:tcPr anchor="ctr"/>
                </a:tc>
                <a:tc vMerge="1">
                  <a:txBody>
                    <a:bodyPr/>
                    <a:lstStyle/>
                    <a:p>
                      <a:pPr algn="ctr"/>
                      <a:endParaRPr lang="en-US" sz="1100" dirty="0"/>
                    </a:p>
                  </a:txBody>
                  <a:tcPr anchor="ctr"/>
                </a:tc>
                <a:tc>
                  <a:txBody>
                    <a:bodyPr/>
                    <a:lstStyle/>
                    <a:p>
                      <a:pPr algn="ctr"/>
                      <a:r>
                        <a:rPr lang="en-US" sz="1100" dirty="0" smtClean="0"/>
                        <a:t>Target Jan 2019</a:t>
                      </a:r>
                      <a:endParaRPr lang="en-US" sz="1100" dirty="0"/>
                    </a:p>
                  </a:txBody>
                  <a:tcPr anchor="ctr"/>
                </a:tc>
              </a:tr>
              <a:tr h="274320">
                <a:tc>
                  <a:txBody>
                    <a:bodyPr/>
                    <a:lstStyle/>
                    <a:p>
                      <a:r>
                        <a:rPr lang="en-US" sz="1100" b="1" dirty="0" smtClean="0"/>
                        <a:t>Fund</a:t>
                      </a:r>
                      <a:r>
                        <a:rPr lang="en-US" sz="1100" b="1" baseline="0" dirty="0" smtClean="0"/>
                        <a:t> Data File (</a:t>
                      </a:r>
                      <a:r>
                        <a:rPr lang="en-US" sz="1100" b="1" dirty="0" smtClean="0"/>
                        <a:t>FDF)</a:t>
                      </a:r>
                      <a:endParaRPr lang="en-US" sz="1100" b="1" dirty="0"/>
                    </a:p>
                  </a:txBody>
                  <a:tcPr anchor="ctr"/>
                </a:tc>
                <a:tc>
                  <a:txBody>
                    <a:bodyPr/>
                    <a:lstStyle/>
                    <a:p>
                      <a:pPr algn="ctr"/>
                      <a:r>
                        <a:rPr lang="en-US" sz="1100" dirty="0" smtClean="0"/>
                        <a:t>Completed Apr 25</a:t>
                      </a:r>
                      <a:endParaRPr lang="en-US" sz="1100" dirty="0"/>
                    </a:p>
                  </a:txBody>
                  <a:tcPr anchor="ctr"/>
                </a:tc>
                <a:tc>
                  <a:txBody>
                    <a:bodyPr/>
                    <a:lstStyle/>
                    <a:p>
                      <a:pPr algn="ctr"/>
                      <a:r>
                        <a:rPr lang="en-US" sz="1100" dirty="0" smtClean="0"/>
                        <a:t>HK – Completed Sep 4</a:t>
                      </a:r>
                    </a:p>
                    <a:p>
                      <a:pPr algn="ctr"/>
                      <a:r>
                        <a:rPr lang="en-US" sz="1100" dirty="0" smtClean="0"/>
                        <a:t>AU – Target </a:t>
                      </a:r>
                      <a:r>
                        <a:rPr lang="en-US" sz="1100" dirty="0" smtClean="0"/>
                        <a:t>Nov 12</a:t>
                      </a:r>
                      <a:endParaRPr lang="en-US" sz="1100" dirty="0" smtClean="0"/>
                    </a:p>
                    <a:p>
                      <a:pPr algn="ctr"/>
                      <a:r>
                        <a:rPr lang="en-US" sz="1100" dirty="0" smtClean="0"/>
                        <a:t>JP – Target </a:t>
                      </a:r>
                      <a:r>
                        <a:rPr lang="en-US" sz="1100" dirty="0" smtClean="0"/>
                        <a:t>Dec</a:t>
                      </a:r>
                      <a:endParaRPr lang="en-US" sz="1100" dirty="0"/>
                    </a:p>
                  </a:txBody>
                  <a:tcPr anchor="ctr"/>
                </a:tc>
                <a:tc>
                  <a:txBody>
                    <a:bodyPr/>
                    <a:lstStyle/>
                    <a:p>
                      <a:pPr algn="ctr"/>
                      <a:r>
                        <a:rPr lang="en-US" sz="1100" dirty="0" smtClean="0"/>
                        <a:t>Target Jan 2019</a:t>
                      </a:r>
                      <a:endParaRPr lang="en-US" sz="1100" dirty="0"/>
                    </a:p>
                  </a:txBody>
                  <a:tcPr anchor="ctr"/>
                </a:tc>
              </a:tr>
            </a:tbl>
          </a:graphicData>
        </a:graphic>
      </p:graphicFrame>
      <p:graphicFrame>
        <p:nvGraphicFramePr>
          <p:cNvPr id="9" name="Table 8"/>
          <p:cNvGraphicFramePr>
            <a:graphicFrameLocks noGrp="1"/>
          </p:cNvGraphicFramePr>
          <p:nvPr>
            <p:extLst/>
          </p:nvPr>
        </p:nvGraphicFramePr>
        <p:xfrm>
          <a:off x="304800" y="1338389"/>
          <a:ext cx="8534400" cy="1986280"/>
        </p:xfrm>
        <a:graphic>
          <a:graphicData uri="http://schemas.openxmlformats.org/drawingml/2006/table">
            <a:tbl>
              <a:tblPr firstRow="1" bandRow="1">
                <a:tableStyleId>{5C22544A-7EE6-4342-B048-85BDC9FD1C3A}</a:tableStyleId>
              </a:tblPr>
              <a:tblGrid>
                <a:gridCol w="2133600"/>
                <a:gridCol w="2133600"/>
                <a:gridCol w="2133600"/>
                <a:gridCol w="2133600"/>
              </a:tblGrid>
              <a:tr h="370840">
                <a:tc>
                  <a:txBody>
                    <a:bodyPr/>
                    <a:lstStyle/>
                    <a:p>
                      <a:endParaRPr lang="en-US" sz="1100" dirty="0"/>
                    </a:p>
                  </a:txBody>
                  <a:tcPr anchor="ctr"/>
                </a:tc>
                <a:tc>
                  <a:txBody>
                    <a:bodyPr/>
                    <a:lstStyle/>
                    <a:p>
                      <a:pPr algn="ctr"/>
                      <a:r>
                        <a:rPr lang="en-US" sz="1100" dirty="0" smtClean="0"/>
                        <a:t>EMEA</a:t>
                      </a:r>
                      <a:endParaRPr lang="en-US" sz="1100" dirty="0"/>
                    </a:p>
                  </a:txBody>
                  <a:tcPr anchor="ctr"/>
                </a:tc>
                <a:tc>
                  <a:txBody>
                    <a:bodyPr/>
                    <a:lstStyle/>
                    <a:p>
                      <a:pPr algn="ctr"/>
                      <a:r>
                        <a:rPr lang="en-US" sz="1100" dirty="0" smtClean="0"/>
                        <a:t>APAC</a:t>
                      </a:r>
                      <a:endParaRPr lang="en-US" sz="1100" dirty="0"/>
                    </a:p>
                  </a:txBody>
                  <a:tcPr anchor="ctr"/>
                </a:tc>
                <a:tc>
                  <a:txBody>
                    <a:bodyPr/>
                    <a:lstStyle/>
                    <a:p>
                      <a:pPr algn="ctr"/>
                      <a:r>
                        <a:rPr lang="en-US" sz="1100" dirty="0" smtClean="0"/>
                        <a:t>AMRS</a:t>
                      </a:r>
                      <a:endParaRPr lang="en-US" sz="1100" dirty="0"/>
                    </a:p>
                  </a:txBody>
                  <a:tcPr anchor="ctr"/>
                </a:tc>
              </a:tr>
              <a:tr h="274320">
                <a:tc>
                  <a:txBody>
                    <a:bodyPr/>
                    <a:lstStyle/>
                    <a:p>
                      <a:r>
                        <a:rPr lang="en-US" sz="1100" b="1" dirty="0" smtClean="0"/>
                        <a:t>Unitized</a:t>
                      </a:r>
                      <a:endParaRPr lang="en-US" sz="1100" b="1" dirty="0"/>
                    </a:p>
                  </a:txBody>
                  <a:tcPr anchor="ctr"/>
                </a:tc>
                <a:tc>
                  <a:txBody>
                    <a:bodyPr/>
                    <a:lstStyle/>
                    <a:p>
                      <a:pPr algn="ctr"/>
                      <a:r>
                        <a:rPr lang="en-US" sz="1100" dirty="0" smtClean="0"/>
                        <a:t>Mkt Value Wgtd </a:t>
                      </a:r>
                      <a:r>
                        <a:rPr lang="en-US" sz="1100" dirty="0" smtClean="0">
                          <a:sym typeface="Wingdings" panose="05000000000000000000" pitchFamily="2" charset="2"/>
                        </a:rPr>
                        <a:t> Unitized</a:t>
                      </a:r>
                      <a:endParaRPr lang="en-US" sz="1100" dirty="0"/>
                    </a:p>
                  </a:txBody>
                  <a:tcPr anchor="ctr"/>
                </a:tc>
                <a:tc>
                  <a:txBody>
                    <a:bodyPr/>
                    <a:lstStyle/>
                    <a:p>
                      <a:pPr algn="ctr"/>
                      <a:r>
                        <a:rPr lang="en-US" sz="1100" dirty="0" smtClean="0"/>
                        <a:t>Mkt Value Wgtd </a:t>
                      </a:r>
                      <a:r>
                        <a:rPr lang="en-US" sz="1100" dirty="0" smtClean="0">
                          <a:sym typeface="Wingdings" panose="05000000000000000000" pitchFamily="2" charset="2"/>
                        </a:rPr>
                        <a:t> Unitized</a:t>
                      </a:r>
                      <a:endParaRPr lang="en-US" sz="1100" dirty="0"/>
                    </a:p>
                  </a:txBody>
                  <a:tcPr anchor="ctr"/>
                </a:tc>
                <a:tc>
                  <a:txBody>
                    <a:bodyPr/>
                    <a:lstStyle/>
                    <a:p>
                      <a:pPr algn="ctr"/>
                      <a:r>
                        <a:rPr lang="en-US" sz="1100" dirty="0" smtClean="0"/>
                        <a:t>Already</a:t>
                      </a:r>
                      <a:r>
                        <a:rPr lang="en-US" sz="1100" baseline="0" dirty="0" smtClean="0"/>
                        <a:t> on Unitized</a:t>
                      </a:r>
                      <a:endParaRPr lang="en-US" sz="1100" dirty="0"/>
                    </a:p>
                  </a:txBody>
                  <a:tcPr anchor="ctr"/>
                </a:tc>
              </a:tr>
              <a:tr h="274320">
                <a:tc>
                  <a:txBody>
                    <a:bodyPr/>
                    <a:lstStyle/>
                    <a:p>
                      <a:r>
                        <a:rPr lang="en-US" sz="1100" b="1" dirty="0" smtClean="0"/>
                        <a:t>Global Inferred Cash (GIC)</a:t>
                      </a:r>
                      <a:endParaRPr lang="en-US" sz="1100" b="1" dirty="0"/>
                    </a:p>
                  </a:txBody>
                  <a:tcPr anchor="ctr"/>
                </a:tc>
                <a:tc>
                  <a:txBody>
                    <a:bodyPr/>
                    <a:lstStyle/>
                    <a:p>
                      <a:pPr algn="ctr"/>
                      <a:r>
                        <a:rPr lang="en-US" sz="1100" dirty="0" smtClean="0"/>
                        <a:t>Simple Inferred </a:t>
                      </a:r>
                      <a:r>
                        <a:rPr lang="en-US" sz="1100" dirty="0" smtClean="0">
                          <a:sym typeface="Wingdings" panose="05000000000000000000" pitchFamily="2" charset="2"/>
                        </a:rPr>
                        <a:t> GIC</a:t>
                      </a:r>
                      <a:endParaRPr lang="en-US" sz="1100" dirty="0"/>
                    </a:p>
                  </a:txBody>
                  <a:tcPr anchor="ctr"/>
                </a:tc>
                <a:tc>
                  <a:txBody>
                    <a:bodyPr/>
                    <a:lstStyle/>
                    <a:p>
                      <a:pPr algn="ctr"/>
                      <a:r>
                        <a:rPr lang="en-US" sz="1100" dirty="0" smtClean="0"/>
                        <a:t>Simple Inferred </a:t>
                      </a:r>
                      <a:r>
                        <a:rPr lang="en-US" sz="1100" dirty="0" smtClean="0">
                          <a:sym typeface="Wingdings" panose="05000000000000000000" pitchFamily="2" charset="2"/>
                        </a:rPr>
                        <a:t> GIC</a:t>
                      </a:r>
                      <a:endParaRPr lang="en-US" sz="1100" dirty="0"/>
                    </a:p>
                  </a:txBody>
                  <a:tcPr anchor="ctr"/>
                </a:tc>
                <a:tc>
                  <a:txBody>
                    <a:bodyPr/>
                    <a:lstStyle/>
                    <a:p>
                      <a:pPr algn="ctr"/>
                      <a:r>
                        <a:rPr lang="en-US" sz="1100" dirty="0" smtClean="0"/>
                        <a:t>Bottom Up </a:t>
                      </a:r>
                      <a:r>
                        <a:rPr lang="en-US" sz="1100" dirty="0" smtClean="0">
                          <a:sym typeface="Wingdings" panose="05000000000000000000" pitchFamily="2" charset="2"/>
                        </a:rPr>
                        <a:t> GIC</a:t>
                      </a:r>
                      <a:endParaRPr lang="en-US" sz="1100" dirty="0"/>
                    </a:p>
                  </a:txBody>
                  <a:tcPr anchor="ctr"/>
                </a:tc>
              </a:tr>
              <a:tr h="365760">
                <a:tc>
                  <a:txBody>
                    <a:bodyPr/>
                    <a:lstStyle/>
                    <a:p>
                      <a:r>
                        <a:rPr lang="en-US" sz="1100" b="1" dirty="0" smtClean="0"/>
                        <a:t>Standard Order Projections</a:t>
                      </a:r>
                      <a:endParaRPr lang="en-US" sz="1100" b="1" dirty="0"/>
                    </a:p>
                  </a:txBody>
                  <a:tcPr anchor="ctr"/>
                </a:tc>
                <a:tc>
                  <a:txBody>
                    <a:bodyPr/>
                    <a:lstStyle/>
                    <a:p>
                      <a:pPr algn="ctr"/>
                      <a:r>
                        <a:rPr lang="en-US" sz="1100" dirty="0" smtClean="0"/>
                        <a:t>Yes</a:t>
                      </a:r>
                      <a:endParaRPr lang="en-US" sz="1100" dirty="0"/>
                    </a:p>
                  </a:txBody>
                  <a:tcPr anchor="ctr"/>
                </a:tc>
                <a:tc>
                  <a:txBody>
                    <a:bodyPr/>
                    <a:lstStyle/>
                    <a:p>
                      <a:pPr algn="ctr"/>
                      <a:r>
                        <a:rPr lang="en-US" sz="1100" dirty="0" smtClean="0"/>
                        <a:t>Yes</a:t>
                      </a:r>
                      <a:endParaRPr lang="en-US" sz="1100" dirty="0"/>
                    </a:p>
                  </a:txBody>
                  <a:tcPr anchor="ctr"/>
                </a:tc>
                <a:tc>
                  <a:txBody>
                    <a:bodyPr/>
                    <a:lstStyle/>
                    <a:p>
                      <a:pPr algn="ctr"/>
                      <a:r>
                        <a:rPr lang="en-US" sz="1100" dirty="0" smtClean="0"/>
                        <a:t>Yes</a:t>
                      </a:r>
                      <a:endParaRPr lang="en-US" sz="1100" dirty="0"/>
                    </a:p>
                  </a:txBody>
                  <a:tcPr anchor="ctr"/>
                </a:tc>
              </a:tr>
              <a:tr h="274320">
                <a:tc>
                  <a:txBody>
                    <a:bodyPr/>
                    <a:lstStyle/>
                    <a:p>
                      <a:r>
                        <a:rPr lang="en-US" sz="1100" b="1" dirty="0" smtClean="0"/>
                        <a:t>Badger/Enhanced Rounding</a:t>
                      </a:r>
                      <a:endParaRPr lang="en-US" sz="1100" b="1" dirty="0"/>
                    </a:p>
                  </a:txBody>
                  <a:tcPr anchor="ctr"/>
                </a:tc>
                <a:tc>
                  <a:txBody>
                    <a:bodyPr/>
                    <a:lstStyle/>
                    <a:p>
                      <a:pPr algn="ctr"/>
                      <a:r>
                        <a:rPr lang="en-US" sz="1100" dirty="0" smtClean="0"/>
                        <a:t>Yes</a:t>
                      </a:r>
                      <a:endParaRPr lang="en-US" sz="1100" dirty="0"/>
                    </a:p>
                  </a:txBody>
                  <a:tcPr anchor="ctr"/>
                </a:tc>
                <a:tc>
                  <a:txBody>
                    <a:bodyPr/>
                    <a:lstStyle/>
                    <a:p>
                      <a:pPr algn="ctr"/>
                      <a:r>
                        <a:rPr lang="en-US" sz="1100" dirty="0" smtClean="0"/>
                        <a:t>Yes</a:t>
                      </a:r>
                      <a:endParaRPr lang="en-US" sz="1100" dirty="0"/>
                    </a:p>
                  </a:txBody>
                  <a:tcPr anchor="ctr"/>
                </a:tc>
                <a:tc>
                  <a:txBody>
                    <a:bodyPr/>
                    <a:lstStyle/>
                    <a:p>
                      <a:pPr algn="ctr"/>
                      <a:r>
                        <a:rPr lang="en-US" sz="1100" dirty="0" smtClean="0"/>
                        <a:t>For</a:t>
                      </a:r>
                      <a:r>
                        <a:rPr lang="en-US" sz="1100" baseline="0" dirty="0" smtClean="0"/>
                        <a:t> select funds authorized by US Legal</a:t>
                      </a:r>
                      <a:endParaRPr lang="en-US" sz="1100" dirty="0"/>
                    </a:p>
                  </a:txBody>
                  <a:tcPr anchor="ctr"/>
                </a:tc>
              </a:tr>
              <a:tr h="274320">
                <a:tc>
                  <a:txBody>
                    <a:bodyPr/>
                    <a:lstStyle/>
                    <a:p>
                      <a:r>
                        <a:rPr lang="en-US" sz="1100" b="1" dirty="0" smtClean="0"/>
                        <a:t>Fund</a:t>
                      </a:r>
                      <a:r>
                        <a:rPr lang="en-US" sz="1100" b="1" baseline="0" dirty="0" smtClean="0"/>
                        <a:t> Data File (</a:t>
                      </a:r>
                      <a:r>
                        <a:rPr lang="en-US" sz="1100" b="1" dirty="0" smtClean="0"/>
                        <a:t>FDF)</a:t>
                      </a:r>
                      <a:endParaRPr lang="en-US" sz="1100" b="1" dirty="0"/>
                    </a:p>
                  </a:txBody>
                  <a:tcPr anchor="ctr"/>
                </a:tc>
                <a:tc>
                  <a:txBody>
                    <a:bodyPr/>
                    <a:lstStyle/>
                    <a:p>
                      <a:pPr algn="ctr"/>
                      <a:r>
                        <a:rPr lang="en-US" sz="1100" dirty="0" smtClean="0"/>
                        <a:t>Yes</a:t>
                      </a:r>
                      <a:endParaRPr lang="en-US" sz="1100" dirty="0"/>
                    </a:p>
                  </a:txBody>
                  <a:tcPr anchor="ctr"/>
                </a:tc>
                <a:tc>
                  <a:txBody>
                    <a:bodyPr/>
                    <a:lstStyle/>
                    <a:p>
                      <a:pPr algn="ctr"/>
                      <a:r>
                        <a:rPr lang="en-US" sz="1100" dirty="0" smtClean="0"/>
                        <a:t>Yes</a:t>
                      </a:r>
                      <a:endParaRPr lang="en-US" sz="1100" dirty="0"/>
                    </a:p>
                  </a:txBody>
                  <a:tcPr anchor="ctr"/>
                </a:tc>
                <a:tc>
                  <a:txBody>
                    <a:bodyPr/>
                    <a:lstStyle/>
                    <a:p>
                      <a:pPr algn="ctr"/>
                      <a:r>
                        <a:rPr lang="en-US" sz="1100" dirty="0" smtClean="0"/>
                        <a:t>Yes</a:t>
                      </a:r>
                      <a:endParaRPr lang="en-US" sz="1100" dirty="0"/>
                    </a:p>
                  </a:txBody>
                  <a:tcPr anchor="ctr"/>
                </a:tc>
              </a:tr>
            </a:tbl>
          </a:graphicData>
        </a:graphic>
      </p:graphicFrame>
      <p:sp>
        <p:nvSpPr>
          <p:cNvPr id="10" name="TextBox 9"/>
          <p:cNvSpPr txBox="1"/>
          <p:nvPr/>
        </p:nvSpPr>
        <p:spPr>
          <a:xfrm>
            <a:off x="297914" y="5883985"/>
            <a:ext cx="8081818" cy="369332"/>
          </a:xfrm>
          <a:prstGeom prst="rect">
            <a:avLst/>
          </a:prstGeom>
          <a:noFill/>
        </p:spPr>
        <p:txBody>
          <a:bodyPr wrap="square" rtlCol="0">
            <a:spAutoFit/>
          </a:bodyPr>
          <a:lstStyle/>
          <a:p>
            <a:pPr>
              <a:buClr>
                <a:schemeClr val="tx2"/>
              </a:buClr>
              <a:buSzPct val="110000"/>
            </a:pPr>
            <a:r>
              <a:rPr lang="en-US" sz="900" i="1" dirty="0" smtClean="0">
                <a:solidFill>
                  <a:schemeClr val="tx2"/>
                </a:solidFill>
              </a:rPr>
              <a:t>(1) Excluding physical commodities and swaps funds (Dixie modules UKPC, UKSW, DEPC, DESW)</a:t>
            </a:r>
          </a:p>
          <a:p>
            <a:pPr>
              <a:buClr>
                <a:schemeClr val="tx2"/>
              </a:buClr>
              <a:buSzPct val="110000"/>
            </a:pPr>
            <a:r>
              <a:rPr lang="en-US" sz="900" i="1" dirty="0" smtClean="0">
                <a:solidFill>
                  <a:schemeClr val="tx2"/>
                </a:solidFill>
              </a:rPr>
              <a:t>(2) </a:t>
            </a:r>
            <a:r>
              <a:rPr lang="en-US" sz="900" i="1" dirty="0" smtClean="0">
                <a:solidFill>
                  <a:schemeClr val="tx2"/>
                </a:solidFill>
              </a:rPr>
              <a:t>Order Projections on PRICING basket complete </a:t>
            </a:r>
            <a:r>
              <a:rPr lang="en-US" sz="900" i="1" dirty="0" smtClean="0">
                <a:solidFill>
                  <a:schemeClr val="tx2"/>
                </a:solidFill>
              </a:rPr>
              <a:t>except FDEQ, SAEQ.  Order Projections on DELIVERABLE basket is targeted for Jan 2019</a:t>
            </a:r>
            <a:endParaRPr lang="en-US" sz="900" i="1" dirty="0">
              <a:solidFill>
                <a:schemeClr val="tx2"/>
              </a:solidFill>
            </a:endParaRPr>
          </a:p>
        </p:txBody>
      </p:sp>
    </p:spTree>
    <p:extLst>
      <p:ext uri="{BB962C8B-B14F-4D97-AF65-F5344CB8AC3E}">
        <p14:creationId xmlns:p14="http://schemas.microsoft.com/office/powerpoint/2010/main" val="40309182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a:t>
            </a:r>
            <a:endParaRPr lang="en-US" dirty="0"/>
          </a:p>
        </p:txBody>
      </p:sp>
      <p:sp>
        <p:nvSpPr>
          <p:cNvPr id="3" name="Slide Number Placeholder 2"/>
          <p:cNvSpPr>
            <a:spLocks noGrp="1"/>
          </p:cNvSpPr>
          <p:nvPr>
            <p:ph type="sldNum" sz="quarter" idx="13"/>
          </p:nvPr>
        </p:nvSpPr>
        <p:spPr/>
        <p:txBody>
          <a:bodyPr/>
          <a:lstStyle/>
          <a:p>
            <a:fld id="{C0531ADF-2191-45C5-9D71-08764BF86A6F}" type="slidenum">
              <a:rPr lang="en-US" smtClean="0"/>
              <a:pPr/>
              <a:t>4</a:t>
            </a:fld>
            <a:endParaRPr lang="en-US" dirty="0"/>
          </a:p>
        </p:txBody>
      </p:sp>
      <p:sp>
        <p:nvSpPr>
          <p:cNvPr id="4" name="Footer Placeholder 3"/>
          <p:cNvSpPr>
            <a:spLocks noGrp="1"/>
          </p:cNvSpPr>
          <p:nvPr>
            <p:ph type="ftr" sz="quarter" idx="14"/>
          </p:nvPr>
        </p:nvSpPr>
        <p:spPr/>
        <p:txBody>
          <a:bodyPr/>
          <a:lstStyle/>
          <a:p>
            <a:r>
              <a:rPr lang="en-US" dirty="0" smtClean="0"/>
              <a:t>For professional clients / qualified investors only</a:t>
            </a:r>
            <a:endParaRPr lang="en-US" dirty="0"/>
          </a:p>
        </p:txBody>
      </p:sp>
      <p:sp>
        <p:nvSpPr>
          <p:cNvPr id="5" name="Text Placeholder 4"/>
          <p:cNvSpPr>
            <a:spLocks noGrp="1"/>
          </p:cNvSpPr>
          <p:nvPr>
            <p:ph type="body" sz="quarter" idx="15"/>
          </p:nvPr>
        </p:nvSpPr>
        <p:spPr/>
        <p:txBody>
          <a:bodyPr/>
          <a:lstStyle/>
          <a:p>
            <a:endParaRPr lang="en-US" dirty="0"/>
          </a:p>
        </p:txBody>
      </p:sp>
      <p:pic>
        <p:nvPicPr>
          <p:cNvPr id="6" name="Picture 5"/>
          <p:cNvPicPr>
            <a:picLocks noChangeAspect="1"/>
          </p:cNvPicPr>
          <p:nvPr/>
        </p:nvPicPr>
        <p:blipFill>
          <a:blip r:embed="rId2"/>
          <a:stretch>
            <a:fillRect/>
          </a:stretch>
        </p:blipFill>
        <p:spPr>
          <a:xfrm>
            <a:off x="295373" y="917935"/>
            <a:ext cx="8622792" cy="5123688"/>
          </a:xfrm>
          <a:prstGeom prst="rect">
            <a:avLst/>
          </a:prstGeom>
        </p:spPr>
      </p:pic>
    </p:spTree>
    <p:extLst>
      <p:ext uri="{BB962C8B-B14F-4D97-AF65-F5344CB8AC3E}">
        <p14:creationId xmlns:p14="http://schemas.microsoft.com/office/powerpoint/2010/main" val="3951940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GIC: Overview</a:t>
            </a:r>
            <a:endParaRPr lang="en-US" dirty="0"/>
          </a:p>
        </p:txBody>
      </p:sp>
      <p:sp>
        <p:nvSpPr>
          <p:cNvPr id="3" name="Slide Number Placeholder 2"/>
          <p:cNvSpPr>
            <a:spLocks noGrp="1"/>
          </p:cNvSpPr>
          <p:nvPr>
            <p:ph type="sldNum" sz="quarter" idx="13"/>
          </p:nvPr>
        </p:nvSpPr>
        <p:spPr/>
        <p:txBody>
          <a:bodyPr/>
          <a:lstStyle/>
          <a:p>
            <a:fld id="{C0531ADF-2191-45C5-9D71-08764BF86A6F}" type="slidenum">
              <a:rPr lang="en-US" smtClean="0"/>
              <a:pPr/>
              <a:t>5</a:t>
            </a:fld>
            <a:endParaRPr lang="en-US" dirty="0"/>
          </a:p>
        </p:txBody>
      </p:sp>
      <p:sp>
        <p:nvSpPr>
          <p:cNvPr id="4" name="Footer Placeholder 3"/>
          <p:cNvSpPr>
            <a:spLocks noGrp="1"/>
          </p:cNvSpPr>
          <p:nvPr>
            <p:ph type="ftr" sz="quarter" idx="14"/>
          </p:nvPr>
        </p:nvSpPr>
        <p:spPr/>
        <p:txBody>
          <a:bodyPr/>
          <a:lstStyle/>
          <a:p>
            <a:r>
              <a:rPr lang="en-US" dirty="0" smtClean="0"/>
              <a:t>For professional clients / qualified investors only</a:t>
            </a:r>
            <a:endParaRPr lang="en-US" dirty="0"/>
          </a:p>
        </p:txBody>
      </p:sp>
      <p:sp>
        <p:nvSpPr>
          <p:cNvPr id="5" name="Text Placeholder 4"/>
          <p:cNvSpPr>
            <a:spLocks noGrp="1"/>
          </p:cNvSpPr>
          <p:nvPr>
            <p:ph type="body" sz="quarter" idx="15"/>
          </p:nvPr>
        </p:nvSpPr>
        <p:spPr/>
        <p:txBody>
          <a:bodyPr/>
          <a:lstStyle/>
          <a:p>
            <a:pPr lvl="1"/>
            <a:r>
              <a:rPr lang="en-US" dirty="0" smtClean="0"/>
              <a:t>Seamless change for EMEA and APAC as they are already on a version of inferred cash (called Simple Inferred Cash)</a:t>
            </a:r>
          </a:p>
          <a:p>
            <a:pPr lvl="1"/>
            <a:r>
              <a:rPr lang="en-US" dirty="0" smtClean="0"/>
              <a:t>Significant change for AMRS from Bottom Up cash calculation</a:t>
            </a:r>
          </a:p>
          <a:p>
            <a:pPr lvl="2"/>
            <a:r>
              <a:rPr lang="en-US" dirty="0" smtClean="0"/>
              <a:t>Formula change</a:t>
            </a:r>
          </a:p>
          <a:p>
            <a:pPr marL="349758" lvl="2" indent="0">
              <a:buNone/>
            </a:pPr>
            <a:r>
              <a:rPr lang="en-US" i="1" dirty="0"/>
              <a:t>	Projected Cash = Fund NAV – </a:t>
            </a:r>
            <a:r>
              <a:rPr lang="en-US" i="1" dirty="0" smtClean="0"/>
              <a:t>Market </a:t>
            </a:r>
            <a:r>
              <a:rPr lang="en-US" i="1" dirty="0"/>
              <a:t>Value of Basket + </a:t>
            </a:r>
            <a:r>
              <a:rPr lang="en-US" i="1" dirty="0" smtClean="0"/>
              <a:t>Adjustments</a:t>
            </a:r>
          </a:p>
          <a:p>
            <a:pPr marL="349758" lvl="2" indent="0">
              <a:buNone/>
            </a:pPr>
            <a:r>
              <a:rPr lang="en-US" i="1" dirty="0"/>
              <a:t>	</a:t>
            </a:r>
            <a:r>
              <a:rPr lang="en-US" i="1" dirty="0" smtClean="0"/>
              <a:t>where:</a:t>
            </a:r>
          </a:p>
          <a:p>
            <a:pPr marL="349758" lvl="2" indent="0">
              <a:buNone/>
            </a:pPr>
            <a:r>
              <a:rPr lang="en-US" i="1" dirty="0"/>
              <a:t>	Adjustments = Projected Income + Delta Dividends + Trade Variance + Manual cash adjustments</a:t>
            </a:r>
          </a:p>
          <a:p>
            <a:pPr marL="349758" lvl="2" indent="0">
              <a:buNone/>
            </a:pPr>
            <a:r>
              <a:rPr lang="en-US" i="1" dirty="0"/>
              <a:t>	Projected Income = Dividends per unit - Expenses per unit  - Distributions per unit + Projected Complex </a:t>
            </a:r>
            <a:r>
              <a:rPr lang="en-US" i="1" dirty="0" smtClean="0"/>
              <a:t>			          Corporate </a:t>
            </a:r>
            <a:r>
              <a:rPr lang="en-US" i="1" dirty="0"/>
              <a:t>Actions per unit + Other CCF </a:t>
            </a:r>
            <a:r>
              <a:rPr lang="en-US" i="1" dirty="0" smtClean="0"/>
              <a:t>components</a:t>
            </a:r>
            <a:endParaRPr lang="en-US" i="1" dirty="0"/>
          </a:p>
          <a:p>
            <a:pPr lvl="2"/>
            <a:r>
              <a:rPr lang="en-US" dirty="0" smtClean="0"/>
              <a:t>New Cash Research screen replaces current “valuator” screen</a:t>
            </a:r>
          </a:p>
          <a:p>
            <a:pPr lvl="2"/>
            <a:endParaRPr lang="en-US" dirty="0"/>
          </a:p>
          <a:p>
            <a:pPr lvl="2"/>
            <a:endParaRPr lang="en-US" dirty="0" smtClean="0"/>
          </a:p>
          <a:p>
            <a:pPr lvl="2"/>
            <a:endParaRPr lang="en-US" dirty="0" smtClean="0"/>
          </a:p>
          <a:p>
            <a:pPr lvl="2"/>
            <a:r>
              <a:rPr lang="en-US" dirty="0"/>
              <a:t>New </a:t>
            </a:r>
            <a:r>
              <a:rPr lang="en-US" dirty="0" smtClean="0"/>
              <a:t>validation rules (next slide)</a:t>
            </a:r>
            <a:endParaRPr lang="en-US" dirty="0"/>
          </a:p>
          <a:p>
            <a:pPr lvl="2"/>
            <a:r>
              <a:rPr lang="en-US" dirty="0" smtClean="0"/>
              <a:t>Vishal’s detailed PPT deck on GIC (also in Appendix)</a:t>
            </a:r>
          </a:p>
          <a:p>
            <a:pPr marL="349758" lvl="2" indent="0">
              <a:buNone/>
            </a:pP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530025031"/>
              </p:ext>
            </p:extLst>
          </p:nvPr>
        </p:nvGraphicFramePr>
        <p:xfrm>
          <a:off x="819339" y="3495483"/>
          <a:ext cx="914400" cy="771525"/>
        </p:xfrm>
        <a:graphic>
          <a:graphicData uri="http://schemas.openxmlformats.org/presentationml/2006/ole">
            <mc:AlternateContent xmlns:mc="http://schemas.openxmlformats.org/markup-compatibility/2006">
              <mc:Choice xmlns:v="urn:schemas-microsoft-com:vml" Requires="v">
                <p:oleObj spid="_x0000_s2342"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819339" y="3495483"/>
                        <a:ext cx="914400" cy="771525"/>
                      </a:xfrm>
                      <a:prstGeom prst="rect">
                        <a:avLst/>
                      </a:prstGeom>
                    </p:spPr>
                  </p:pic>
                </p:oleObj>
              </mc:Fallback>
            </mc:AlternateContent>
          </a:graphicData>
        </a:graphic>
      </p:graphicFrame>
      <p:graphicFrame>
        <p:nvGraphicFramePr>
          <p:cNvPr id="7" name="Object 6">
            <a:hlinkClick r:id="" action="ppaction://ole?verb=0"/>
          </p:cNvPr>
          <p:cNvGraphicFramePr>
            <a:graphicFrameLocks noChangeAspect="1"/>
          </p:cNvGraphicFramePr>
          <p:nvPr>
            <p:extLst>
              <p:ext uri="{D42A27DB-BD31-4B8C-83A1-F6EECF244321}">
                <p14:modId xmlns:p14="http://schemas.microsoft.com/office/powerpoint/2010/main" val="3862738294"/>
              </p:ext>
            </p:extLst>
          </p:nvPr>
        </p:nvGraphicFramePr>
        <p:xfrm>
          <a:off x="819339" y="4844896"/>
          <a:ext cx="914400" cy="771525"/>
        </p:xfrm>
        <a:graphic>
          <a:graphicData uri="http://schemas.openxmlformats.org/presentationml/2006/ole">
            <mc:AlternateContent xmlns:mc="http://schemas.openxmlformats.org/markup-compatibility/2006">
              <mc:Choice xmlns:v="urn:schemas-microsoft-com:vml" Requires="v">
                <p:oleObj spid="_x0000_s2343" name="Presentation" showAsIcon="1" r:id="rId5" imgW="914400" imgH="771480" progId="PowerPoint.Show.12">
                  <p:embed/>
                </p:oleObj>
              </mc:Choice>
              <mc:Fallback>
                <p:oleObj name="Presentation" showAsIcon="1" r:id="rId5" imgW="914400" imgH="771480" progId="PowerPoint.Show.12">
                  <p:embed/>
                  <p:pic>
                    <p:nvPicPr>
                      <p:cNvPr id="0" name=""/>
                      <p:cNvPicPr/>
                      <p:nvPr/>
                    </p:nvPicPr>
                    <p:blipFill>
                      <a:blip r:embed="rId6"/>
                      <a:stretch>
                        <a:fillRect/>
                      </a:stretch>
                    </p:blipFill>
                    <p:spPr>
                      <a:xfrm>
                        <a:off x="819339" y="4844896"/>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448734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GIC: New validation rules</a:t>
            </a:r>
          </a:p>
        </p:txBody>
      </p:sp>
      <p:sp>
        <p:nvSpPr>
          <p:cNvPr id="3" name="Slide Number Placeholder 2"/>
          <p:cNvSpPr>
            <a:spLocks noGrp="1"/>
          </p:cNvSpPr>
          <p:nvPr>
            <p:ph type="sldNum" sz="quarter" idx="13"/>
          </p:nvPr>
        </p:nvSpPr>
        <p:spPr/>
        <p:txBody>
          <a:bodyPr/>
          <a:lstStyle/>
          <a:p>
            <a:fld id="{C0531ADF-2191-45C5-9D71-08764BF86A6F}" type="slidenum">
              <a:rPr lang="en-US" smtClean="0"/>
              <a:pPr/>
              <a:t>6</a:t>
            </a:fld>
            <a:endParaRPr lang="en-US" dirty="0"/>
          </a:p>
        </p:txBody>
      </p:sp>
      <p:sp>
        <p:nvSpPr>
          <p:cNvPr id="4" name="Footer Placeholder 3"/>
          <p:cNvSpPr>
            <a:spLocks noGrp="1"/>
          </p:cNvSpPr>
          <p:nvPr>
            <p:ph type="ftr" sz="quarter" idx="14"/>
          </p:nvPr>
        </p:nvSpPr>
        <p:spPr/>
        <p:txBody>
          <a:bodyPr/>
          <a:lstStyle/>
          <a:p>
            <a:r>
              <a:rPr lang="en-US" dirty="0" smtClean="0"/>
              <a:t>For professional clients / qualified investors only</a:t>
            </a:r>
            <a:endParaRPr lang="en-US" dirty="0"/>
          </a:p>
        </p:txBody>
      </p:sp>
      <p:sp>
        <p:nvSpPr>
          <p:cNvPr id="5" name="Text Placeholder 4"/>
          <p:cNvSpPr>
            <a:spLocks noGrp="1"/>
          </p:cNvSpPr>
          <p:nvPr>
            <p:ph type="body" sz="quarter" idx="15"/>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lvl="1"/>
            <a:r>
              <a:rPr lang="en-US" dirty="0" smtClean="0"/>
              <a:t>Validation rules are fund configurable, e.g. negative cash validation (#6) is not turned on for AMRS currency hedged funds</a:t>
            </a:r>
          </a:p>
          <a:p>
            <a:pPr lvl="1"/>
            <a:r>
              <a:rPr lang="en-US" dirty="0" smtClean="0"/>
              <a:t>Parameter values can be defined on a fund-by-fund basis</a:t>
            </a:r>
          </a:p>
          <a:p>
            <a:pPr lvl="1"/>
            <a:r>
              <a:rPr lang="en-US" dirty="0" smtClean="0"/>
              <a:t>If triggered, results in a soft stop in Dixie</a:t>
            </a:r>
            <a:endParaRPr lang="en-US" dirty="0"/>
          </a:p>
        </p:txBody>
      </p:sp>
      <p:pic>
        <p:nvPicPr>
          <p:cNvPr id="6" name="Picture 5"/>
          <p:cNvPicPr>
            <a:picLocks noChangeAspect="1"/>
          </p:cNvPicPr>
          <p:nvPr/>
        </p:nvPicPr>
        <p:blipFill>
          <a:blip r:embed="rId2"/>
          <a:stretch>
            <a:fillRect/>
          </a:stretch>
        </p:blipFill>
        <p:spPr>
          <a:xfrm>
            <a:off x="301224" y="1091288"/>
            <a:ext cx="8560018" cy="3792718"/>
          </a:xfrm>
          <a:prstGeom prst="rect">
            <a:avLst/>
          </a:prstGeom>
        </p:spPr>
      </p:pic>
    </p:spTree>
    <p:extLst>
      <p:ext uri="{BB962C8B-B14F-4D97-AF65-F5344CB8AC3E}">
        <p14:creationId xmlns:p14="http://schemas.microsoft.com/office/powerpoint/2010/main" val="3049512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Projections: Overview</a:t>
            </a:r>
            <a:endParaRPr lang="en-US" dirty="0"/>
          </a:p>
        </p:txBody>
      </p:sp>
      <p:sp>
        <p:nvSpPr>
          <p:cNvPr id="3" name="Slide Number Placeholder 2"/>
          <p:cNvSpPr>
            <a:spLocks noGrp="1"/>
          </p:cNvSpPr>
          <p:nvPr>
            <p:ph type="sldNum" sz="quarter" idx="13"/>
          </p:nvPr>
        </p:nvSpPr>
        <p:spPr/>
        <p:txBody>
          <a:bodyPr/>
          <a:lstStyle/>
          <a:p>
            <a:fld id="{C0531ADF-2191-45C5-9D71-08764BF86A6F}" type="slidenum">
              <a:rPr lang="en-US" smtClean="0"/>
              <a:pPr/>
              <a:t>7</a:t>
            </a:fld>
            <a:endParaRPr lang="en-US" dirty="0"/>
          </a:p>
        </p:txBody>
      </p:sp>
      <p:sp>
        <p:nvSpPr>
          <p:cNvPr id="4" name="Footer Placeholder 3"/>
          <p:cNvSpPr>
            <a:spLocks noGrp="1"/>
          </p:cNvSpPr>
          <p:nvPr>
            <p:ph type="ftr" sz="quarter" idx="14"/>
          </p:nvPr>
        </p:nvSpPr>
        <p:spPr/>
        <p:txBody>
          <a:bodyPr/>
          <a:lstStyle/>
          <a:p>
            <a:r>
              <a:rPr lang="en-US" dirty="0" smtClean="0"/>
              <a:t>For professional clients / qualified investors only</a:t>
            </a:r>
            <a:endParaRPr lang="en-US" dirty="0"/>
          </a:p>
        </p:txBody>
      </p:sp>
      <p:sp>
        <p:nvSpPr>
          <p:cNvPr id="5" name="Text Placeholder 4"/>
          <p:cNvSpPr>
            <a:spLocks noGrp="1"/>
          </p:cNvSpPr>
          <p:nvPr>
            <p:ph type="body" sz="quarter" idx="15"/>
          </p:nvPr>
        </p:nvSpPr>
        <p:spPr>
          <a:xfrm>
            <a:off x="304800" y="951755"/>
            <a:ext cx="8534400" cy="4937125"/>
          </a:xfrm>
        </p:spPr>
        <p:txBody>
          <a:bodyPr/>
          <a:lstStyle/>
          <a:p>
            <a:pPr lvl="1"/>
            <a:r>
              <a:rPr lang="en-US" dirty="0" smtClean="0"/>
              <a:t>Logic for projecting open orders has been enhanced and standardized to account for motivation (AP or non-AP) and basket (pricing or deliverable) across different time periods</a:t>
            </a:r>
          </a:p>
          <a:p>
            <a:pPr lvl="1"/>
            <a:r>
              <a:rPr lang="en-US" dirty="0" smtClean="0"/>
              <a:t>New Dixie screen, with default </a:t>
            </a:r>
            <a:r>
              <a:rPr lang="en-US" dirty="0"/>
              <a:t>settings standardized across fund domiciles</a:t>
            </a:r>
            <a:endParaRPr lang="en-US" dirty="0" smtClean="0"/>
          </a:p>
          <a:p>
            <a:pPr lvl="2"/>
            <a:r>
              <a:rPr lang="en-US" dirty="0"/>
              <a:t>3 date checkboxes </a:t>
            </a:r>
            <a:r>
              <a:rPr lang="en-US" dirty="0">
                <a:sym typeface="Wingdings" panose="05000000000000000000" pitchFamily="2" charset="2"/>
              </a:rPr>
              <a:t> 4 date </a:t>
            </a:r>
            <a:r>
              <a:rPr lang="en-US" dirty="0" smtClean="0">
                <a:sym typeface="Wingdings" panose="05000000000000000000" pitchFamily="2" charset="2"/>
              </a:rPr>
              <a:t>checkboxes</a:t>
            </a:r>
          </a:p>
          <a:p>
            <a:pPr lvl="2"/>
            <a:endParaRPr lang="en-US" dirty="0">
              <a:sym typeface="Wingdings" panose="05000000000000000000" pitchFamily="2" charset="2"/>
            </a:endParaRPr>
          </a:p>
          <a:p>
            <a:pPr lvl="2"/>
            <a:endParaRPr lang="en-US" dirty="0" smtClean="0">
              <a:sym typeface="Wingdings" panose="05000000000000000000" pitchFamily="2" charset="2"/>
            </a:endParaRPr>
          </a:p>
          <a:p>
            <a:pPr lvl="2"/>
            <a:endParaRPr lang="en-US" dirty="0" smtClean="0">
              <a:sym typeface="Wingdings" panose="05000000000000000000" pitchFamily="2" charset="2"/>
            </a:endParaRPr>
          </a:p>
          <a:p>
            <a:pPr lvl="2"/>
            <a:r>
              <a:rPr lang="en-US" dirty="0">
                <a:sym typeface="Wingdings" panose="05000000000000000000" pitchFamily="2" charset="2"/>
              </a:rPr>
              <a:t>Additional checkboxes specific to </a:t>
            </a:r>
            <a:r>
              <a:rPr lang="en-US" dirty="0" smtClean="0">
                <a:sym typeface="Wingdings" panose="05000000000000000000" pitchFamily="2" charset="2"/>
              </a:rPr>
              <a:t>US:</a:t>
            </a:r>
          </a:p>
          <a:p>
            <a:pPr lvl="3"/>
            <a:r>
              <a:rPr lang="en-US" strike="sngStrike" dirty="0" smtClean="0">
                <a:sym typeface="Wingdings" panose="05000000000000000000" pitchFamily="2" charset="2"/>
              </a:rPr>
              <a:t>Exclude </a:t>
            </a:r>
            <a:r>
              <a:rPr lang="en-US" strike="sngStrike" dirty="0">
                <a:sym typeface="Wingdings" panose="05000000000000000000" pitchFamily="2" charset="2"/>
              </a:rPr>
              <a:t>restricted currency </a:t>
            </a:r>
            <a:r>
              <a:rPr lang="en-US" strike="sngStrike" dirty="0" smtClean="0">
                <a:sym typeface="Wingdings" panose="05000000000000000000" pitchFamily="2" charset="2"/>
              </a:rPr>
              <a:t>orders</a:t>
            </a:r>
          </a:p>
          <a:p>
            <a:pPr lvl="3"/>
            <a:r>
              <a:rPr lang="en-US" dirty="0" smtClean="0">
                <a:sym typeface="Wingdings" panose="05000000000000000000" pitchFamily="2" charset="2"/>
              </a:rPr>
              <a:t>Exclude new assets unless part of index change</a:t>
            </a:r>
            <a:endParaRPr lang="en-US" dirty="0"/>
          </a:p>
          <a:p>
            <a:pPr lvl="2"/>
            <a:endParaRPr lang="en-US" dirty="0" smtClean="0">
              <a:sym typeface="Wingdings" panose="05000000000000000000" pitchFamily="2" charset="2"/>
            </a:endParaRPr>
          </a:p>
          <a:p>
            <a:pPr marL="349758" lvl="2" indent="0">
              <a:buNone/>
            </a:pPr>
            <a:endParaRPr lang="en-US" dirty="0">
              <a:sym typeface="Wingdings" panose="05000000000000000000" pitchFamily="2" charset="2"/>
            </a:endParaRPr>
          </a:p>
          <a:p>
            <a:pPr marL="349758" lvl="2" indent="0">
              <a:buNone/>
            </a:pPr>
            <a:endParaRPr lang="en-US" dirty="0"/>
          </a:p>
        </p:txBody>
      </p:sp>
      <p:grpSp>
        <p:nvGrpSpPr>
          <p:cNvPr id="21" name="Group 20"/>
          <p:cNvGrpSpPr/>
          <p:nvPr/>
        </p:nvGrpSpPr>
        <p:grpSpPr>
          <a:xfrm>
            <a:off x="1147527" y="1922735"/>
            <a:ext cx="5086521" cy="738664"/>
            <a:chOff x="1147527" y="1627184"/>
            <a:chExt cx="5086521" cy="738664"/>
          </a:xfrm>
        </p:grpSpPr>
        <p:sp>
          <p:nvSpPr>
            <p:cNvPr id="7" name="TextBox 6"/>
            <p:cNvSpPr txBox="1"/>
            <p:nvPr/>
          </p:nvSpPr>
          <p:spPr>
            <a:xfrm>
              <a:off x="1147527" y="1707976"/>
              <a:ext cx="2149855" cy="577081"/>
            </a:xfrm>
            <a:prstGeom prst="rect">
              <a:avLst/>
            </a:prstGeom>
            <a:solidFill>
              <a:srgbClr val="E6F2CC"/>
            </a:solidFill>
            <a:ln>
              <a:solidFill>
                <a:schemeClr val="accent1"/>
              </a:solidFill>
            </a:ln>
          </p:spPr>
          <p:txBody>
            <a:bodyPr wrap="square" rtlCol="0">
              <a:spAutoFit/>
            </a:bodyPr>
            <a:lstStyle/>
            <a:p>
              <a:pPr marL="164592" indent="-164592">
                <a:buClr>
                  <a:schemeClr val="tx2"/>
                </a:buClr>
                <a:buSzPct val="110000"/>
                <a:buFont typeface="Arial" panose="020B0604020202020204" pitchFamily="34" charset="0"/>
                <a:buChar char="•"/>
              </a:pPr>
              <a:r>
                <a:rPr lang="en-US" sz="1050" dirty="0" smtClean="0">
                  <a:solidFill>
                    <a:schemeClr val="tx2"/>
                  </a:solidFill>
                </a:rPr>
                <a:t>&lt; PCF Date</a:t>
              </a:r>
            </a:p>
            <a:p>
              <a:pPr marL="164592" indent="-164592">
                <a:buClr>
                  <a:schemeClr val="tx2"/>
                </a:buClr>
                <a:buSzPct val="110000"/>
                <a:buFont typeface="Arial" panose="020B0604020202020204" pitchFamily="34" charset="0"/>
                <a:buChar char="•"/>
              </a:pPr>
              <a:r>
                <a:rPr lang="en-US" sz="1050" dirty="0" smtClean="0">
                  <a:solidFill>
                    <a:schemeClr val="tx2"/>
                  </a:solidFill>
                </a:rPr>
                <a:t>= PCF Date</a:t>
              </a:r>
            </a:p>
            <a:p>
              <a:pPr marL="164592" indent="-164592">
                <a:buClr>
                  <a:schemeClr val="tx2"/>
                </a:buClr>
                <a:buSzPct val="110000"/>
                <a:buFont typeface="Arial" panose="020B0604020202020204" pitchFamily="34" charset="0"/>
                <a:buChar char="•"/>
              </a:pPr>
              <a:r>
                <a:rPr lang="en-US" sz="1050" dirty="0" smtClean="0">
                  <a:solidFill>
                    <a:schemeClr val="tx2"/>
                  </a:solidFill>
                </a:rPr>
                <a:t>&gt; PCF Date</a:t>
              </a:r>
              <a:endParaRPr lang="en-US" sz="1050" dirty="0">
                <a:solidFill>
                  <a:schemeClr val="tx2"/>
                </a:solidFill>
              </a:endParaRPr>
            </a:p>
          </p:txBody>
        </p:sp>
        <p:sp>
          <p:nvSpPr>
            <p:cNvPr id="8" name="TextBox 7"/>
            <p:cNvSpPr txBox="1"/>
            <p:nvPr/>
          </p:nvSpPr>
          <p:spPr>
            <a:xfrm>
              <a:off x="4084193" y="1627184"/>
              <a:ext cx="2149855" cy="738664"/>
            </a:xfrm>
            <a:prstGeom prst="rect">
              <a:avLst/>
            </a:prstGeom>
            <a:solidFill>
              <a:srgbClr val="E6F2CC"/>
            </a:solidFill>
            <a:ln>
              <a:solidFill>
                <a:schemeClr val="accent1"/>
              </a:solidFill>
            </a:ln>
          </p:spPr>
          <p:txBody>
            <a:bodyPr wrap="square" rtlCol="0">
              <a:spAutoFit/>
            </a:bodyPr>
            <a:lstStyle/>
            <a:p>
              <a:pPr marL="164592" indent="-164592">
                <a:buClr>
                  <a:schemeClr val="tx2"/>
                </a:buClr>
                <a:buSzPct val="110000"/>
                <a:buFont typeface="Arial" panose="020B0604020202020204" pitchFamily="34" charset="0"/>
                <a:buChar char="•"/>
              </a:pPr>
              <a:r>
                <a:rPr lang="en-US" sz="1050" dirty="0" smtClean="0">
                  <a:solidFill>
                    <a:schemeClr val="tx2"/>
                  </a:solidFill>
                </a:rPr>
                <a:t>&lt;= NAV Date</a:t>
              </a:r>
            </a:p>
            <a:p>
              <a:pPr marL="164592" indent="-164592">
                <a:buClr>
                  <a:schemeClr val="tx2"/>
                </a:buClr>
                <a:buSzPct val="110000"/>
                <a:buFont typeface="Arial" panose="020B0604020202020204" pitchFamily="34" charset="0"/>
                <a:buChar char="•"/>
              </a:pPr>
              <a:r>
                <a:rPr lang="en-US" sz="1050" dirty="0" smtClean="0">
                  <a:solidFill>
                    <a:schemeClr val="tx2"/>
                  </a:solidFill>
                </a:rPr>
                <a:t>&gt; NAV Date and &lt; PCF Date</a:t>
              </a:r>
            </a:p>
            <a:p>
              <a:pPr marL="164592" indent="-164592">
                <a:buClr>
                  <a:schemeClr val="tx2"/>
                </a:buClr>
                <a:buSzPct val="110000"/>
                <a:buFont typeface="Arial" panose="020B0604020202020204" pitchFamily="34" charset="0"/>
                <a:buChar char="•"/>
              </a:pPr>
              <a:r>
                <a:rPr lang="en-US" sz="1050" dirty="0" smtClean="0">
                  <a:solidFill>
                    <a:schemeClr val="tx2"/>
                  </a:solidFill>
                </a:rPr>
                <a:t>= PCF Date</a:t>
              </a:r>
            </a:p>
            <a:p>
              <a:pPr marL="164592" indent="-164592">
                <a:buClr>
                  <a:schemeClr val="tx2"/>
                </a:buClr>
                <a:buSzPct val="110000"/>
                <a:buFont typeface="Arial" panose="020B0604020202020204" pitchFamily="34" charset="0"/>
                <a:buChar char="•"/>
              </a:pPr>
              <a:r>
                <a:rPr lang="en-US" sz="1050" dirty="0" smtClean="0">
                  <a:solidFill>
                    <a:schemeClr val="tx2"/>
                  </a:solidFill>
                </a:rPr>
                <a:t>&gt; PCF Date</a:t>
              </a:r>
              <a:endParaRPr lang="en-US" sz="1050" dirty="0">
                <a:solidFill>
                  <a:schemeClr val="tx2"/>
                </a:solidFill>
              </a:endParaRPr>
            </a:p>
          </p:txBody>
        </p:sp>
        <p:sp>
          <p:nvSpPr>
            <p:cNvPr id="9" name="Right Arrow 8"/>
            <p:cNvSpPr/>
            <p:nvPr/>
          </p:nvSpPr>
          <p:spPr>
            <a:xfrm>
              <a:off x="3423710" y="1913081"/>
              <a:ext cx="534155" cy="199176"/>
            </a:xfrm>
            <a:prstGeom prst="rightArrow">
              <a:avLst/>
            </a:prstGeom>
            <a:solidFill>
              <a:schemeClr val="bg1">
                <a:lumMod val="65000"/>
              </a:schemeClr>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lang="en-US" sz="1000" b="1" kern="0" dirty="0">
                <a:solidFill>
                  <a:schemeClr val="tx2"/>
                </a:solidFill>
              </a:endParaRPr>
            </a:p>
          </p:txBody>
        </p:sp>
      </p:grpSp>
      <p:pic>
        <p:nvPicPr>
          <p:cNvPr id="12" name="Picture 11"/>
          <p:cNvPicPr>
            <a:picLocks noChangeAspect="1"/>
          </p:cNvPicPr>
          <p:nvPr/>
        </p:nvPicPr>
        <p:blipFill>
          <a:blip r:embed="rId2"/>
          <a:stretch>
            <a:fillRect/>
          </a:stretch>
        </p:blipFill>
        <p:spPr>
          <a:xfrm>
            <a:off x="572658" y="3664543"/>
            <a:ext cx="8199120" cy="2659380"/>
          </a:xfrm>
          <a:prstGeom prst="rect">
            <a:avLst/>
          </a:prstGeom>
        </p:spPr>
      </p:pic>
      <p:sp>
        <p:nvSpPr>
          <p:cNvPr id="13" name="Left Brace 12"/>
          <p:cNvSpPr/>
          <p:nvPr/>
        </p:nvSpPr>
        <p:spPr>
          <a:xfrm rot="5400000">
            <a:off x="4815509" y="2762261"/>
            <a:ext cx="322797" cy="2533747"/>
          </a:xfrm>
          <a:prstGeom prst="leftBrace">
            <a:avLst>
              <a:gd name="adj1" fmla="val 26401"/>
              <a:gd name="adj2" fmla="val 50790"/>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TextBox 13"/>
          <p:cNvSpPr txBox="1"/>
          <p:nvPr/>
        </p:nvSpPr>
        <p:spPr>
          <a:xfrm>
            <a:off x="4365615" y="3611158"/>
            <a:ext cx="1204111" cy="230832"/>
          </a:xfrm>
          <a:prstGeom prst="rect">
            <a:avLst/>
          </a:prstGeom>
          <a:solidFill>
            <a:srgbClr val="E6F2CC"/>
          </a:solidFill>
          <a:ln>
            <a:solidFill>
              <a:schemeClr val="accent1"/>
            </a:solidFill>
          </a:ln>
        </p:spPr>
        <p:txBody>
          <a:bodyPr wrap="square" rtlCol="0">
            <a:spAutoFit/>
          </a:bodyPr>
          <a:lstStyle/>
          <a:p>
            <a:pPr algn="ctr">
              <a:buClr>
                <a:schemeClr val="tx2"/>
              </a:buClr>
              <a:buSzPct val="110000"/>
            </a:pPr>
            <a:r>
              <a:rPr lang="en-US" sz="900" dirty="0" smtClean="0">
                <a:solidFill>
                  <a:schemeClr val="tx2"/>
                </a:solidFill>
              </a:rPr>
              <a:t>4 date checkboxes</a:t>
            </a:r>
            <a:endParaRPr lang="en-US" sz="900" dirty="0">
              <a:solidFill>
                <a:schemeClr val="tx2"/>
              </a:solidFill>
            </a:endParaRPr>
          </a:p>
        </p:txBody>
      </p:sp>
      <p:sp>
        <p:nvSpPr>
          <p:cNvPr id="15" name="Line Callout 1 14"/>
          <p:cNvSpPr/>
          <p:nvPr/>
        </p:nvSpPr>
        <p:spPr>
          <a:xfrm>
            <a:off x="6912034" y="3326796"/>
            <a:ext cx="595745" cy="516616"/>
          </a:xfrm>
          <a:prstGeom prst="borderCallout1">
            <a:avLst>
              <a:gd name="adj1" fmla="val 100470"/>
              <a:gd name="adj2" fmla="val 51163"/>
              <a:gd name="adj3" fmla="val 175565"/>
              <a:gd name="adj4" fmla="val 65085"/>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buClr>
                <a:schemeClr val="tx2"/>
              </a:buClr>
              <a:buSzPct val="110000"/>
            </a:pPr>
            <a:r>
              <a:rPr lang="en-US" sz="900" kern="0" dirty="0" smtClean="0">
                <a:solidFill>
                  <a:schemeClr val="tx2"/>
                </a:solidFill>
              </a:rPr>
              <a:t>This flag will be removed</a:t>
            </a:r>
            <a:endParaRPr lang="en-US" sz="900" kern="0" dirty="0">
              <a:solidFill>
                <a:schemeClr val="tx2"/>
              </a:solidFill>
            </a:endParaRPr>
          </a:p>
        </p:txBody>
      </p:sp>
      <p:sp>
        <p:nvSpPr>
          <p:cNvPr id="16" name="Line Callout 1 15"/>
          <p:cNvSpPr/>
          <p:nvPr/>
        </p:nvSpPr>
        <p:spPr>
          <a:xfrm>
            <a:off x="7906327" y="3320487"/>
            <a:ext cx="665017" cy="516616"/>
          </a:xfrm>
          <a:prstGeom prst="borderCallout1">
            <a:avLst>
              <a:gd name="adj1" fmla="val 100470"/>
              <a:gd name="adj2" fmla="val 51163"/>
              <a:gd name="adj3" fmla="val 175565"/>
              <a:gd name="adj4" fmla="val 65085"/>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buClr>
                <a:schemeClr val="tx2"/>
              </a:buClr>
              <a:buSzPct val="110000"/>
            </a:pPr>
            <a:r>
              <a:rPr lang="en-US" sz="900" kern="0" dirty="0" smtClean="0">
                <a:solidFill>
                  <a:schemeClr val="tx2"/>
                </a:solidFill>
              </a:rPr>
              <a:t>New flag specific to US funds</a:t>
            </a:r>
            <a:endParaRPr lang="en-US" sz="900" kern="0" dirty="0">
              <a:solidFill>
                <a:schemeClr val="tx2"/>
              </a:solidFill>
            </a:endParaRPr>
          </a:p>
        </p:txBody>
      </p:sp>
      <p:sp>
        <p:nvSpPr>
          <p:cNvPr id="17" name="Line Callout 1 16"/>
          <p:cNvSpPr/>
          <p:nvPr/>
        </p:nvSpPr>
        <p:spPr>
          <a:xfrm>
            <a:off x="2157507" y="3729196"/>
            <a:ext cx="971442" cy="516616"/>
          </a:xfrm>
          <a:prstGeom prst="borderCallout1">
            <a:avLst>
              <a:gd name="adj1" fmla="val 100470"/>
              <a:gd name="adj2" fmla="val 51163"/>
              <a:gd name="adj3" fmla="val 159474"/>
              <a:gd name="adj4" fmla="val 98726"/>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buClr>
                <a:schemeClr val="tx2"/>
              </a:buClr>
              <a:buSzPct val="110000"/>
            </a:pPr>
            <a:r>
              <a:rPr lang="en-US" sz="900" kern="0" dirty="0" smtClean="0">
                <a:solidFill>
                  <a:schemeClr val="tx2"/>
                </a:solidFill>
              </a:rPr>
              <a:t>Top yellow rows editable by PE in the GUI</a:t>
            </a:r>
            <a:endParaRPr lang="en-US" sz="900" kern="0" dirty="0">
              <a:solidFill>
                <a:schemeClr val="tx2"/>
              </a:solidFill>
            </a:endParaRPr>
          </a:p>
        </p:txBody>
      </p:sp>
      <p:sp>
        <p:nvSpPr>
          <p:cNvPr id="20" name="Line Callout 1 19"/>
          <p:cNvSpPr/>
          <p:nvPr/>
        </p:nvSpPr>
        <p:spPr>
          <a:xfrm>
            <a:off x="1251011" y="5763669"/>
            <a:ext cx="1392217" cy="385719"/>
          </a:xfrm>
          <a:prstGeom prst="borderCallout1">
            <a:avLst>
              <a:gd name="adj1" fmla="val 48968"/>
              <a:gd name="adj2" fmla="val 100257"/>
              <a:gd name="adj3" fmla="val -65846"/>
              <a:gd name="adj4" fmla="val 134973"/>
            </a:avLst>
          </a:prstGeom>
          <a:solidFill>
            <a:srgbClr val="E6F2CC"/>
          </a:solidFill>
          <a:ln w="9525" cap="flat" cmpd="sng" algn="ctr">
            <a:solidFill>
              <a:schemeClr val="accent1"/>
            </a:solidFill>
            <a:prstDash val="solid"/>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buClr>
                <a:schemeClr val="tx2"/>
              </a:buClr>
              <a:buSzPct val="110000"/>
            </a:pPr>
            <a:r>
              <a:rPr lang="en-US" sz="900" kern="0" dirty="0">
                <a:solidFill>
                  <a:schemeClr val="tx2"/>
                </a:solidFill>
              </a:rPr>
              <a:t>Bottom rows editable by Tech in the back-end</a:t>
            </a:r>
          </a:p>
        </p:txBody>
      </p:sp>
    </p:spTree>
    <p:extLst>
      <p:ext uri="{BB962C8B-B14F-4D97-AF65-F5344CB8AC3E}">
        <p14:creationId xmlns:p14="http://schemas.microsoft.com/office/powerpoint/2010/main" val="41041488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Projections: </a:t>
            </a:r>
            <a:r>
              <a:rPr lang="en-US" dirty="0" smtClean="0"/>
              <a:t>5 </a:t>
            </a:r>
            <a:r>
              <a:rPr lang="en-US" dirty="0"/>
              <a:t>Standard </a:t>
            </a:r>
            <a:r>
              <a:rPr lang="en-US" dirty="0" smtClean="0"/>
              <a:t>Settings, based on fund domicile </a:t>
            </a:r>
            <a:r>
              <a:rPr lang="en-US" i="1" dirty="0" smtClean="0"/>
              <a:t>(1 of 2)</a:t>
            </a:r>
            <a:endParaRPr lang="en-US" i="1" dirty="0"/>
          </a:p>
        </p:txBody>
      </p:sp>
      <p:sp>
        <p:nvSpPr>
          <p:cNvPr id="3" name="Slide Number Placeholder 2"/>
          <p:cNvSpPr>
            <a:spLocks noGrp="1"/>
          </p:cNvSpPr>
          <p:nvPr>
            <p:ph type="sldNum" sz="quarter" idx="13"/>
          </p:nvPr>
        </p:nvSpPr>
        <p:spPr/>
        <p:txBody>
          <a:bodyPr/>
          <a:lstStyle/>
          <a:p>
            <a:fld id="{C0531ADF-2191-45C5-9D71-08764BF86A6F}" type="slidenum">
              <a:rPr lang="en-US" smtClean="0"/>
              <a:pPr/>
              <a:t>8</a:t>
            </a:fld>
            <a:endParaRPr lang="en-US" dirty="0"/>
          </a:p>
        </p:txBody>
      </p:sp>
      <p:sp>
        <p:nvSpPr>
          <p:cNvPr id="4" name="Footer Placeholder 3"/>
          <p:cNvSpPr>
            <a:spLocks noGrp="1"/>
          </p:cNvSpPr>
          <p:nvPr>
            <p:ph type="ftr" sz="quarter" idx="14"/>
          </p:nvPr>
        </p:nvSpPr>
        <p:spPr/>
        <p:txBody>
          <a:bodyPr/>
          <a:lstStyle/>
          <a:p>
            <a:r>
              <a:rPr lang="en-US" dirty="0" smtClean="0"/>
              <a:t>For professional clients / qualified investors only</a:t>
            </a:r>
            <a:endParaRPr lang="en-US" dirty="0"/>
          </a:p>
        </p:txBody>
      </p:sp>
      <p:sp>
        <p:nvSpPr>
          <p:cNvPr id="14" name="TextBox 13"/>
          <p:cNvSpPr txBox="1"/>
          <p:nvPr/>
        </p:nvSpPr>
        <p:spPr>
          <a:xfrm>
            <a:off x="350992" y="5644629"/>
            <a:ext cx="8435125" cy="369332"/>
          </a:xfrm>
          <a:prstGeom prst="rect">
            <a:avLst/>
          </a:prstGeom>
          <a:noFill/>
        </p:spPr>
        <p:txBody>
          <a:bodyPr wrap="square" rtlCol="0">
            <a:spAutoFit/>
          </a:bodyPr>
          <a:lstStyle/>
          <a:p>
            <a:pPr marL="171450" indent="-171450">
              <a:buClr>
                <a:schemeClr val="tx2"/>
              </a:buClr>
              <a:buSzPct val="110000"/>
              <a:buFont typeface="Arial" panose="020B0604020202020204" pitchFamily="34" charset="0"/>
              <a:buChar char="•"/>
            </a:pPr>
            <a:r>
              <a:rPr lang="en-US" sz="900" dirty="0" smtClean="0">
                <a:solidFill>
                  <a:srgbClr val="FF0000"/>
                </a:solidFill>
              </a:rPr>
              <a:t>Red</a:t>
            </a:r>
            <a:r>
              <a:rPr lang="en-US" sz="900" dirty="0" smtClean="0">
                <a:solidFill>
                  <a:schemeClr val="tx2"/>
                </a:solidFill>
              </a:rPr>
              <a:t> denotes differences from the “Global” Standard.  The “Global” Standard applies to all funds unless noted as one of the variants above.</a:t>
            </a:r>
          </a:p>
          <a:p>
            <a:pPr marL="171450" indent="-171450">
              <a:buClr>
                <a:schemeClr val="tx2"/>
              </a:buClr>
              <a:buSzPct val="110000"/>
              <a:buFont typeface="Arial" panose="020B0604020202020204" pitchFamily="34" charset="0"/>
              <a:buChar char="•"/>
            </a:pPr>
            <a:r>
              <a:rPr lang="en-US" sz="900" dirty="0" smtClean="0">
                <a:solidFill>
                  <a:schemeClr val="tx2"/>
                </a:solidFill>
              </a:rPr>
              <a:t>White rows denote editable by PE on the Dixie GUI vs. gray rows denote editable by Tech on the back-end.</a:t>
            </a:r>
            <a:endParaRPr lang="en-US" sz="900" dirty="0">
              <a:solidFill>
                <a:schemeClr val="tx2"/>
              </a:solidFill>
            </a:endParaRPr>
          </a:p>
        </p:txBody>
      </p:sp>
      <p:pic>
        <p:nvPicPr>
          <p:cNvPr id="5" name="Picture 4"/>
          <p:cNvPicPr>
            <a:picLocks noChangeAspect="1"/>
          </p:cNvPicPr>
          <p:nvPr/>
        </p:nvPicPr>
        <p:blipFill>
          <a:blip r:embed="rId2"/>
          <a:stretch>
            <a:fillRect/>
          </a:stretch>
        </p:blipFill>
        <p:spPr>
          <a:xfrm>
            <a:off x="354998" y="955024"/>
            <a:ext cx="8502875" cy="1400857"/>
          </a:xfrm>
          <a:prstGeom prst="rect">
            <a:avLst/>
          </a:prstGeom>
        </p:spPr>
      </p:pic>
      <p:pic>
        <p:nvPicPr>
          <p:cNvPr id="6" name="Picture 5"/>
          <p:cNvPicPr>
            <a:picLocks noChangeAspect="1"/>
          </p:cNvPicPr>
          <p:nvPr/>
        </p:nvPicPr>
        <p:blipFill>
          <a:blip r:embed="rId3"/>
          <a:stretch>
            <a:fillRect/>
          </a:stretch>
        </p:blipFill>
        <p:spPr>
          <a:xfrm>
            <a:off x="354998" y="2531881"/>
            <a:ext cx="8502875" cy="1228287"/>
          </a:xfrm>
          <a:prstGeom prst="rect">
            <a:avLst/>
          </a:prstGeom>
        </p:spPr>
      </p:pic>
      <p:pic>
        <p:nvPicPr>
          <p:cNvPr id="7" name="Picture 6"/>
          <p:cNvPicPr>
            <a:picLocks noChangeAspect="1"/>
          </p:cNvPicPr>
          <p:nvPr/>
        </p:nvPicPr>
        <p:blipFill>
          <a:blip r:embed="rId4"/>
          <a:stretch>
            <a:fillRect/>
          </a:stretch>
        </p:blipFill>
        <p:spPr>
          <a:xfrm>
            <a:off x="354998" y="3984164"/>
            <a:ext cx="8502875" cy="1228287"/>
          </a:xfrm>
          <a:prstGeom prst="rect">
            <a:avLst/>
          </a:prstGeom>
        </p:spPr>
      </p:pic>
    </p:spTree>
    <p:extLst>
      <p:ext uri="{BB962C8B-B14F-4D97-AF65-F5344CB8AC3E}">
        <p14:creationId xmlns:p14="http://schemas.microsoft.com/office/powerpoint/2010/main" val="3210171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Projections: </a:t>
            </a:r>
            <a:r>
              <a:rPr lang="en-US" dirty="0" smtClean="0"/>
              <a:t>5 </a:t>
            </a:r>
            <a:r>
              <a:rPr lang="en-US" dirty="0"/>
              <a:t>Standard </a:t>
            </a:r>
            <a:r>
              <a:rPr lang="en-US" dirty="0" smtClean="0"/>
              <a:t>Settings, based on fund domicile </a:t>
            </a:r>
            <a:r>
              <a:rPr lang="en-US" i="1" dirty="0" smtClean="0"/>
              <a:t>(2 of 2)</a:t>
            </a:r>
            <a:endParaRPr lang="en-US" i="1" dirty="0"/>
          </a:p>
        </p:txBody>
      </p:sp>
      <p:sp>
        <p:nvSpPr>
          <p:cNvPr id="3" name="Slide Number Placeholder 2"/>
          <p:cNvSpPr>
            <a:spLocks noGrp="1"/>
          </p:cNvSpPr>
          <p:nvPr>
            <p:ph type="sldNum" sz="quarter" idx="13"/>
          </p:nvPr>
        </p:nvSpPr>
        <p:spPr/>
        <p:txBody>
          <a:bodyPr/>
          <a:lstStyle/>
          <a:p>
            <a:fld id="{C0531ADF-2191-45C5-9D71-08764BF86A6F}" type="slidenum">
              <a:rPr lang="en-US" smtClean="0"/>
              <a:pPr/>
              <a:t>9</a:t>
            </a:fld>
            <a:endParaRPr lang="en-US" dirty="0"/>
          </a:p>
        </p:txBody>
      </p:sp>
      <p:sp>
        <p:nvSpPr>
          <p:cNvPr id="4" name="Footer Placeholder 3"/>
          <p:cNvSpPr>
            <a:spLocks noGrp="1"/>
          </p:cNvSpPr>
          <p:nvPr>
            <p:ph type="ftr" sz="quarter" idx="14"/>
          </p:nvPr>
        </p:nvSpPr>
        <p:spPr/>
        <p:txBody>
          <a:bodyPr/>
          <a:lstStyle/>
          <a:p>
            <a:r>
              <a:rPr lang="en-US" dirty="0" smtClean="0"/>
              <a:t>For professional clients / qualified investors only</a:t>
            </a:r>
            <a:endParaRPr lang="en-US" dirty="0"/>
          </a:p>
        </p:txBody>
      </p:sp>
      <p:sp>
        <p:nvSpPr>
          <p:cNvPr id="14" name="TextBox 13"/>
          <p:cNvSpPr txBox="1"/>
          <p:nvPr/>
        </p:nvSpPr>
        <p:spPr>
          <a:xfrm>
            <a:off x="350992" y="5644629"/>
            <a:ext cx="8435125" cy="369332"/>
          </a:xfrm>
          <a:prstGeom prst="rect">
            <a:avLst/>
          </a:prstGeom>
          <a:noFill/>
        </p:spPr>
        <p:txBody>
          <a:bodyPr wrap="square" rtlCol="0">
            <a:spAutoFit/>
          </a:bodyPr>
          <a:lstStyle/>
          <a:p>
            <a:pPr marL="171450" indent="-171450">
              <a:buClr>
                <a:schemeClr val="tx2"/>
              </a:buClr>
              <a:buSzPct val="110000"/>
              <a:buFont typeface="Arial" panose="020B0604020202020204" pitchFamily="34" charset="0"/>
              <a:buChar char="•"/>
            </a:pPr>
            <a:r>
              <a:rPr lang="en-US" sz="900" dirty="0" smtClean="0">
                <a:solidFill>
                  <a:srgbClr val="FF0000"/>
                </a:solidFill>
              </a:rPr>
              <a:t>Red</a:t>
            </a:r>
            <a:r>
              <a:rPr lang="en-US" sz="900" dirty="0" smtClean="0">
                <a:solidFill>
                  <a:schemeClr val="tx2"/>
                </a:solidFill>
              </a:rPr>
              <a:t> denotes differences from the “Global” Standard.  The “Global” Standard applies to all funds unless noted as one of the variants above.</a:t>
            </a:r>
          </a:p>
          <a:p>
            <a:pPr marL="171450" indent="-171450">
              <a:buClr>
                <a:schemeClr val="tx2"/>
              </a:buClr>
              <a:buSzPct val="110000"/>
              <a:buFont typeface="Arial" panose="020B0604020202020204" pitchFamily="34" charset="0"/>
              <a:buChar char="•"/>
            </a:pPr>
            <a:r>
              <a:rPr lang="en-US" sz="900" dirty="0" smtClean="0">
                <a:solidFill>
                  <a:schemeClr val="tx2"/>
                </a:solidFill>
              </a:rPr>
              <a:t>White rows denote editable by PE on the Dixie GUI vs. gray rows denote editable by Tech on the back-end.</a:t>
            </a:r>
            <a:endParaRPr lang="en-US" sz="900" dirty="0">
              <a:solidFill>
                <a:schemeClr val="tx2"/>
              </a:solidFill>
            </a:endParaRPr>
          </a:p>
        </p:txBody>
      </p:sp>
      <p:pic>
        <p:nvPicPr>
          <p:cNvPr id="8" name="Picture 7"/>
          <p:cNvPicPr>
            <a:picLocks noChangeAspect="1"/>
          </p:cNvPicPr>
          <p:nvPr/>
        </p:nvPicPr>
        <p:blipFill>
          <a:blip r:embed="rId2"/>
          <a:stretch>
            <a:fillRect/>
          </a:stretch>
        </p:blipFill>
        <p:spPr>
          <a:xfrm>
            <a:off x="354998" y="955244"/>
            <a:ext cx="8502875" cy="1228287"/>
          </a:xfrm>
          <a:prstGeom prst="rect">
            <a:avLst/>
          </a:prstGeom>
        </p:spPr>
      </p:pic>
      <p:pic>
        <p:nvPicPr>
          <p:cNvPr id="9" name="Picture 8"/>
          <p:cNvPicPr>
            <a:picLocks noChangeAspect="1"/>
          </p:cNvPicPr>
          <p:nvPr/>
        </p:nvPicPr>
        <p:blipFill>
          <a:blip r:embed="rId3"/>
          <a:stretch>
            <a:fillRect/>
          </a:stretch>
        </p:blipFill>
        <p:spPr>
          <a:xfrm>
            <a:off x="354998" y="2359440"/>
            <a:ext cx="8502875" cy="1228287"/>
          </a:xfrm>
          <a:prstGeom prst="rect">
            <a:avLst/>
          </a:prstGeom>
        </p:spPr>
      </p:pic>
    </p:spTree>
    <p:extLst>
      <p:ext uri="{BB962C8B-B14F-4D97-AF65-F5344CB8AC3E}">
        <p14:creationId xmlns:p14="http://schemas.microsoft.com/office/powerpoint/2010/main" val="1383564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Updated Default PPT Template">
  <a:themeElements>
    <a:clrScheme name="BLK 2016">
      <a:dk1>
        <a:srgbClr val="000000"/>
      </a:dk1>
      <a:lt1>
        <a:srgbClr val="FFFFFF"/>
      </a:lt1>
      <a:dk2>
        <a:srgbClr val="4F4E50"/>
      </a:dk2>
      <a:lt2>
        <a:srgbClr val="FFFFFF"/>
      </a:lt2>
      <a:accent1>
        <a:srgbClr val="003594"/>
      </a:accent1>
      <a:accent2>
        <a:srgbClr val="82BC00"/>
      </a:accent2>
      <a:accent3>
        <a:srgbClr val="27AFAF"/>
      </a:accent3>
      <a:accent4>
        <a:srgbClr val="F8971D"/>
      </a:accent4>
      <a:accent5>
        <a:srgbClr val="13B5EA"/>
      </a:accent5>
      <a:accent6>
        <a:srgbClr val="6C207E"/>
      </a:accent6>
      <a:hlink>
        <a:srgbClr val="003594"/>
      </a:hlink>
      <a:folHlink>
        <a:srgbClr val="82BC00"/>
      </a:folHlink>
    </a:clrScheme>
    <a:fontScheme name="BlackRoc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w="9525" cap="flat" cmpd="sng" algn="ctr">
          <a:noFill/>
          <a:prstDash val="solid"/>
        </a:ln>
        <a:effectLst/>
      </a:spPr>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defPPr algn="ctr">
          <a:buClr>
            <a:schemeClr val="tx2"/>
          </a:buClr>
          <a:buSzPct val="110000"/>
          <a:defRPr sz="1000" b="1" kern="0">
            <a:solidFill>
              <a:schemeClr val="tx2"/>
            </a:solidFill>
          </a:defRPr>
        </a:defPPr>
      </a:lstStyle>
    </a:spDef>
    <a:lnDef>
      <a:spPr>
        <a:ln>
          <a:solidFill>
            <a:srgbClr val="D9D9D9"/>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164592" indent="-164592">
          <a:buClr>
            <a:schemeClr val="tx2"/>
          </a:buClr>
          <a:buSzPct val="110000"/>
          <a:buFont typeface="Arial" panose="020B0604020202020204" pitchFamily="34" charset="0"/>
          <a:buChar char="•"/>
          <a:defRPr sz="1200">
            <a:solidFill>
              <a:schemeClr val="tx2"/>
            </a:solidFill>
          </a:defRPr>
        </a:defPPr>
      </a:lstStyle>
    </a:txDef>
  </a:objectDefaults>
  <a:extraClrSchemeLst/>
  <a:custClrLst>
    <a:custClr name="blank">
      <a:srgbClr val="FFFFFF"/>
    </a:custClr>
    <a:custClr name="blank">
      <a:srgbClr val="FFFFFF"/>
    </a:custClr>
    <a:custClr name="blank">
      <a:srgbClr val="FFFFFF"/>
    </a:custClr>
    <a:custClr name="G1">
      <a:srgbClr val="7F7F7F"/>
    </a:custClr>
    <a:custClr name="661-TINT1">
      <a:srgbClr val="6686BF"/>
    </a:custClr>
    <a:custClr name="376-TINT1">
      <a:srgbClr val="B4D766"/>
    </a:custClr>
    <a:custClr name="7466-TINT1">
      <a:srgbClr val="7DCFCF"/>
    </a:custClr>
    <a:custClr name="144-TINT1">
      <a:srgbClr val="FBC177"/>
    </a:custClr>
    <a:custClr name="298-TINT1">
      <a:srgbClr val="71D3F2"/>
    </a:custClr>
    <a:custClr name="2613-TINT1">
      <a:srgbClr val="A779B2"/>
    </a:custClr>
    <a:custClr name="blank">
      <a:srgbClr val="FFFFFF"/>
    </a:custClr>
    <a:custClr name="blank">
      <a:srgbClr val="FFFFFF"/>
    </a:custClr>
    <a:custClr name="blank">
      <a:srgbClr val="FFFFFF"/>
    </a:custClr>
    <a:custClr name="G2">
      <a:srgbClr val="D9D9D9"/>
    </a:custClr>
    <a:custClr name="661-TINT2">
      <a:srgbClr val="CCD7EA"/>
    </a:custClr>
    <a:custClr name="376-TINT2">
      <a:srgbClr val="E6F2CC"/>
    </a:custClr>
    <a:custClr name="7466-TINT2">
      <a:srgbClr val="D4EFEF"/>
    </a:custClr>
    <a:custClr name="144-TINT2">
      <a:srgbClr val="FEEAD2"/>
    </a:custClr>
    <a:custClr name="298-TINT2">
      <a:srgbClr val="D0F0FB"/>
    </a:custClr>
    <a:custClr name="2613-TINT2">
      <a:srgbClr val="E2D2E5"/>
    </a:custClr>
    <a:custClr name="BLK8-1797">
      <a:srgbClr val="E31B23"/>
    </a:custClr>
    <a:custClr name="IS7-233">
      <a:srgbClr val="C50084"/>
    </a:custClr>
    <a:custClr name="300">
      <a:srgbClr val="0079C1"/>
    </a:custClr>
    <a:custClr name="355">
      <a:srgbClr val="00A94F"/>
    </a:custClr>
    <a:custClr name="3135">
      <a:srgbClr val="117C8E"/>
    </a:custClr>
    <a:custClr name="654">
      <a:srgbClr val="002C5F"/>
    </a:custClr>
    <a:custClr name="115">
      <a:srgbClr val="FCD015"/>
    </a:custClr>
    <a:custClr name="342">
      <a:srgbClr val="006F51"/>
    </a:custClr>
  </a:custClrLst>
  <a:extLst>
    <a:ext uri="{05A4C25C-085E-4340-85A3-A5531E510DB2}">
      <thm15:themeFamily xmlns:thm15="http://schemas.microsoft.com/office/thememl/2012/main" name="blank.potx" id="{3AFADAE7-C05A-49C9-A16C-6F7885471837}" vid="{28DDF0DB-5798-44B5-8B9A-FBC085133859}"/>
    </a:ext>
  </a:extLst>
</a:theme>
</file>

<file path=ppt/theme/theme2.xml><?xml version="1.0" encoding="utf-8"?>
<a:theme xmlns:a="http://schemas.openxmlformats.org/drawingml/2006/main" name="Office Theme">
  <a:themeElements>
    <a:clrScheme name="BLK 2016">
      <a:dk1>
        <a:srgbClr val="000000"/>
      </a:dk1>
      <a:lt1>
        <a:srgbClr val="FFFFFF"/>
      </a:lt1>
      <a:dk2>
        <a:srgbClr val="4F4E50"/>
      </a:dk2>
      <a:lt2>
        <a:srgbClr val="FFFFFF"/>
      </a:lt2>
      <a:accent1>
        <a:srgbClr val="003594"/>
      </a:accent1>
      <a:accent2>
        <a:srgbClr val="82BC00"/>
      </a:accent2>
      <a:accent3>
        <a:srgbClr val="27AFAF"/>
      </a:accent3>
      <a:accent4>
        <a:srgbClr val="F8971D"/>
      </a:accent4>
      <a:accent5>
        <a:srgbClr val="13B5EA"/>
      </a:accent5>
      <a:accent6>
        <a:srgbClr val="6C207E"/>
      </a:accent6>
      <a:hlink>
        <a:srgbClr val="003594"/>
      </a:hlink>
      <a:folHlink>
        <a:srgbClr val="82BC00"/>
      </a:folHlink>
    </a:clrScheme>
    <a:fontScheme name="BlackRoc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w="9525" cap="flat" cmpd="sng" algn="ctr">
          <a:noFill/>
          <a:prstDash val="solid"/>
        </a:ln>
        <a:effectLst/>
      </a:spPr>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defPPr algn="ctr">
          <a:buClr>
            <a:schemeClr val="tx2"/>
          </a:buClr>
          <a:buSzPct val="110000"/>
          <a:defRPr sz="1000" b="1" kern="0">
            <a:solidFill>
              <a:schemeClr val="tx2"/>
            </a:solidFill>
          </a:defRPr>
        </a:defPPr>
      </a:lstStyle>
    </a:spDef>
    <a:lnDef>
      <a:spPr>
        <a:ln>
          <a:solidFill>
            <a:srgbClr val="D9D9D9"/>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164592" indent="-164592">
          <a:buClr>
            <a:schemeClr val="tx2"/>
          </a:buClr>
          <a:buSzPct val="110000"/>
          <a:buFont typeface="Arial" panose="020B0604020202020204" pitchFamily="34" charset="0"/>
          <a:buChar char="•"/>
          <a:defRPr sz="1200">
            <a:solidFill>
              <a:schemeClr val="tx2"/>
            </a:solidFill>
          </a:defRPr>
        </a:defPPr>
      </a:lstStyle>
    </a:txDef>
  </a:objectDefaults>
  <a:extraClrSchemeLst/>
  <a:custClrLst>
    <a:custClr name="blank">
      <a:srgbClr val="FFFFFF"/>
    </a:custClr>
    <a:custClr name="blank">
      <a:srgbClr val="FFFFFF"/>
    </a:custClr>
    <a:custClr name="blank">
      <a:srgbClr val="FFFFFF"/>
    </a:custClr>
    <a:custClr name="G1">
      <a:srgbClr val="7F7F7F"/>
    </a:custClr>
    <a:custClr name="661-TINT1">
      <a:srgbClr val="6686BF"/>
    </a:custClr>
    <a:custClr name="376-TINT1">
      <a:srgbClr val="B4D766"/>
    </a:custClr>
    <a:custClr name="7466-TINT1">
      <a:srgbClr val="7DCFCF"/>
    </a:custClr>
    <a:custClr name="144-TINT1">
      <a:srgbClr val="FBC177"/>
    </a:custClr>
    <a:custClr name="298-TINT1">
      <a:srgbClr val="71D3F2"/>
    </a:custClr>
    <a:custClr name="2613-TINT1">
      <a:srgbClr val="A779B2"/>
    </a:custClr>
    <a:custClr name="blank">
      <a:srgbClr val="FFFFFF"/>
    </a:custClr>
    <a:custClr name="blank">
      <a:srgbClr val="FFFFFF"/>
    </a:custClr>
    <a:custClr name="blank">
      <a:srgbClr val="FFFFFF"/>
    </a:custClr>
    <a:custClr name="G2">
      <a:srgbClr val="D9D9D9"/>
    </a:custClr>
    <a:custClr name="661-TINT2">
      <a:srgbClr val="CCD7EA"/>
    </a:custClr>
    <a:custClr name="376-TINT2">
      <a:srgbClr val="E6F2CC"/>
    </a:custClr>
    <a:custClr name="7466-TINT2">
      <a:srgbClr val="D4EFEF"/>
    </a:custClr>
    <a:custClr name="144-TINT2">
      <a:srgbClr val="FEEAD2"/>
    </a:custClr>
    <a:custClr name="298-TINT2">
      <a:srgbClr val="D0F0FB"/>
    </a:custClr>
    <a:custClr name="2613-TINT2">
      <a:srgbClr val="E2D2E5"/>
    </a:custClr>
    <a:custClr name="BLK8-1797">
      <a:srgbClr val="E31B23"/>
    </a:custClr>
    <a:custClr name="IS7-233">
      <a:srgbClr val="C50084"/>
    </a:custClr>
    <a:custClr name="300">
      <a:srgbClr val="0079C1"/>
    </a:custClr>
    <a:custClr name="355">
      <a:srgbClr val="00A94F"/>
    </a:custClr>
    <a:custClr name="3135">
      <a:srgbClr val="117C8E"/>
    </a:custClr>
    <a:custClr name="654">
      <a:srgbClr val="002C5F"/>
    </a:custClr>
    <a:custClr name="115">
      <a:srgbClr val="FCD015"/>
    </a:custClr>
    <a:custClr name="342">
      <a:srgbClr val="006F51"/>
    </a:custClr>
  </a:custClrLst>
</a:theme>
</file>

<file path=ppt/theme/theme3.xml><?xml version="1.0" encoding="utf-8"?>
<a:theme xmlns:a="http://schemas.openxmlformats.org/drawingml/2006/main" name="Office Theme">
  <a:themeElements>
    <a:clrScheme name="BLK 2016">
      <a:dk1>
        <a:srgbClr val="000000"/>
      </a:dk1>
      <a:lt1>
        <a:srgbClr val="FFFFFF"/>
      </a:lt1>
      <a:dk2>
        <a:srgbClr val="4F4E50"/>
      </a:dk2>
      <a:lt2>
        <a:srgbClr val="FFFFFF"/>
      </a:lt2>
      <a:accent1>
        <a:srgbClr val="003594"/>
      </a:accent1>
      <a:accent2>
        <a:srgbClr val="82BC00"/>
      </a:accent2>
      <a:accent3>
        <a:srgbClr val="27AFAF"/>
      </a:accent3>
      <a:accent4>
        <a:srgbClr val="F8971D"/>
      </a:accent4>
      <a:accent5>
        <a:srgbClr val="13B5EA"/>
      </a:accent5>
      <a:accent6>
        <a:srgbClr val="6C207E"/>
      </a:accent6>
      <a:hlink>
        <a:srgbClr val="003594"/>
      </a:hlink>
      <a:folHlink>
        <a:srgbClr val="82BC00"/>
      </a:folHlink>
    </a:clrScheme>
    <a:fontScheme name="BlackRoc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w="9525" cap="flat" cmpd="sng" algn="ctr">
          <a:noFill/>
          <a:prstDash val="solid"/>
        </a:ln>
        <a:effectLst/>
      </a:spPr>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defPPr algn="ctr">
          <a:buClr>
            <a:schemeClr val="tx2"/>
          </a:buClr>
          <a:buSzPct val="110000"/>
          <a:defRPr sz="1000" b="1" kern="0">
            <a:solidFill>
              <a:schemeClr val="tx2"/>
            </a:solidFill>
          </a:defRPr>
        </a:defPPr>
      </a:lstStyle>
    </a:spDef>
    <a:lnDef>
      <a:spPr>
        <a:ln>
          <a:solidFill>
            <a:srgbClr val="D9D9D9"/>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164592" indent="-164592">
          <a:buClr>
            <a:schemeClr val="tx2"/>
          </a:buClr>
          <a:buSzPct val="110000"/>
          <a:buFont typeface="Arial" panose="020B0604020202020204" pitchFamily="34" charset="0"/>
          <a:buChar char="•"/>
          <a:defRPr sz="1200">
            <a:solidFill>
              <a:schemeClr val="tx2"/>
            </a:solidFill>
          </a:defRPr>
        </a:defPPr>
      </a:lstStyle>
    </a:txDef>
  </a:objectDefaults>
  <a:extraClrSchemeLst/>
  <a:custClrLst>
    <a:custClr name="blank">
      <a:srgbClr val="FFFFFF"/>
    </a:custClr>
    <a:custClr name="blank">
      <a:srgbClr val="FFFFFF"/>
    </a:custClr>
    <a:custClr name="blank">
      <a:srgbClr val="FFFFFF"/>
    </a:custClr>
    <a:custClr name="G1">
      <a:srgbClr val="7F7F7F"/>
    </a:custClr>
    <a:custClr name="661-TINT1">
      <a:srgbClr val="6686BF"/>
    </a:custClr>
    <a:custClr name="376-TINT1">
      <a:srgbClr val="B4D766"/>
    </a:custClr>
    <a:custClr name="7466-TINT1">
      <a:srgbClr val="7DCFCF"/>
    </a:custClr>
    <a:custClr name="144-TINT1">
      <a:srgbClr val="FBC177"/>
    </a:custClr>
    <a:custClr name="298-TINT1">
      <a:srgbClr val="71D3F2"/>
    </a:custClr>
    <a:custClr name="2613-TINT1">
      <a:srgbClr val="A779B2"/>
    </a:custClr>
    <a:custClr name="blank">
      <a:srgbClr val="FFFFFF"/>
    </a:custClr>
    <a:custClr name="blank">
      <a:srgbClr val="FFFFFF"/>
    </a:custClr>
    <a:custClr name="blank">
      <a:srgbClr val="FFFFFF"/>
    </a:custClr>
    <a:custClr name="G2">
      <a:srgbClr val="D9D9D9"/>
    </a:custClr>
    <a:custClr name="661-TINT2">
      <a:srgbClr val="CCD7EA"/>
    </a:custClr>
    <a:custClr name="376-TINT2">
      <a:srgbClr val="E6F2CC"/>
    </a:custClr>
    <a:custClr name="7466-TINT2">
      <a:srgbClr val="D4EFEF"/>
    </a:custClr>
    <a:custClr name="144-TINT2">
      <a:srgbClr val="FEEAD2"/>
    </a:custClr>
    <a:custClr name="298-TINT2">
      <a:srgbClr val="D0F0FB"/>
    </a:custClr>
    <a:custClr name="2613-TINT2">
      <a:srgbClr val="E2D2E5"/>
    </a:custClr>
    <a:custClr name="BLK8-1797">
      <a:srgbClr val="E31B23"/>
    </a:custClr>
    <a:custClr name="IS7-233">
      <a:srgbClr val="C50084"/>
    </a:custClr>
    <a:custClr name="300">
      <a:srgbClr val="0079C1"/>
    </a:custClr>
    <a:custClr name="355">
      <a:srgbClr val="00A94F"/>
    </a:custClr>
    <a:custClr name="3135">
      <a:srgbClr val="117C8E"/>
    </a:custClr>
    <a:custClr name="654">
      <a:srgbClr val="002C5F"/>
    </a:custClr>
    <a:custClr name="115">
      <a:srgbClr val="FCD015"/>
    </a:custClr>
    <a:custClr name="342">
      <a:srgbClr val="006F51"/>
    </a:custClr>
  </a:custClrLst>
</a:theme>
</file>

<file path=docProps/app.xml><?xml version="1.0" encoding="utf-8"?>
<Properties xmlns="http://schemas.openxmlformats.org/officeDocument/2006/extended-properties" xmlns:vt="http://schemas.openxmlformats.org/officeDocument/2006/docPropsVTypes">
  <Template>blank</Template>
  <TotalTime>20219</TotalTime>
  <Words>3390</Words>
  <Application>Microsoft Office PowerPoint</Application>
  <PresentationFormat>On-screen Show (4:3)</PresentationFormat>
  <Paragraphs>554</Paragraphs>
  <Slides>28</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28</vt:i4>
      </vt:variant>
    </vt:vector>
  </HeadingPairs>
  <TitlesOfParts>
    <vt:vector size="35" baseType="lpstr">
      <vt:lpstr>Arial</vt:lpstr>
      <vt:lpstr>Calibri</vt:lpstr>
      <vt:lpstr>Tahoma</vt:lpstr>
      <vt:lpstr>Wingdings</vt:lpstr>
      <vt:lpstr>Updated Default PPT Template</vt:lpstr>
      <vt:lpstr>Worksheet</vt:lpstr>
      <vt:lpstr>Presentation</vt:lpstr>
      <vt:lpstr>Global EQ PCF (GEP)</vt:lpstr>
      <vt:lpstr>GEP Objective</vt:lpstr>
      <vt:lpstr>GEP Target Feature Set and Where We’re At Implementation</vt:lpstr>
      <vt:lpstr>Timeline</vt:lpstr>
      <vt:lpstr>GIC: Overview</vt:lpstr>
      <vt:lpstr>GIC: New validation rules</vt:lpstr>
      <vt:lpstr>Order Projections: Overview</vt:lpstr>
      <vt:lpstr>Order Projections: 5 Standard Settings, based on fund domicile (1 of 2)</vt:lpstr>
      <vt:lpstr>Order Projections: 5 Standard Settings, based on fund domicile (2 of 2)</vt:lpstr>
      <vt:lpstr>Badger: Overview</vt:lpstr>
      <vt:lpstr>Badger: Input Screen</vt:lpstr>
      <vt:lpstr>Badger: Output Screen (1 of 2)</vt:lpstr>
      <vt:lpstr>Badger: Output Screen (2 of 2)</vt:lpstr>
      <vt:lpstr>FDF: Overview</vt:lpstr>
      <vt:lpstr>Portfolio Composition File (PCF) vs Fund Data File (FDF) </vt:lpstr>
      <vt:lpstr>FDF: Global Rules on Inclusion/Exclusion from Pricing Basket</vt:lpstr>
      <vt:lpstr>FDF: Required Market Identifiers (by region)</vt:lpstr>
      <vt:lpstr>Appendix</vt:lpstr>
      <vt:lpstr>Global Inferred Cash</vt:lpstr>
      <vt:lpstr>Contents</vt:lpstr>
      <vt:lpstr>Current model - Bottom Up Projected Cash</vt:lpstr>
      <vt:lpstr>Inferred cash – What and Why</vt:lpstr>
      <vt:lpstr>Inferred cash - Progress &amp; Rollout Plan</vt:lpstr>
      <vt:lpstr>Inferred cash - Validations &amp; Error Handling</vt:lpstr>
      <vt:lpstr>Inferred cash – Things to note</vt:lpstr>
      <vt:lpstr>Appendix</vt:lpstr>
      <vt:lpstr>Bottom up cash in detail</vt:lpstr>
      <vt:lpstr>Validations</vt:lpstr>
    </vt:vector>
  </TitlesOfParts>
  <Company>BlackRock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Inferred Cash</dc:title>
  <dc:creator>Bhandari, Vishal</dc:creator>
  <cp:lastModifiedBy>Pinon, Carla</cp:lastModifiedBy>
  <cp:revision>207</cp:revision>
  <cp:lastPrinted>2018-06-19T14:28:15Z</cp:lastPrinted>
  <dcterms:created xsi:type="dcterms:W3CDTF">2017-10-04T20:15:50Z</dcterms:created>
  <dcterms:modified xsi:type="dcterms:W3CDTF">2018-10-24T15:45:22Z</dcterms:modified>
</cp:coreProperties>
</file>