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Garamond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Garamond-regular.fntdata"/><Relationship Id="rId14" Type="http://schemas.openxmlformats.org/officeDocument/2006/relationships/slide" Target="slides/slide10.xml"/><Relationship Id="rId17" Type="http://schemas.openxmlformats.org/officeDocument/2006/relationships/font" Target="fonts/Garamond-italic.fntdata"/><Relationship Id="rId16" Type="http://schemas.openxmlformats.org/officeDocument/2006/relationships/font" Target="fonts/Garamon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Garamon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Diapositive de titr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hape 21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descr="HD-PanelTitleR1.png" id="22" name="Shape 2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Shape 23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4" name="Shape 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5" name="Shape 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Shape 26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5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4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ctr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ctr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ctr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ctr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ctr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ctr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ctr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31" name="Shape 31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Image panoramique avec légend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Shape 91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re et légend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3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102" name="Shape 102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itation avec légend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26364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26364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26365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26365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sp>
        <p:nvSpPr>
          <p:cNvPr id="110" name="Shape 110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fr-FR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</a:p>
        </p:txBody>
      </p:sp>
      <p:cxnSp>
        <p:nvCxnSpPr>
          <p:cNvPr id="112" name="Shape 112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rte nom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3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rte nom cita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sp>
        <p:nvSpPr>
          <p:cNvPr id="126" name="Shape 126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fr-FR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</a:p>
        </p:txBody>
      </p:sp>
      <p:cxnSp>
        <p:nvCxnSpPr>
          <p:cNvPr id="128" name="Shape 128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Vrai ou faux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136" name="Shape 136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re et texte vertical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1049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39700" lvl="1" marL="74295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54305" lvl="2" marL="120015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54610" lvl="3" marL="15430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69214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26364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26364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26365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26365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143" name="Shape 14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itre vertical et texte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 rot="5400000">
            <a:off x="2565043" y="-287513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1049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39700" lvl="1" marL="74295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54305" lvl="2" marL="120015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54610" lvl="3" marL="15430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69214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26364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26364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26365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26365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150" name="Shape 150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re et contenu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hape 3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" name="Shape 3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1049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39700" lvl="1" marL="74295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54305" lvl="2" marL="120015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54610" lvl="3" marL="15430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69214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26364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26364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26365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26365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V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Titre de sec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49" name="Shape 49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eux contenu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hape 51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Shape 5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1049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39700" lvl="1" marL="74295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54305" lvl="2" marL="120015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54610" lvl="3" marL="15430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69214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26364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26364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26365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26365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1049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39700" lvl="1" marL="74295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54305" lvl="2" marL="120015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54610" lvl="3" marL="15430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69214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26364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26364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26365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26365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672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1049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39700" lvl="1" marL="74295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54305" lvl="2" marL="120015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54610" lvl="3" marL="15430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69214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26364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26364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26365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26365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672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1049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39700" lvl="1" marL="74295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54305" lvl="2" marL="120015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54610" lvl="3" marL="15430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69214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26364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26364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26365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26365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67" name="Shape 6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re seu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73" name="Shape 7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u avec légend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11049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39700" lvl="1" marL="74295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54305" lvl="2" marL="120015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54610" lvl="3" marL="15430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69214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26364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26364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26365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26365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81" name="Shape 81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 avec légend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2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Shape 84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5.jpg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descr="HD-PanelContent.png" id="11" name="Shape 1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Shape 12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13" name="Shape 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4" name="Shape 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Shape 1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1049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39700" lvl="1" marL="74295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54305" lvl="2" marL="120015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54610" lvl="3" marL="15430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69214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26364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26364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26365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26365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9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Relationship Id="rId8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b="1" i="0" lang="fr-FR" sz="5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Projet informatique de parcours</a:t>
            </a:r>
          </a:p>
        </p:txBody>
      </p:sp>
      <p:sp>
        <p:nvSpPr>
          <p:cNvPr id="156" name="Shape 156"/>
          <p:cNvSpPr txBox="1"/>
          <p:nvPr>
            <p:ph idx="1" type="subTitle"/>
          </p:nvPr>
        </p:nvSpPr>
        <p:spPr>
          <a:xfrm>
            <a:off x="7544719" y="5221631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fr-FR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RICARD Anthony </a:t>
            </a:r>
          </a:p>
          <a:p>
            <a:pPr indent="0" lvl="0" marL="0" marR="0" rtl="0" algn="ctr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fr-FR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LEANG Sebastien </a:t>
            </a:r>
          </a:p>
          <a:p>
            <a:pPr indent="0" lvl="0" marL="0" marR="0" rtl="0" algn="ctr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fr-FR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LI Shule </a:t>
            </a:r>
          </a:p>
          <a:p>
            <a:pPr indent="0" lvl="0" marL="0" marR="0" rtl="0" algn="ctr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fr-FR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BOU ZOGHEIB Diane</a:t>
            </a:r>
          </a:p>
          <a:p>
            <a:pPr indent="0" lvl="0" marL="0" marR="0" rtl="0" algn="ctr">
              <a:lnSpc>
                <a:spcPct val="12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119270" y="5711687"/>
            <a:ext cx="670339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Client : Mme Frederique Laforest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Expert méthode : Mr Christophe Arnaud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Expert technique : Mr Syed Gillani 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893745" y="3710609"/>
            <a:ext cx="441297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fr-FR" sz="4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Elevator Pitch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fr-FR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COSMOPOLI’TSE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5621" y="191069"/>
            <a:ext cx="1296165" cy="1542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ctrTitle"/>
          </p:nvPr>
        </p:nvSpPr>
        <p:spPr>
          <a:xfrm>
            <a:off x="2692398" y="1990400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b="1" i="0" lang="fr-FR" sz="6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Retour sur notre expérience</a:t>
            </a:r>
          </a:p>
        </p:txBody>
      </p:sp>
      <p:sp>
        <p:nvSpPr>
          <p:cNvPr id="250" name="Shape 250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fr-FR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Conclusion</a:t>
            </a: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5836" y="114851"/>
            <a:ext cx="1296165" cy="1542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b="1" i="0" lang="fr-F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SOMMAIRE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295400" y="2503186"/>
            <a:ext cx="9601196" cy="3724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0" marL="2857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4750"/>
              <a:buFont typeface="Arial"/>
              <a:buChar char="•"/>
            </a:pPr>
            <a:r>
              <a:rPr b="1" i="0" lang="fr-FR" sz="2295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  ) Le projet</a:t>
            </a:r>
          </a:p>
          <a:p>
            <a:pPr indent="-285750" lvl="0" marL="285750" marR="0" rtl="0" algn="l">
              <a:lnSpc>
                <a:spcPct val="80000"/>
              </a:lnSpc>
              <a:spcBef>
                <a:spcPts val="1059"/>
              </a:spcBef>
              <a:spcAft>
                <a:spcPts val="0"/>
              </a:spcAft>
              <a:buClr>
                <a:schemeClr val="accent1"/>
              </a:buClr>
              <a:buSzPct val="114750"/>
              <a:buFont typeface="Arial"/>
              <a:buChar char="•"/>
            </a:pPr>
            <a:r>
              <a:rPr b="1" i="0" lang="fr-FR" sz="2295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II ) La conception du projet</a:t>
            </a:r>
          </a:p>
          <a:p>
            <a:pPr indent="-285750" lvl="2" marL="1200150" marR="0" rtl="0" algn="l">
              <a:lnSpc>
                <a:spcPct val="80000"/>
              </a:lnSpc>
              <a:spcBef>
                <a:spcPts val="906"/>
              </a:spcBef>
              <a:spcAft>
                <a:spcPts val="0"/>
              </a:spcAft>
              <a:buClr>
                <a:schemeClr val="accent1"/>
              </a:buClr>
              <a:buSzPct val="117300"/>
              <a:buFont typeface="Arial"/>
              <a:buChar char="•"/>
            </a:pPr>
            <a:r>
              <a:rPr b="1" i="0" lang="fr-FR" sz="153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Diagramme des classes du projet</a:t>
            </a:r>
          </a:p>
          <a:p>
            <a:pPr indent="-285750" lvl="2" marL="1200150" marR="0" rtl="0" algn="l">
              <a:lnSpc>
                <a:spcPct val="80000"/>
              </a:lnSpc>
              <a:spcBef>
                <a:spcPts val="906"/>
              </a:spcBef>
              <a:spcAft>
                <a:spcPts val="0"/>
              </a:spcAft>
              <a:buClr>
                <a:schemeClr val="accent1"/>
              </a:buClr>
              <a:buSzPct val="117300"/>
              <a:buFont typeface="Arial"/>
              <a:buChar char="•"/>
            </a:pPr>
            <a:r>
              <a:rPr b="1" i="0" lang="fr-FR" sz="153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Eléments techniques</a:t>
            </a:r>
          </a:p>
          <a:p>
            <a:pPr indent="-285750" lvl="0" marL="285750" marR="0" rtl="0" algn="l">
              <a:lnSpc>
                <a:spcPct val="80000"/>
              </a:lnSpc>
              <a:spcBef>
                <a:spcPts val="1059"/>
              </a:spcBef>
              <a:spcAft>
                <a:spcPts val="0"/>
              </a:spcAft>
              <a:buClr>
                <a:schemeClr val="accent1"/>
              </a:buClr>
              <a:buSzPct val="114750"/>
              <a:buFont typeface="Arial"/>
              <a:buChar char="•"/>
            </a:pPr>
            <a:r>
              <a:rPr b="1" i="0" lang="fr-FR" sz="2295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III ) Organisation et gestion de l’équipe</a:t>
            </a:r>
          </a:p>
          <a:p>
            <a:pPr indent="-285750" lvl="2" marL="1200150" marR="0" rtl="0" algn="l">
              <a:lnSpc>
                <a:spcPct val="80000"/>
              </a:lnSpc>
              <a:spcBef>
                <a:spcPts val="906"/>
              </a:spcBef>
              <a:spcAft>
                <a:spcPts val="0"/>
              </a:spcAft>
              <a:buClr>
                <a:schemeClr val="accent1"/>
              </a:buClr>
              <a:buSzPct val="117300"/>
              <a:buFont typeface="Arial"/>
              <a:buChar char="•"/>
            </a:pPr>
            <a:r>
              <a:rPr b="1" i="0" lang="fr-FR" sz="153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Mode de fonctionnement</a:t>
            </a:r>
          </a:p>
          <a:p>
            <a:pPr indent="-285750" lvl="2" marL="1200150" marR="0" rtl="0" algn="l">
              <a:lnSpc>
                <a:spcPct val="80000"/>
              </a:lnSpc>
              <a:spcBef>
                <a:spcPts val="906"/>
              </a:spcBef>
              <a:spcAft>
                <a:spcPts val="0"/>
              </a:spcAft>
              <a:buClr>
                <a:schemeClr val="accent1"/>
              </a:buClr>
              <a:buSzPct val="117300"/>
              <a:buFont typeface="Arial"/>
              <a:buChar char="•"/>
            </a:pPr>
            <a:r>
              <a:rPr b="1" i="0" lang="fr-FR" sz="153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Outils utilisés </a:t>
            </a:r>
          </a:p>
          <a:p>
            <a:pPr indent="-285750" lvl="2" marL="1200150" marR="0" rtl="0" algn="l">
              <a:lnSpc>
                <a:spcPct val="80000"/>
              </a:lnSpc>
              <a:spcBef>
                <a:spcPts val="906"/>
              </a:spcBef>
              <a:spcAft>
                <a:spcPts val="0"/>
              </a:spcAft>
              <a:buClr>
                <a:schemeClr val="accent1"/>
              </a:buClr>
              <a:buSzPct val="117300"/>
              <a:buFont typeface="Arial"/>
              <a:buChar char="•"/>
            </a:pPr>
            <a:r>
              <a:rPr b="1" i="0" lang="fr-FR" sz="153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Répartition des tâches</a:t>
            </a:r>
          </a:p>
          <a:p>
            <a:pPr indent="-285750" lvl="0" marL="285750" marR="0" rtl="0" algn="l">
              <a:lnSpc>
                <a:spcPct val="80000"/>
              </a:lnSpc>
              <a:spcBef>
                <a:spcPts val="1059"/>
              </a:spcBef>
              <a:spcAft>
                <a:spcPts val="0"/>
              </a:spcAft>
              <a:buClr>
                <a:schemeClr val="accent1"/>
              </a:buClr>
              <a:buSzPct val="114750"/>
              <a:buFont typeface="Arial"/>
              <a:buChar char="•"/>
            </a:pPr>
            <a:r>
              <a:rPr b="1" i="0" lang="fr-FR" sz="2295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IV ) Démonstration </a:t>
            </a:r>
          </a:p>
          <a:p>
            <a:pPr indent="-285750" lvl="0" marL="285750" marR="0" rtl="0" algn="l">
              <a:lnSpc>
                <a:spcPct val="80000"/>
              </a:lnSpc>
              <a:spcBef>
                <a:spcPts val="1059"/>
              </a:spcBef>
              <a:spcAft>
                <a:spcPts val="0"/>
              </a:spcAft>
              <a:buClr>
                <a:schemeClr val="accent1"/>
              </a:buClr>
              <a:buSzPct val="114750"/>
              <a:buFont typeface="Arial"/>
              <a:buChar char="•"/>
            </a:pPr>
            <a:r>
              <a:rPr b="1" i="0" lang="fr-FR" sz="2295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V ) Retour sur notre expérience</a:t>
            </a:r>
          </a:p>
          <a:p>
            <a:pPr indent="-285750" lvl="2" marL="1200150" marR="0" rtl="0" algn="l">
              <a:lnSpc>
                <a:spcPct val="80000"/>
              </a:lnSpc>
              <a:spcBef>
                <a:spcPts val="906"/>
              </a:spcBef>
              <a:spcAft>
                <a:spcPts val="0"/>
              </a:spcAft>
              <a:buClr>
                <a:schemeClr val="accent1"/>
              </a:buClr>
              <a:buSzPct val="117300"/>
              <a:buFont typeface="Arial"/>
              <a:buNone/>
            </a:pPr>
            <a:r>
              <a:t/>
            </a:r>
            <a:endParaRPr b="1" i="0" sz="153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2" marL="1200150" marR="0" rtl="0" algn="l">
              <a:lnSpc>
                <a:spcPct val="80000"/>
              </a:lnSpc>
              <a:spcBef>
                <a:spcPts val="906"/>
              </a:spcBef>
              <a:spcAft>
                <a:spcPts val="0"/>
              </a:spcAft>
              <a:buClr>
                <a:schemeClr val="accent1"/>
              </a:buClr>
              <a:buSzPct val="117300"/>
              <a:buFont typeface="Arial"/>
              <a:buNone/>
            </a:pPr>
            <a:r>
              <a:t/>
            </a:r>
            <a:endParaRPr b="1" i="0" sz="153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8514" y="711199"/>
            <a:ext cx="1296165" cy="1542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4294967295" type="title"/>
          </p:nvPr>
        </p:nvSpPr>
        <p:spPr>
          <a:xfrm>
            <a:off x="456540" y="627499"/>
            <a:ext cx="9601200" cy="824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Garamond"/>
              <a:buNone/>
            </a:pPr>
            <a:r>
              <a:rPr b="1" i="0" lang="fr-F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Le projet</a:t>
            </a:r>
          </a:p>
        </p:txBody>
      </p:sp>
      <p:sp>
        <p:nvSpPr>
          <p:cNvPr id="172" name="Shape 172"/>
          <p:cNvSpPr/>
          <p:nvPr/>
        </p:nvSpPr>
        <p:spPr>
          <a:xfrm>
            <a:off x="4618380" y="3435792"/>
            <a:ext cx="2610679" cy="72886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fr-FR"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STACKOVERFLOW</a:t>
            </a:r>
          </a:p>
        </p:txBody>
      </p:sp>
      <p:sp>
        <p:nvSpPr>
          <p:cNvPr id="173" name="Shape 173"/>
          <p:cNvSpPr/>
          <p:nvPr/>
        </p:nvSpPr>
        <p:spPr>
          <a:xfrm>
            <a:off x="6486935" y="2591036"/>
            <a:ext cx="1842053" cy="788707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5F6F1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fr-FR" sz="1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Alice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fr-FR"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Développeur confirmé</a:t>
            </a:r>
          </a:p>
        </p:txBody>
      </p:sp>
      <p:sp>
        <p:nvSpPr>
          <p:cNvPr id="174" name="Shape 174"/>
          <p:cNvSpPr/>
          <p:nvPr/>
        </p:nvSpPr>
        <p:spPr>
          <a:xfrm>
            <a:off x="3456777" y="2591035"/>
            <a:ext cx="1764580" cy="788707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5F6F1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fr-FR" sz="1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Dave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fr-FR"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Chasseur de têtes </a:t>
            </a:r>
          </a:p>
        </p:txBody>
      </p:sp>
      <p:sp>
        <p:nvSpPr>
          <p:cNvPr id="175" name="Shape 175"/>
          <p:cNvSpPr/>
          <p:nvPr/>
        </p:nvSpPr>
        <p:spPr>
          <a:xfrm>
            <a:off x="3492560" y="4163928"/>
            <a:ext cx="1764580" cy="837459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5F6F1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fr-FR" sz="1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Bob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fr-FR"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Développeur débutant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6486935" y="4164660"/>
            <a:ext cx="1893406" cy="837459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5F6F1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fr-FR" sz="1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Charlie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fr-FR"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Chercheur</a:t>
            </a:r>
          </a:p>
        </p:txBody>
      </p:sp>
      <p:sp>
        <p:nvSpPr>
          <p:cNvPr id="177" name="Shape 177"/>
          <p:cNvSpPr/>
          <p:nvPr/>
        </p:nvSpPr>
        <p:spPr>
          <a:xfrm>
            <a:off x="6196261" y="1278549"/>
            <a:ext cx="2579327" cy="827847"/>
          </a:xfrm>
          <a:prstGeom prst="ellipse">
            <a:avLst/>
          </a:prstGeom>
          <a:gradFill>
            <a:gsLst>
              <a:gs pos="0">
                <a:srgbClr val="D0D7C0"/>
              </a:gs>
              <a:gs pos="100000">
                <a:srgbClr val="A2B17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fr-FR" sz="1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Faire de nouvelles expertises</a:t>
            </a:r>
          </a:p>
        </p:txBody>
      </p:sp>
      <p:sp>
        <p:nvSpPr>
          <p:cNvPr id="178" name="Shape 178"/>
          <p:cNvSpPr/>
          <p:nvPr/>
        </p:nvSpPr>
        <p:spPr>
          <a:xfrm>
            <a:off x="8500451" y="2305632"/>
            <a:ext cx="2629534" cy="765671"/>
          </a:xfrm>
          <a:prstGeom prst="ellipse">
            <a:avLst/>
          </a:prstGeom>
          <a:gradFill>
            <a:gsLst>
              <a:gs pos="0">
                <a:srgbClr val="D0D7C0"/>
              </a:gs>
              <a:gs pos="100000">
                <a:srgbClr val="A2B17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fr-FR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Esprit de compétition</a:t>
            </a:r>
          </a:p>
        </p:txBody>
      </p:sp>
      <p:sp>
        <p:nvSpPr>
          <p:cNvPr id="179" name="Shape 179"/>
          <p:cNvSpPr/>
          <p:nvPr/>
        </p:nvSpPr>
        <p:spPr>
          <a:xfrm>
            <a:off x="8668963" y="3859685"/>
            <a:ext cx="2629534" cy="836581"/>
          </a:xfrm>
          <a:prstGeom prst="ellipse">
            <a:avLst/>
          </a:prstGeom>
          <a:gradFill>
            <a:gsLst>
              <a:gs pos="0">
                <a:srgbClr val="D0D7C0"/>
              </a:gs>
              <a:gs pos="100000">
                <a:srgbClr val="A2B17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fr-FR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Etudier les groupes d’utilisateurs </a:t>
            </a:r>
          </a:p>
        </p:txBody>
      </p:sp>
      <p:sp>
        <p:nvSpPr>
          <p:cNvPr id="180" name="Shape 180"/>
          <p:cNvSpPr/>
          <p:nvPr/>
        </p:nvSpPr>
        <p:spPr>
          <a:xfrm>
            <a:off x="6611184" y="5329805"/>
            <a:ext cx="2629534" cy="765671"/>
          </a:xfrm>
          <a:prstGeom prst="ellipse">
            <a:avLst/>
          </a:prstGeom>
          <a:gradFill>
            <a:gsLst>
              <a:gs pos="0">
                <a:srgbClr val="D0D7C0"/>
              </a:gs>
              <a:gs pos="100000">
                <a:srgbClr val="A2B17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fr-FR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Etudier les questions</a:t>
            </a:r>
          </a:p>
        </p:txBody>
      </p:sp>
      <p:sp>
        <p:nvSpPr>
          <p:cNvPr id="181" name="Shape 181"/>
          <p:cNvSpPr/>
          <p:nvPr/>
        </p:nvSpPr>
        <p:spPr>
          <a:xfrm>
            <a:off x="877450" y="3039367"/>
            <a:ext cx="2579327" cy="827847"/>
          </a:xfrm>
          <a:prstGeom prst="ellipse">
            <a:avLst/>
          </a:prstGeom>
          <a:gradFill>
            <a:gsLst>
              <a:gs pos="0">
                <a:srgbClr val="D0D7C0"/>
              </a:gs>
              <a:gs pos="100000">
                <a:srgbClr val="A2B17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fr-FR" sz="1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Rédaction de questions</a:t>
            </a:r>
          </a:p>
        </p:txBody>
      </p:sp>
      <p:sp>
        <p:nvSpPr>
          <p:cNvPr id="182" name="Shape 182"/>
          <p:cNvSpPr/>
          <p:nvPr/>
        </p:nvSpPr>
        <p:spPr>
          <a:xfrm>
            <a:off x="1810216" y="1278549"/>
            <a:ext cx="2573146" cy="954155"/>
          </a:xfrm>
          <a:prstGeom prst="ellipse">
            <a:avLst/>
          </a:prstGeom>
          <a:gradFill>
            <a:gsLst>
              <a:gs pos="0">
                <a:srgbClr val="D0D7C0"/>
              </a:gs>
              <a:gs pos="100000">
                <a:srgbClr val="A2B17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fr-FR" sz="1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Rechercher des personnes selon leurs compétences</a:t>
            </a:r>
          </a:p>
        </p:txBody>
      </p:sp>
      <p:sp>
        <p:nvSpPr>
          <p:cNvPr id="183" name="Shape 183"/>
          <p:cNvSpPr/>
          <p:nvPr/>
        </p:nvSpPr>
        <p:spPr>
          <a:xfrm>
            <a:off x="750107" y="4208121"/>
            <a:ext cx="2579327" cy="827847"/>
          </a:xfrm>
          <a:prstGeom prst="ellipse">
            <a:avLst/>
          </a:prstGeom>
          <a:gradFill>
            <a:gsLst>
              <a:gs pos="0">
                <a:srgbClr val="D0D7C0"/>
              </a:gs>
              <a:gs pos="100000">
                <a:srgbClr val="A2B17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fr-FR" sz="1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Follow experts</a:t>
            </a:r>
          </a:p>
        </p:txBody>
      </p:sp>
      <p:sp>
        <p:nvSpPr>
          <p:cNvPr id="184" name="Shape 184"/>
          <p:cNvSpPr/>
          <p:nvPr/>
        </p:nvSpPr>
        <p:spPr>
          <a:xfrm>
            <a:off x="2642030" y="5297474"/>
            <a:ext cx="2579327" cy="827847"/>
          </a:xfrm>
          <a:prstGeom prst="ellipse">
            <a:avLst/>
          </a:prstGeom>
          <a:gradFill>
            <a:gsLst>
              <a:gs pos="0">
                <a:srgbClr val="D0D7C0"/>
              </a:gs>
              <a:gs pos="100000">
                <a:srgbClr val="A2B17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fr-FR" sz="1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Follow topics</a:t>
            </a:r>
          </a:p>
        </p:txBody>
      </p:sp>
      <p:cxnSp>
        <p:nvCxnSpPr>
          <p:cNvPr id="185" name="Shape 185"/>
          <p:cNvCxnSpPr>
            <a:stCxn id="172" idx="7"/>
            <a:endCxn id="173" idx="4"/>
          </p:cNvCxnSpPr>
          <p:nvPr/>
        </p:nvCxnSpPr>
        <p:spPr>
          <a:xfrm flipH="1" rot="10800000">
            <a:off x="6846734" y="3379632"/>
            <a:ext cx="561300" cy="16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86" name="Shape 186"/>
          <p:cNvCxnSpPr>
            <a:stCxn id="172" idx="5"/>
            <a:endCxn id="176" idx="0"/>
          </p:cNvCxnSpPr>
          <p:nvPr/>
        </p:nvCxnSpPr>
        <p:spPr>
          <a:xfrm>
            <a:off x="6846734" y="4057920"/>
            <a:ext cx="586800" cy="106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87" name="Shape 187"/>
          <p:cNvCxnSpPr>
            <a:stCxn id="172" idx="3"/>
            <a:endCxn id="175" idx="0"/>
          </p:cNvCxnSpPr>
          <p:nvPr/>
        </p:nvCxnSpPr>
        <p:spPr>
          <a:xfrm flipH="1">
            <a:off x="4374905" y="4057920"/>
            <a:ext cx="625800" cy="10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88" name="Shape 188"/>
          <p:cNvCxnSpPr>
            <a:stCxn id="172" idx="1"/>
            <a:endCxn id="174" idx="4"/>
          </p:cNvCxnSpPr>
          <p:nvPr/>
        </p:nvCxnSpPr>
        <p:spPr>
          <a:xfrm rot="10800000">
            <a:off x="4339205" y="3379632"/>
            <a:ext cx="661500" cy="16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89" name="Shape 189"/>
          <p:cNvCxnSpPr>
            <a:stCxn id="173" idx="0"/>
            <a:endCxn id="177" idx="4"/>
          </p:cNvCxnSpPr>
          <p:nvPr/>
        </p:nvCxnSpPr>
        <p:spPr>
          <a:xfrm flipH="1" rot="10800000">
            <a:off x="7407962" y="2106536"/>
            <a:ext cx="78000" cy="484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90" name="Shape 190"/>
          <p:cNvCxnSpPr>
            <a:stCxn id="173" idx="6"/>
            <a:endCxn id="178" idx="4"/>
          </p:cNvCxnSpPr>
          <p:nvPr/>
        </p:nvCxnSpPr>
        <p:spPr>
          <a:xfrm>
            <a:off x="8328988" y="2985389"/>
            <a:ext cx="1486200" cy="85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91" name="Shape 191"/>
          <p:cNvCxnSpPr>
            <a:stCxn id="176" idx="7"/>
          </p:cNvCxnSpPr>
          <p:nvPr/>
        </p:nvCxnSpPr>
        <p:spPr>
          <a:xfrm flipH="1" rot="10800000">
            <a:off x="8103058" y="4278003"/>
            <a:ext cx="629700" cy="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92" name="Shape 192"/>
          <p:cNvCxnSpPr>
            <a:stCxn id="176" idx="4"/>
            <a:endCxn id="180" idx="0"/>
          </p:cNvCxnSpPr>
          <p:nvPr/>
        </p:nvCxnSpPr>
        <p:spPr>
          <a:xfrm>
            <a:off x="7433638" y="5002119"/>
            <a:ext cx="492300" cy="327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93" name="Shape 193"/>
          <p:cNvCxnSpPr>
            <a:stCxn id="175" idx="4"/>
            <a:endCxn id="184" idx="0"/>
          </p:cNvCxnSpPr>
          <p:nvPr/>
        </p:nvCxnSpPr>
        <p:spPr>
          <a:xfrm flipH="1">
            <a:off x="3931750" y="5001387"/>
            <a:ext cx="443100" cy="29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94" name="Shape 194"/>
          <p:cNvCxnSpPr>
            <a:stCxn id="175" idx="2"/>
            <a:endCxn id="183" idx="6"/>
          </p:cNvCxnSpPr>
          <p:nvPr/>
        </p:nvCxnSpPr>
        <p:spPr>
          <a:xfrm flipH="1">
            <a:off x="3329360" y="4582658"/>
            <a:ext cx="163200" cy="3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95" name="Shape 195"/>
          <p:cNvCxnSpPr>
            <a:stCxn id="175" idx="1"/>
            <a:endCxn id="181" idx="5"/>
          </p:cNvCxnSpPr>
          <p:nvPr/>
        </p:nvCxnSpPr>
        <p:spPr>
          <a:xfrm rot="10800000">
            <a:off x="3078977" y="3745971"/>
            <a:ext cx="672000" cy="540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96" name="Shape 196"/>
          <p:cNvCxnSpPr>
            <a:stCxn id="174" idx="0"/>
            <a:endCxn id="182" idx="5"/>
          </p:cNvCxnSpPr>
          <p:nvPr/>
        </p:nvCxnSpPr>
        <p:spPr>
          <a:xfrm rot="10800000">
            <a:off x="4006667" y="2093035"/>
            <a:ext cx="332400" cy="49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8514" y="711199"/>
            <a:ext cx="1296165" cy="1542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7812" y="985836"/>
            <a:ext cx="9695330" cy="5031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752063" y="1482297"/>
            <a:ext cx="9601195" cy="608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457200" lvl="0" marL="457200" marR="0" rtl="0" algn="ctr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1" i="0" lang="fr-FR" sz="3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La conception du projet : diagramme des classes</a:t>
            </a:r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035" y="970506"/>
            <a:ext cx="10684644" cy="4810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295401" y="1253065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b="1" i="0" lang="fr-FR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Eléments techniques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1017105" y="279526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Noto Sans Symbols"/>
              <a:buChar char="➢"/>
            </a:pPr>
            <a:r>
              <a:rPr b="0" i="0" lang="fr-F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Utilisation de l’API StackExchange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Noto Sans Symbols"/>
              <a:buChar char="▪"/>
            </a:pPr>
            <a:r>
              <a:rPr b="0" i="0" lang="fr-F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Méthodes </a:t>
            </a:r>
          </a:p>
          <a:p>
            <a:pPr indent="-285750" lvl="0" marL="2857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Noto Sans Symbols"/>
              <a:buChar char="➢"/>
            </a:pPr>
            <a:r>
              <a:rPr b="0" i="0" lang="fr-F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Utilisation d’une clé pour application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Noto Sans Symbols"/>
              <a:buChar char="▪"/>
            </a:pPr>
            <a:r>
              <a:rPr b="0" i="0" lang="fr-F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Dépassement du nombre de requêtes </a:t>
            </a:r>
          </a:p>
          <a:p>
            <a:pPr indent="-285750" lvl="0" marL="2857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Noto Sans Symbols"/>
              <a:buChar char="➢"/>
            </a:pPr>
            <a:r>
              <a:rPr b="0" i="0" lang="fr-F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Requêtes HTTP 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Noto Sans Symbols"/>
              <a:buChar char="▪"/>
            </a:pPr>
            <a:r>
              <a:rPr b="0" i="0" lang="fr-F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Récupération de données </a:t>
            </a:r>
          </a:p>
          <a:p>
            <a:pPr indent="-285750" lvl="0" marL="2857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Noto Sans Symbols"/>
              <a:buChar char="➢"/>
            </a:pPr>
            <a:r>
              <a:rPr b="0" i="0" lang="fr-F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Décompression des données JSON ( réponses de l’API )</a:t>
            </a:r>
          </a:p>
          <a:p>
            <a:pPr indent="-285750" lvl="0" marL="2857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8514" y="683879"/>
            <a:ext cx="1296165" cy="1542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7703" y="2556932"/>
            <a:ext cx="5511422" cy="272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7105" y="507067"/>
            <a:ext cx="2120959" cy="2049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3032" y="2689455"/>
            <a:ext cx="4683564" cy="206464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>
            <p:ph type="title"/>
          </p:nvPr>
        </p:nvSpPr>
        <p:spPr>
          <a:xfrm>
            <a:off x="460513" y="1266318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571500" lvl="0" marL="571500" marR="0" rtl="0" algn="ctr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1" i="0" lang="fr-FR" sz="4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Organisation et gestion de l’équipe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48514" y="711199"/>
            <a:ext cx="1296165" cy="1542197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795129" y="2570185"/>
            <a:ext cx="8640418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2" marL="120015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1" i="0" lang="fr-F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Mode de fonctionnement : méthode Agile Scrum</a:t>
            </a:r>
          </a:p>
          <a:p>
            <a:pPr indent="-285750" lvl="3" marL="165735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✓"/>
            </a:pPr>
            <a:r>
              <a:rPr b="1" i="0" lang="fr-FR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Le Product Owner</a:t>
            </a:r>
          </a:p>
          <a:p>
            <a:pPr indent="-285750" lvl="3" marL="165735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✓"/>
            </a:pPr>
            <a:r>
              <a:rPr b="1" i="0" lang="fr-FR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Le scrum Master </a:t>
            </a:r>
          </a:p>
          <a:p>
            <a:pPr indent="-285750" lvl="3" marL="165735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✓"/>
            </a:pPr>
            <a:r>
              <a:rPr b="1" i="0" lang="fr-FR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L’équipe de développement</a:t>
            </a:r>
          </a:p>
          <a:p>
            <a:pPr indent="0" lvl="3" marL="1371600" marR="0" rtl="0" algn="l">
              <a:spcBef>
                <a:spcPts val="0"/>
              </a:spcBef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2" marL="120015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1" i="0" lang="fr-F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Outils utilisés </a:t>
            </a:r>
          </a:p>
          <a:p>
            <a:pPr indent="-285750" lvl="3" marL="165735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✓"/>
            </a:pPr>
            <a:r>
              <a:rPr b="1" i="0" lang="fr-FR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GitHub</a:t>
            </a:r>
          </a:p>
          <a:p>
            <a:pPr indent="-285750" lvl="3" marL="165735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✓"/>
            </a:pPr>
            <a:r>
              <a:rPr b="1" i="0" lang="fr-FR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Eclipse</a:t>
            </a:r>
          </a:p>
          <a:p>
            <a:pPr indent="-285750" lvl="3" marL="165735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✓"/>
            </a:pPr>
            <a:r>
              <a:rPr b="1" i="0" lang="fr-FR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Trello</a:t>
            </a:r>
          </a:p>
          <a:p>
            <a:pPr indent="-285750" lvl="3" marL="165735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✓"/>
            </a:pPr>
            <a:r>
              <a:rPr b="1" i="0" lang="fr-FR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Google Drive</a:t>
            </a:r>
          </a:p>
          <a:p>
            <a:pPr indent="-285750" lvl="3" marL="165735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✓"/>
            </a:pPr>
            <a:r>
              <a:rPr b="1" i="0" lang="fr-FR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Facebook</a:t>
            </a:r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81939" y="4370678"/>
            <a:ext cx="1859248" cy="976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41718" y="5122481"/>
            <a:ext cx="887888" cy="887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78308" y="4698384"/>
            <a:ext cx="2099319" cy="493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150659" y="5054488"/>
            <a:ext cx="865740" cy="7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602730" y="5473202"/>
            <a:ext cx="2270965" cy="697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60513" y="1266318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571500" lvl="0" marL="571500" marR="0" rtl="0" algn="ctr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1" i="0" lang="fr-FR" sz="4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Organisation et gestion de l’équipe</a:t>
            </a:r>
          </a:p>
        </p:txBody>
      </p:sp>
      <p:pic>
        <p:nvPicPr>
          <p:cNvPr id="236" name="Shape 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8514" y="711199"/>
            <a:ext cx="1296165" cy="154219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1444487" y="2437663"/>
            <a:ext cx="10257182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1" lang="fr-FR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Répartition des tâches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1" i="0" lang="fr-FR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Avant la première rétrospective :</a:t>
            </a:r>
          </a:p>
          <a:p>
            <a:pPr indent="-342900" lvl="2" marL="12573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1" i="0" lang="fr-FR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Division des tâches sur deux équipes 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1" i="0" lang="fr-FR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Après la rétrospective :</a:t>
            </a:r>
          </a:p>
          <a:p>
            <a:pPr indent="-342900" lvl="2" marL="12573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1" i="0" lang="fr-FR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Répartition des stories sur chaque membre</a:t>
            </a:r>
          </a:p>
          <a:p>
            <a:pPr indent="-342900" lvl="2" marL="12573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1" i="0" lang="fr-FR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Le scrum master a joué le rôle d’électron libre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1" lang="fr-FR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Réunions de l’équipe après chaque rendez-vous client pour faire un point sur les tâches à faire et une rétrospective.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1" lang="fr-FR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Livraisons :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1" i="0" lang="fr-FR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Documents d’utilisation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1" i="0" lang="fr-FR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Documents de conception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1" i="0" lang="fr-FR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Documents de réalisation 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1" i="0" lang="fr-FR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.jar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1" marL="80010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2" marL="125730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b="1" i="0" lang="fr-FR" sz="6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Démonstration</a:t>
            </a:r>
          </a:p>
        </p:txBody>
      </p:sp>
      <p:sp>
        <p:nvSpPr>
          <p:cNvPr id="243" name="Shape 243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fr-FR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Personae Bob, Dave et Alice</a:t>
            </a: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5836" y="114851"/>
            <a:ext cx="1296165" cy="1542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ganique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