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75" r:id="rId20"/>
    <p:sldId id="278" r:id="rId21"/>
    <p:sldId id="279" r:id="rId22"/>
    <p:sldId id="280" r:id="rId23"/>
    <p:sldId id="281" r:id="rId24"/>
    <p:sldId id="282"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du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du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11/8/2021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11/8/2021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11/8/2021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a:solidFill>
                  <a:srgbClr val="FFFFFF"/>
                </a:solidFill>
              </a:rPr>
              <a:t>Base de donnée</a:t>
            </a:r>
            <a:br>
              <a:rPr lang="fr-FR" sz="6600">
                <a:solidFill>
                  <a:srgbClr val="FFFFFF"/>
                </a:solidFill>
              </a:rPr>
            </a:br>
            <a:r>
              <a:rPr lang="fr-FR" sz="6600">
                <a:solidFill>
                  <a:srgbClr val="FFFFFF"/>
                </a:solidFill>
              </a:rPr>
              <a:t>GRAPH</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r>
              <a:rPr lang="fr-FR" dirty="0">
                <a:solidFill>
                  <a:srgbClr val="000000"/>
                </a:solidFill>
                <a:latin typeface="system-ui"/>
              </a:rPr>
              <a:t>Pour info : pour optimiser la base de donnée</a:t>
            </a:r>
            <a:br>
              <a:rPr lang="fr-FR" dirty="0">
                <a:solidFill>
                  <a:srgbClr val="000000"/>
                </a:solidFill>
                <a:latin typeface="system-ui"/>
              </a:rPr>
            </a:br>
            <a:r>
              <a:rPr lang="fr-FR" dirty="0">
                <a:solidFill>
                  <a:srgbClr val="000000"/>
                </a:solidFill>
                <a:latin typeface="system-ui"/>
              </a:rPr>
              <a:t>Appliquer la « normalisation » :</a:t>
            </a:r>
            <a:br>
              <a:rPr lang="fr-FR" dirty="0">
                <a:solidFill>
                  <a:srgbClr val="000000"/>
                </a:solidFill>
                <a:latin typeface="system-ui"/>
              </a:rPr>
            </a:br>
            <a:r>
              <a:rPr lang="fr-FR" dirty="0">
                <a:solidFill>
                  <a:srgbClr val="000000"/>
                </a:solidFill>
                <a:latin typeface="system-ui"/>
                <a:sym typeface="Wingdings" panose="05000000000000000000" pitchFamily="2" charset="2"/>
              </a:rPr>
              <a:t></a:t>
            </a:r>
            <a:r>
              <a:rPr lang="fr-FR" dirty="0">
                <a:solidFill>
                  <a:srgbClr val="000000"/>
                </a:solidFill>
                <a:latin typeface="system-ui"/>
              </a:rPr>
              <a:t> 8 FN, pour optimiser la base. </a:t>
            </a:r>
            <a:br>
              <a:rPr lang="fr-FR" dirty="0">
                <a:solidFill>
                  <a:srgbClr val="000000"/>
                </a:solidFill>
                <a:latin typeface="system-ui"/>
              </a:rPr>
            </a:br>
            <a:r>
              <a:rPr lang="fr-FR" i="1" dirty="0">
                <a:solidFill>
                  <a:srgbClr val="000000"/>
                </a:solidFill>
                <a:latin typeface="system-ui"/>
              </a:rPr>
              <a:t>Eviter la redondance des données, atomicité des infos,...</a:t>
            </a:r>
            <a:endParaRPr lang="fr-FR" dirty="0">
              <a:solidFill>
                <a:srgbClr val="000000"/>
              </a:solidFill>
              <a:latin typeface="system-ui"/>
            </a:endParaRPr>
          </a:p>
          <a:p>
            <a:endParaRPr lang="fr-FR" b="0" i="0" dirty="0">
              <a:solidFill>
                <a:srgbClr val="000000"/>
              </a:solidFill>
              <a:effectLst/>
              <a:latin typeface="system-ui"/>
            </a:endParaRP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8" name="Freeform: Shape 77">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Freeform: Shape 78">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7"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8"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0" name="Freeform: Shape 89">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9" name="Freeform: Shape 88">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ZoneTexte 3">
            <a:extLst>
              <a:ext uri="{FF2B5EF4-FFF2-40B4-BE49-F238E27FC236}">
                <a16:creationId xmlns:a16="http://schemas.microsoft.com/office/drawing/2014/main" id="{B20584F7-0DC3-4532-8254-DA2FDA2E83DF}"/>
              </a:ext>
            </a:extLst>
          </p:cNvPr>
          <p:cNvSpPr txBox="1"/>
          <p:nvPr/>
        </p:nvSpPr>
        <p:spPr>
          <a:xfrm>
            <a:off x="1656574" y="5285909"/>
            <a:ext cx="4657615" cy="369332"/>
          </a:xfrm>
          <a:prstGeom prst="rect">
            <a:avLst/>
          </a:prstGeom>
          <a:noFill/>
        </p:spPr>
        <p:txBody>
          <a:bodyPr wrap="square" rtlCol="0">
            <a:spAutoFit/>
          </a:bodyPr>
          <a:lstStyle/>
          <a:p>
            <a:r>
              <a:rPr lang="fr-FR" dirty="0"/>
              <a:t>Schéma – « </a:t>
            </a:r>
            <a:r>
              <a:rPr lang="fr-FR" i="1" dirty="0" err="1"/>
              <a:t>SnowFlake</a:t>
            </a:r>
            <a:r>
              <a:rPr lang="fr-FR" dirty="0"/>
              <a:t> »</a:t>
            </a:r>
          </a:p>
        </p:txBody>
      </p:sp>
      <p:pic>
        <p:nvPicPr>
          <p:cNvPr id="5" name="Picture 6" descr="Afficher l’image source">
            <a:extLst>
              <a:ext uri="{FF2B5EF4-FFF2-40B4-BE49-F238E27FC236}">
                <a16:creationId xmlns:a16="http://schemas.microsoft.com/office/drawing/2014/main" id="{23501E41-5A7B-467B-BE68-608FDE10D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66" y="13302"/>
            <a:ext cx="6094032" cy="395862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19E44B86-5646-4279-910A-872CDD134A71}"/>
              </a:ext>
            </a:extLst>
          </p:cNvPr>
          <p:cNvSpPr txBox="1"/>
          <p:nvPr/>
        </p:nvSpPr>
        <p:spPr>
          <a:xfrm>
            <a:off x="8356318" y="3953255"/>
            <a:ext cx="2284788" cy="369332"/>
          </a:xfrm>
          <a:prstGeom prst="rect">
            <a:avLst/>
          </a:prstGeom>
          <a:noFill/>
        </p:spPr>
        <p:txBody>
          <a:bodyPr wrap="square" rtlCol="0">
            <a:spAutoFit/>
          </a:bodyPr>
          <a:lstStyle/>
          <a:p>
            <a:r>
              <a:rPr lang="fr-FR" dirty="0"/>
              <a:t>Schéma – « </a:t>
            </a:r>
            <a:r>
              <a:rPr lang="fr-FR" i="1" dirty="0"/>
              <a:t>Star</a:t>
            </a:r>
            <a:r>
              <a:rPr lang="fr-FR" dirty="0"/>
              <a:t> »</a:t>
            </a:r>
          </a:p>
        </p:txBody>
      </p:sp>
      <p:pic>
        <p:nvPicPr>
          <p:cNvPr id="4104" name="Picture 8" descr="Snowflake Schema Example">
            <a:extLst>
              <a:ext uri="{FF2B5EF4-FFF2-40B4-BE49-F238E27FC236}">
                <a16:creationId xmlns:a16="http://schemas.microsoft.com/office/drawing/2014/main" id="{B12C6E85-454E-4354-B463-85FCEFEBC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38" y="750919"/>
            <a:ext cx="5840182" cy="453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3830927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r>
              <a:rPr lang="fr-FR" sz="4800" dirty="0"/>
              <a:t>Données 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2"/>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3"/>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4"/>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5"/>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Grand écran</PresentationFormat>
  <Paragraphs>283</Paragraphs>
  <Slides>24</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Base de donnée GRAPH</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Calcul d’un itinéraire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13</cp:revision>
  <dcterms:created xsi:type="dcterms:W3CDTF">2021-11-05T08:05:04Z</dcterms:created>
  <dcterms:modified xsi:type="dcterms:W3CDTF">2021-11-08T10:16:13Z</dcterms:modified>
</cp:coreProperties>
</file>