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tIrOY78tv3XubX7QYVy8AJuej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37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rPr lang="ko-KR"/>
              <a:t>머신러닝 모델링을 수행하여 각 조원 별 가장 잘나온 성능을 뽑아서 공유함</a:t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3c442642f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0" name="Google Shape;90;g2c3c442642f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3c442642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98" name="Google Shape;98;g2c3c442642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3c442642f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106" name="Google Shape;106;g2c3c442642f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1"/>
              <a:buFont typeface="Arial"/>
              <a:buNone/>
              <a:defRPr b="0" i="0" sz="180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b="21944" l="0" r="0" t="6771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8"/>
          <p:cNvPicPr preferRelativeResize="0"/>
          <p:nvPr/>
        </p:nvPicPr>
        <p:blipFill rotWithShape="1">
          <a:blip r:embed="rId2">
            <a:alphaModFix/>
          </a:blip>
          <a:srcRect b="21944" l="0" r="0" t="25551"/>
          <a:stretch/>
        </p:blipFill>
        <p:spPr>
          <a:xfrm>
            <a:off x="0" y="0"/>
            <a:ext cx="12192000" cy="3600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b="21944" l="0" r="0" t="6771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/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1" i="0" sz="34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21" name="Google Shape;21;p8"/>
          <p:cNvCxnSpPr>
            <a:stCxn id="19" idx="1"/>
            <a:endCxn id="19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8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b="0" i="0" lang="ko-KR" sz="1022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22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2"/>
              <a:buFont typeface="Arial"/>
              <a:buNone/>
            </a:pPr>
            <a:r>
              <a:rPr b="1" i="0" lang="ko-KR" sz="1292" u="none" cap="none" strike="noStrike">
                <a:solidFill>
                  <a:srgbClr val="34AEAA"/>
                </a:solidFill>
                <a:latin typeface="Arial"/>
                <a:ea typeface="Arial"/>
                <a:cs typeface="Arial"/>
                <a:sym typeface="Arial"/>
              </a:rPr>
              <a:t>KT AIVLE School</a:t>
            </a:r>
            <a:endParaRPr b="0" i="0" sz="1723" u="none" cap="none" strike="noStrike">
              <a:solidFill>
                <a:srgbClr val="34AE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8"/>
          <p:cNvSpPr txBox="1"/>
          <p:nvPr>
            <p:ph idx="1" type="body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b="1" i="0" sz="2954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b="0" i="0" sz="172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8"/>
          <p:cNvSpPr/>
          <p:nvPr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8"/>
          <p:cNvCxnSpPr/>
          <p:nvPr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cap="flat" cmpd="thickThin" w="28575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" name="Google Shape;2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9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69"/>
              <a:buFont typeface="Arial"/>
              <a:buNone/>
            </a:pPr>
            <a:r>
              <a:rPr b="0" i="0" lang="ko-KR" sz="1969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b="0" i="0" sz="17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31" name="Google Shape;3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4561"/>
            <a:ext cx="12192000" cy="7502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645" lvl="2" marL="1371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2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10"/>
          <p:cNvSpPr txBox="1"/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541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b="0" i="0" sz="431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b="0" i="0" sz="439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0967" lvl="0" marL="457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b="0" i="0" sz="27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2425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0042" lvl="2" marL="1371600" marR="0" rtl="0" algn="l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b="0" i="0" sz="215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7660" lvl="3" marL="18288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7660" lvl="4" marL="2286000" marR="0" rtl="0" algn="l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b="0" i="0" sz="192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9755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9755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9755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9755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b="0" i="0" sz="70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, 클립아트이(가) 표시된 사진&#10;&#10;자동 생성된 설명" id="49" name="Google Shape;4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1"/>
          <p:cNvCxnSpPr/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cap="flat" cmpd="sng" w="57150">
            <a:solidFill>
              <a:srgbClr val="02BDB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" name="Google Shape;51;p1"/>
          <p:cNvSpPr txBox="1"/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AI개발자 트랙 미니프로젝트  </a:t>
            </a:r>
            <a:r>
              <a:rPr lang="ko-KR" sz="2000"/>
              <a:t>2</a:t>
            </a: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차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조별 발표 템플릿</a:t>
            </a:r>
            <a:endParaRPr b="1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AI </a:t>
            </a:r>
            <a:r>
              <a:rPr b="1" lang="ko-KR" sz="3200">
                <a:solidFill>
                  <a:srgbClr val="1F6765"/>
                </a:solidFill>
              </a:rPr>
              <a:t>3</a:t>
            </a: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반 </a:t>
            </a:r>
            <a:r>
              <a:rPr b="1" lang="ko-KR" sz="3200">
                <a:solidFill>
                  <a:srgbClr val="1F6765"/>
                </a:solidFill>
              </a:rPr>
              <a:t>9</a:t>
            </a:r>
            <a:r>
              <a:rPr b="1" i="0" lang="ko-KR" sz="3200" u="none" cap="none" strike="noStrike">
                <a:solidFill>
                  <a:srgbClr val="1F6765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b="1" i="0" sz="3200" u="none" cap="none" strike="noStrike">
              <a:solidFill>
                <a:srgbClr val="1F67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데이터 분석 및 전처리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450827" y="1309275"/>
            <a:ext cx="98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 및 전처리를 수행한 내용 또는 공유하고 싶은 점을 작성 해주세요</a:t>
            </a: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450875" y="1854425"/>
            <a:ext cx="11741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일간 일조</a:t>
            </a: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r>
              <a:rPr lang="ko-KR" sz="2000"/>
              <a:t> 선형보간법을 이용하여 결측치 처리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450827" y="2524875"/>
            <a:ext cx="117411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강수량</a:t>
            </a: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ko-KR" sz="18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비는 사계 모두 내리니까 선형보간법을 이용하여 결측치 처리</a:t>
            </a:r>
            <a:endParaRPr sz="2100"/>
          </a:p>
        </p:txBody>
      </p:sp>
      <p:sp>
        <p:nvSpPr>
          <p:cNvPr id="61" name="Google Shape;61;p2"/>
          <p:cNvSpPr/>
          <p:nvPr/>
        </p:nvSpPr>
        <p:spPr>
          <a:xfrm>
            <a:off x="450824" y="3268988"/>
            <a:ext cx="103383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QC 플래그 고려하여 결측치 처리</a:t>
            </a: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br>
              <a:rPr lang="ko-KR" sz="2000"/>
            </a:br>
            <a:r>
              <a:rPr lang="ko-KR" sz="2000"/>
              <a:t>1 : 오류 / 9 : 결측 고려하여 Drop 처리</a:t>
            </a:r>
            <a:endParaRPr sz="2000"/>
          </a:p>
        </p:txBody>
      </p:sp>
      <p:sp>
        <p:nvSpPr>
          <p:cNvPr id="62" name="Google Shape;62;p2"/>
          <p:cNvSpPr/>
          <p:nvPr/>
        </p:nvSpPr>
        <p:spPr>
          <a:xfrm>
            <a:off x="450827" y="4013125"/>
            <a:ext cx="117411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대기오염물질 </a:t>
            </a: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2000"/>
              <a:t>날짜를 고려한 선형보간법을 이용하여 결측치 처리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450825" y="4794100"/>
            <a:ext cx="10526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지역 : 지역 정보가 포함된 컬럼 제거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/>
          <p:nvPr/>
        </p:nvSpPr>
        <p:spPr>
          <a:xfrm>
            <a:off x="450827" y="5317375"/>
            <a:ext cx="114447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일시 </a:t>
            </a:r>
            <a:r>
              <a:rPr lang="ko-KR" sz="2000"/>
              <a:t>: (측정)일시 컬럼 제거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머신러닝 모델링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/>
          <p:nvPr/>
        </p:nvSpPr>
        <p:spPr>
          <a:xfrm>
            <a:off x="450827" y="1309275"/>
            <a:ext cx="91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머신러닝 모델링을 수행한 내용 또는 공유하고 싶은 점을 작성 해주세요</a:t>
            </a: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1370100" y="1839996"/>
            <a:ext cx="46062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75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7"/>
              <a:buFont typeface="Noto Sans Symbols"/>
              <a:buChar char="✔"/>
            </a:pPr>
            <a:r>
              <a:rPr lang="ko-KR" sz="1800"/>
              <a:t>LinearRegression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MSE : 45.51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R² : 0.95</a:t>
            </a:r>
            <a:endParaRPr sz="1800"/>
          </a:p>
        </p:txBody>
      </p:sp>
      <p:sp>
        <p:nvSpPr>
          <p:cNvPr id="72" name="Google Shape;72;p3"/>
          <p:cNvSpPr/>
          <p:nvPr/>
        </p:nvSpPr>
        <p:spPr>
          <a:xfrm>
            <a:off x="1370100" y="5107048"/>
            <a:ext cx="46062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75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7"/>
              <a:buFont typeface="Noto Sans Symbols"/>
              <a:buChar char="✔"/>
            </a:pPr>
            <a:r>
              <a:rPr lang="ko-KR" sz="1800"/>
              <a:t>DecisionTreeRegressor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800">
                <a:solidFill>
                  <a:schemeClr val="dk1"/>
                </a:solidFill>
              </a:rPr>
              <a:t>MSE : 81.61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800">
                <a:solidFill>
                  <a:schemeClr val="dk1"/>
                </a:solidFill>
              </a:rPr>
              <a:t>R² : 0.92</a:t>
            </a:r>
            <a:endParaRPr sz="1800"/>
          </a:p>
        </p:txBody>
      </p:sp>
      <p:sp>
        <p:nvSpPr>
          <p:cNvPr id="73" name="Google Shape;73;p3"/>
          <p:cNvSpPr/>
          <p:nvPr/>
        </p:nvSpPr>
        <p:spPr>
          <a:xfrm>
            <a:off x="1370100" y="4105048"/>
            <a:ext cx="46062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5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7"/>
              <a:buFont typeface="Noto Sans Symbols"/>
              <a:buChar char="✔"/>
            </a:pPr>
            <a:r>
              <a:rPr lang="ko-KR" sz="1800"/>
              <a:t>GradientBoosting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800">
                <a:solidFill>
                  <a:schemeClr val="dk1"/>
                </a:solidFill>
              </a:rPr>
              <a:t>MSE : 56.31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ko-KR" sz="1800">
                <a:solidFill>
                  <a:schemeClr val="dk1"/>
                </a:solidFill>
              </a:rPr>
              <a:t>R² : 0.94</a:t>
            </a:r>
            <a:endParaRPr sz="1800"/>
          </a:p>
        </p:txBody>
      </p:sp>
      <p:sp>
        <p:nvSpPr>
          <p:cNvPr id="74" name="Google Shape;74;p3"/>
          <p:cNvSpPr/>
          <p:nvPr/>
        </p:nvSpPr>
        <p:spPr>
          <a:xfrm>
            <a:off x="1307425" y="2972521"/>
            <a:ext cx="46062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7596" lvl="0" marL="3102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7"/>
              <a:buFont typeface="Noto Sans Symbols"/>
              <a:buChar char="✔"/>
            </a:pPr>
            <a:r>
              <a:rPr lang="ko-KR" sz="1800"/>
              <a:t>RandomForestRegressor</a:t>
            </a:r>
            <a:r>
              <a:rPr b="0" i="0" lang="ko-K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MSE : 54.05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ko-KR" sz="1800"/>
              <a:t>R² : 0.95</a:t>
            </a:r>
            <a:endParaRPr sz="1800"/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025" y="1897487"/>
            <a:ext cx="3600000" cy="923636"/>
          </a:xfrm>
          <a:prstGeom prst="rect">
            <a:avLst/>
          </a:prstGeom>
          <a:noFill/>
          <a:ln>
            <a:noFill/>
          </a:ln>
          <a:effectLst>
            <a:outerShdw blurRad="57150" rotWithShape="0" algn="bl">
              <a:srgbClr val="000000">
                <a:alpha val="50000"/>
              </a:srgbClr>
            </a:outerShdw>
          </a:effectLst>
        </p:spPr>
      </p:pic>
      <p:pic>
        <p:nvPicPr>
          <p:cNvPr id="76" name="Google Shape;76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5025" y="3104400"/>
            <a:ext cx="3600000" cy="7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7" name="Google Shape;7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5035" y="4179675"/>
            <a:ext cx="3600000" cy="792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8" name="Google Shape;7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5024" y="5291325"/>
            <a:ext cx="3600000" cy="83076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종합 결과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450813" y="1309272"/>
            <a:ext cx="1064778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lang="ko-KR" sz="2000"/>
              <a:t>피드백 및 향후 실험 방향</a:t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6359125" y="4283000"/>
            <a:ext cx="5409000" cy="2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0296" lvl="0" marL="31029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미세먼지 발생 가능성 예측</a:t>
            </a:r>
            <a:endParaRPr sz="2000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: </a:t>
            </a:r>
            <a:r>
              <a:rPr lang="ko-KR" sz="1900"/>
              <a:t>이번 실험에서는 다음날 미세먼지 농도 예측을 진행했지만, 각종 미세먼지가 발생할만한 상황을 분류 예측으로 진행 시 유의미한 결과를 보일 수 있으리라 기대한다.</a:t>
            </a:r>
            <a:endParaRPr sz="1900"/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25" y="1854588"/>
            <a:ext cx="5237575" cy="11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"/>
          <p:cNvSpPr/>
          <p:nvPr/>
        </p:nvSpPr>
        <p:spPr>
          <a:xfrm>
            <a:off x="6359125" y="1854600"/>
            <a:ext cx="5409000" cy="2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0296" lvl="0" marL="31029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sz="2000"/>
              <a:t>미세먼지 컬럼 의존도 문제 해결</a:t>
            </a:r>
            <a:endParaRPr sz="2000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: </a:t>
            </a:r>
            <a:r>
              <a:rPr lang="ko-KR" sz="1900"/>
              <a:t>미세먼지 예측이니, 필수 정보이지만, 특성 중요도 비교 시 의존도가 매우 높다. 다음날 미세먼지 농도가 아니라 이틀 후의 미세먼지 농도 예측 시 모델 성능이 급격히 저하됨을 알 수 있다. 데이터셋의 규모도 늘리고, 새로운 특성을 추가하도록 한다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3c442642f_0_17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종합 결과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c3c442642f_0_17"/>
          <p:cNvSpPr/>
          <p:nvPr/>
        </p:nvSpPr>
        <p:spPr>
          <a:xfrm>
            <a:off x="450813" y="1309272"/>
            <a:ext cx="106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b="0" i="0" lang="ko-K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여러 모델을 비교하여 수행해본 결과나 프로젝트를 통해 얻은 인사이트가 있으면 작성 해주세요</a:t>
            </a:r>
            <a:endParaRPr/>
          </a:p>
        </p:txBody>
      </p:sp>
      <p:sp>
        <p:nvSpPr>
          <p:cNvPr id="94" name="Google Shape;94;g2c3c442642f_0_17"/>
          <p:cNvSpPr/>
          <p:nvPr/>
        </p:nvSpPr>
        <p:spPr>
          <a:xfrm>
            <a:off x="450825" y="2102425"/>
            <a:ext cx="11586000" cy="4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1442" lvl="0" marL="310296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oto Sans Symbols"/>
              <a:buChar char="✔"/>
            </a:pPr>
            <a:r>
              <a:rPr lang="ko-KR" sz="2500"/>
              <a:t>feature_importances_ 확인</a:t>
            </a:r>
            <a:endParaRPr sz="2500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238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PM10 (미세먼지 농도): 모델에서 가장 중요한 변수로 확인되었습니다. 이는 미래 시점의 PM10 농도 예측에 큰 영향을 미칩니다.</a:t>
            </a:r>
            <a:endParaRPr sz="1500"/>
          </a:p>
          <a:p>
            <a:pPr indent="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습도(%), 현지기압(hPa): 대기 조건과 관련된 변수들이 모델에 상당한 영향을 미칩니다. 대기 중 습도와 압력의 변화가 미세먼지 농도에 영향을 줄 수 있습니다.</a:t>
            </a:r>
            <a:endParaRPr sz="1500"/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hour (시간): 시간별로 미세먼지 농도가 변하는 경향이 있습니다. 시간별 패턴을 반영하여 예측하는 것이 중요합니다.</a:t>
            </a:r>
            <a:endParaRPr sz="1500"/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이전 시간대의 미세먼지 농도 (PM10_prev24): 이전 시간대의 미세먼지 농도가 현재 미세먼지 농도에 영향을 줄 수 있습니다. 이전 데이터의 과거 정보를 활용하여 미래 농도를 예측하는 데 도움이 됩니다.</a:t>
            </a:r>
            <a:endParaRPr sz="1500"/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일조량 (일사(MJ/m2)): 태양 복사량은 대기 환경에 영향을 미칠 수 있으며, 미세먼지 농도에도 영향을 줄 수 있습니다.</a:t>
            </a:r>
            <a:endParaRPr sz="1500"/>
          </a:p>
          <a:p>
            <a:pPr indent="0" lvl="0" marL="9144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/>
              <a:t>   -    </a:t>
            </a:r>
            <a:r>
              <a:rPr lang="ko-KR" sz="1500"/>
              <a:t>월 (month), 일 (day): 계절적 변화나 일별 변화가 미세먼지 농도에 영향을 줄 수 있습니다.</a:t>
            </a:r>
            <a:endParaRPr sz="1500"/>
          </a:p>
          <a:p>
            <a:pPr indent="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ko-KR" sz="1500"/>
              <a:t>이산화질소 농도 (NO2), 이산화황 농도 (SO2), 일조량 (일조(hr)), 풍속(m/s) 등: 대기 환경과 관련된 다른 변수들도 모델에 영향을 줍니다. 이러한 변수들은 대기 조건 및 환경적인 요인들과 관련하여 미세먼지 농도에 영향을 줄 수 있습니다.</a:t>
            </a:r>
            <a:endParaRPr sz="1500"/>
          </a:p>
        </p:txBody>
      </p:sp>
      <p:pic>
        <p:nvPicPr>
          <p:cNvPr id="95" name="Google Shape;95;g2c3c442642f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496" y="1996801"/>
            <a:ext cx="6808500" cy="49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3c442642f_1_0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종합 결과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c3c442642f_1_0"/>
          <p:cNvSpPr/>
          <p:nvPr/>
        </p:nvSpPr>
        <p:spPr>
          <a:xfrm>
            <a:off x="5925501" y="1403050"/>
            <a:ext cx="58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▪"/>
            </a:pPr>
            <a:r>
              <a:rPr lang="ko-KR" sz="2000"/>
              <a:t>일부 독립변수간 상관계수가 높은 경우 존재</a:t>
            </a:r>
            <a:endParaRPr sz="20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ex) 기온과 지면온도 (n)cm</a:t>
            </a:r>
            <a:endParaRPr sz="20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ko-KR" sz="2000"/>
              <a:t>다중공선성 방지를 위해, 관계가 높은 독립변수 중 하나 제거</a:t>
            </a:r>
            <a:endParaRPr sz="2000"/>
          </a:p>
          <a:p>
            <a:pPr indent="-12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ko-KR" sz="2000"/>
              <a:t>하이퍼 파라미터 튜닝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&gt;&gt; 대부분의 모델에서 조금의 성능 개선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&gt;&gt;  Decision Tree모델에서 가장 높은 성능 개선</a:t>
            </a:r>
            <a:endParaRPr sz="2000"/>
          </a:p>
        </p:txBody>
      </p:sp>
      <p:pic>
        <p:nvPicPr>
          <p:cNvPr id="102" name="Google Shape;102;g2c3c442642f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1320997"/>
            <a:ext cx="5489978" cy="4843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c3c442642f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4127" y="3737550"/>
            <a:ext cx="54959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3c442642f_1_11"/>
          <p:cNvSpPr txBox="1"/>
          <p:nvPr>
            <p:ph type="title"/>
          </p:nvPr>
        </p:nvSpPr>
        <p:spPr>
          <a:xfrm>
            <a:off x="315685" y="287383"/>
            <a:ext cx="6808500" cy="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6225" lIns="112500" spcFirstLastPara="1" rIns="112500" wrap="square" tIns="562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-KR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종합 결과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c3c442642f_1_11"/>
          <p:cNvSpPr/>
          <p:nvPr/>
        </p:nvSpPr>
        <p:spPr>
          <a:xfrm>
            <a:off x="638400" y="1367550"/>
            <a:ext cx="1030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/>
              <a:t> &gt; 개선된 DT 모델에서 풍향의 영향도 어느정도 있음을 확인할 수 있었음.</a:t>
            </a:r>
            <a:endParaRPr sz="2000"/>
          </a:p>
        </p:txBody>
      </p:sp>
      <p:pic>
        <p:nvPicPr>
          <p:cNvPr id="110" name="Google Shape;110;g2c3c442642f_1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219127"/>
            <a:ext cx="4491049" cy="392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c3c442642f_1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2268575"/>
            <a:ext cx="5254576" cy="382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</Properties>
</file>