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7" r:id="rId4"/>
    <p:sldId id="267" r:id="rId5"/>
    <p:sldId id="259" r:id="rId6"/>
    <p:sldId id="268" r:id="rId7"/>
    <p:sldId id="270" r:id="rId8"/>
    <p:sldId id="260" r:id="rId9"/>
    <p:sldId id="261" r:id="rId10"/>
    <p:sldId id="262" r:id="rId11"/>
    <p:sldId id="269" r:id="rId12"/>
    <p:sldId id="263" r:id="rId13"/>
    <p:sldId id="266" r:id="rId14"/>
    <p:sldId id="264" r:id="rId15"/>
    <p:sldId id="265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  <p:sldId id="288" r:id="rId33"/>
    <p:sldId id="290" r:id="rId34"/>
    <p:sldId id="291" r:id="rId35"/>
    <p:sldId id="289" r:id="rId36"/>
    <p:sldId id="292" r:id="rId37"/>
    <p:sldId id="284" r:id="rId38"/>
    <p:sldId id="296" r:id="rId39"/>
    <p:sldId id="294" r:id="rId40"/>
    <p:sldId id="295" r:id="rId41"/>
    <p:sldId id="297" r:id="rId42"/>
    <p:sldId id="298" r:id="rId43"/>
    <p:sldId id="293" r:id="rId44"/>
    <p:sldId id="299" r:id="rId45"/>
    <p:sldId id="300" r:id="rId4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08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2DC7-39E7-445A-8938-60BD0B198BD1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A7C36-1415-43E6-974D-46AD6BAEE62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2DC7-39E7-445A-8938-60BD0B198BD1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A7C36-1415-43E6-974D-46AD6BAEE62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2DC7-39E7-445A-8938-60BD0B198BD1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A7C36-1415-43E6-974D-46AD6BAEE62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2DC7-39E7-445A-8938-60BD0B198BD1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A7C36-1415-43E6-974D-46AD6BAEE62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2DC7-39E7-445A-8938-60BD0B198BD1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A7C36-1415-43E6-974D-46AD6BAEE62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2DC7-39E7-445A-8938-60BD0B198BD1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A7C36-1415-43E6-974D-46AD6BAEE62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2DC7-39E7-445A-8938-60BD0B198BD1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A7C36-1415-43E6-974D-46AD6BAEE62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2DC7-39E7-445A-8938-60BD0B198BD1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A7C36-1415-43E6-974D-46AD6BAEE62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2DC7-39E7-445A-8938-60BD0B198BD1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A7C36-1415-43E6-974D-46AD6BAEE62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2DC7-39E7-445A-8938-60BD0B198BD1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A7C36-1415-43E6-974D-46AD6BAEE620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2DC7-39E7-445A-8938-60BD0B198BD1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7A7C36-1415-43E6-974D-46AD6BAEE62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37A7C36-1415-43E6-974D-46AD6BAEE620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E9E2DC7-39E7-445A-8938-60BD0B198BD1}" type="datetimeFigureOut">
              <a:rPr lang="es-ES" smtClean="0"/>
              <a:t>14/01/2020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err="1" smtClean="0"/>
              <a:t>Introductión</a:t>
            </a:r>
            <a:r>
              <a:rPr lang="es-EC" dirty="0" smtClean="0"/>
              <a:t> </a:t>
            </a:r>
            <a:r>
              <a:rPr lang="es-EC" dirty="0" err="1" smtClean="0"/>
              <a:t>Python</a:t>
            </a:r>
            <a:r>
              <a:rPr lang="es-EC" dirty="0" smtClean="0"/>
              <a:t> 3 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 smtClean="0"/>
              <a:t>Tutor: Steven </a:t>
            </a:r>
            <a:r>
              <a:rPr lang="es-EC" dirty="0" err="1" smtClean="0"/>
              <a:t>Allauca</a:t>
            </a:r>
            <a:r>
              <a:rPr lang="es-EC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176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Asignación</a:t>
            </a:r>
            <a:br>
              <a:rPr lang="es-EC" dirty="0" smtClean="0"/>
            </a:br>
            <a:r>
              <a:rPr lang="es-EC" sz="2400" dirty="0" smtClean="0"/>
              <a:t>Utilizados para declarar variables. Definir Variable. </a:t>
            </a:r>
            <a:r>
              <a:rPr lang="es-EC" dirty="0" smtClean="0"/>
              <a:t>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16832"/>
            <a:ext cx="7620000" cy="448396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EC" sz="3200" dirty="0" smtClean="0"/>
              <a:t>-Igual ( = )</a:t>
            </a:r>
          </a:p>
          <a:p>
            <a:pPr marL="114300" indent="0">
              <a:buNone/>
            </a:pPr>
            <a:r>
              <a:rPr lang="es-EC" sz="3200" dirty="0" smtClean="0"/>
              <a:t>-Incremento ( += )</a:t>
            </a:r>
          </a:p>
          <a:p>
            <a:pPr marL="114300" indent="0">
              <a:buNone/>
            </a:pPr>
            <a:r>
              <a:rPr lang="es-EC" sz="3200" dirty="0" smtClean="0"/>
              <a:t>-Decremento ( -= )</a:t>
            </a:r>
          </a:p>
          <a:p>
            <a:pPr marL="114300" indent="0">
              <a:buNone/>
            </a:pP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45340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Ejemplos: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EC" dirty="0" smtClean="0"/>
              <a:t>- a X le asignamos el valor de 5 o X toma el valor de 5 </a:t>
            </a:r>
          </a:p>
          <a:p>
            <a:pPr marL="114300" indent="0">
              <a:buNone/>
            </a:pPr>
            <a:r>
              <a:rPr lang="es-EC" dirty="0" smtClean="0"/>
              <a:t>&gt;&gt;&gt; X=5</a:t>
            </a:r>
          </a:p>
          <a:p>
            <a:pPr marL="114300" indent="0">
              <a:buNone/>
            </a:pPr>
            <a:endParaRPr lang="es-EC" dirty="0" smtClean="0"/>
          </a:p>
          <a:p>
            <a:pPr marL="114300" indent="0">
              <a:buNone/>
            </a:pPr>
            <a:r>
              <a:rPr lang="es-EC" dirty="0" smtClean="0"/>
              <a:t>- a X definido como 5, le sumamos el valor de 2</a:t>
            </a:r>
          </a:p>
          <a:p>
            <a:pPr marL="114300" indent="0">
              <a:buNone/>
            </a:pPr>
            <a:r>
              <a:rPr lang="es-EC" dirty="0" smtClean="0"/>
              <a:t>Hay dos formas de sumarle el valor de 2 a X</a:t>
            </a:r>
          </a:p>
          <a:p>
            <a:pPr marL="114300" indent="0">
              <a:buNone/>
            </a:pPr>
            <a:r>
              <a:rPr lang="es-EC" dirty="0" smtClean="0"/>
              <a:t>&gt;&gt;&gt; X= X+2</a:t>
            </a:r>
          </a:p>
          <a:p>
            <a:pPr marL="114300" indent="0">
              <a:buNone/>
            </a:pPr>
            <a:r>
              <a:rPr lang="es-EC" dirty="0" smtClean="0"/>
              <a:t>&gt;&gt;&gt;X += 2</a:t>
            </a:r>
          </a:p>
          <a:p>
            <a:pPr marL="114300" indent="0">
              <a:buNone/>
            </a:pPr>
            <a:endParaRPr lang="es-EC" dirty="0"/>
          </a:p>
          <a:p>
            <a:pPr marL="114300" indent="0">
              <a:buNone/>
            </a:pPr>
            <a:r>
              <a:rPr lang="es-EC" dirty="0" smtClean="0"/>
              <a:t>De la misma manera con la multiplicación, </a:t>
            </a:r>
            <a:r>
              <a:rPr lang="es-EC" dirty="0" err="1" smtClean="0"/>
              <a:t>division</a:t>
            </a:r>
            <a:r>
              <a:rPr lang="es-EC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0951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Otros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sz="3200" dirty="0" smtClean="0"/>
              <a:t>IS </a:t>
            </a:r>
          </a:p>
          <a:p>
            <a:r>
              <a:rPr lang="es-EC" sz="3200" dirty="0" smtClean="0"/>
              <a:t>IS NOT </a:t>
            </a:r>
          </a:p>
          <a:p>
            <a:r>
              <a:rPr lang="es-EC" sz="3200" dirty="0" smtClean="0"/>
              <a:t>IN </a:t>
            </a:r>
          </a:p>
          <a:p>
            <a:r>
              <a:rPr lang="es-EC" sz="3200" dirty="0" smtClean="0"/>
              <a:t>NOT IN 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84126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Print</a:t>
            </a:r>
            <a:r>
              <a:rPr lang="es-EC" dirty="0" smtClean="0"/>
              <a:t> (Hola mundo)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655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Condicional ( </a:t>
            </a:r>
            <a:r>
              <a:rPr lang="es-EC" dirty="0" err="1" smtClean="0"/>
              <a:t>If</a:t>
            </a:r>
            <a:r>
              <a:rPr lang="es-EC" dirty="0" smtClean="0"/>
              <a:t> ) 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7931224" cy="5348064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s-EC" dirty="0" smtClean="0"/>
              <a:t>&gt;&gt;&gt; </a:t>
            </a:r>
            <a:r>
              <a:rPr lang="es-EC" dirty="0" err="1" smtClean="0"/>
              <a:t>if</a:t>
            </a:r>
            <a:r>
              <a:rPr lang="es-EC" dirty="0" smtClean="0"/>
              <a:t> (condición ):</a:t>
            </a:r>
          </a:p>
          <a:p>
            <a:pPr marL="114300" indent="0">
              <a:buNone/>
            </a:pPr>
            <a:r>
              <a:rPr lang="es-EC" dirty="0" smtClean="0"/>
              <a:t>	instrucción </a:t>
            </a:r>
          </a:p>
          <a:p>
            <a:pPr marL="114300" indent="0">
              <a:buNone/>
            </a:pPr>
            <a:r>
              <a:rPr lang="es-EC" dirty="0"/>
              <a:t>	</a:t>
            </a:r>
            <a:r>
              <a:rPr lang="es-EC" dirty="0" smtClean="0"/>
              <a:t>instrucción</a:t>
            </a:r>
          </a:p>
          <a:p>
            <a:pPr marL="114300" indent="0">
              <a:buNone/>
            </a:pPr>
            <a:r>
              <a:rPr lang="es-EC" dirty="0"/>
              <a:t> </a:t>
            </a:r>
            <a:r>
              <a:rPr lang="es-EC" dirty="0" smtClean="0"/>
              <a:t>       </a:t>
            </a:r>
            <a:r>
              <a:rPr lang="es-EC" dirty="0" err="1" smtClean="0"/>
              <a:t>else</a:t>
            </a:r>
            <a:r>
              <a:rPr lang="es-EC" dirty="0" smtClean="0"/>
              <a:t>:</a:t>
            </a:r>
          </a:p>
          <a:p>
            <a:pPr marL="114300" indent="0">
              <a:buNone/>
            </a:pPr>
            <a:r>
              <a:rPr lang="es-EC" dirty="0"/>
              <a:t>	</a:t>
            </a:r>
            <a:r>
              <a:rPr lang="es-EC" dirty="0" smtClean="0"/>
              <a:t>instrucción</a:t>
            </a:r>
            <a:endParaRPr lang="es-EC" dirty="0"/>
          </a:p>
          <a:p>
            <a:pPr marL="114300" indent="0">
              <a:buNone/>
            </a:pPr>
            <a:r>
              <a:rPr lang="es-EC" dirty="0" smtClean="0"/>
              <a:t> </a:t>
            </a:r>
          </a:p>
          <a:p>
            <a:pPr marL="114300" indent="0">
              <a:buNone/>
            </a:pPr>
            <a:r>
              <a:rPr lang="es-EC" dirty="0" smtClean="0"/>
              <a:t>&gt;&gt;&gt;</a:t>
            </a:r>
            <a:r>
              <a:rPr lang="es-EC" dirty="0" err="1" smtClean="0"/>
              <a:t>if</a:t>
            </a:r>
            <a:r>
              <a:rPr lang="es-EC" dirty="0" smtClean="0"/>
              <a:t> (</a:t>
            </a:r>
            <a:r>
              <a:rPr lang="es-EC" dirty="0" err="1" smtClean="0"/>
              <a:t>condicion</a:t>
            </a:r>
            <a:r>
              <a:rPr lang="es-EC" dirty="0" smtClean="0"/>
              <a:t> ) :</a:t>
            </a:r>
          </a:p>
          <a:p>
            <a:pPr marL="114300" indent="0">
              <a:buNone/>
            </a:pPr>
            <a:r>
              <a:rPr lang="es-EC" dirty="0"/>
              <a:t>	</a:t>
            </a:r>
            <a:r>
              <a:rPr lang="es-EC" dirty="0" smtClean="0"/>
              <a:t>instrucción </a:t>
            </a:r>
          </a:p>
          <a:p>
            <a:pPr marL="114300" indent="0">
              <a:buNone/>
            </a:pPr>
            <a:r>
              <a:rPr lang="es-EC" dirty="0"/>
              <a:t>	</a:t>
            </a:r>
            <a:r>
              <a:rPr lang="es-EC" dirty="0" err="1" smtClean="0"/>
              <a:t>if</a:t>
            </a:r>
            <a:r>
              <a:rPr lang="es-EC" dirty="0" smtClean="0"/>
              <a:t> (</a:t>
            </a:r>
            <a:r>
              <a:rPr lang="es-EC" dirty="0" err="1" smtClean="0"/>
              <a:t>condicion</a:t>
            </a:r>
            <a:r>
              <a:rPr lang="es-EC" dirty="0" smtClean="0"/>
              <a:t> ):</a:t>
            </a:r>
          </a:p>
          <a:p>
            <a:pPr marL="114300" indent="0">
              <a:buNone/>
            </a:pPr>
            <a:r>
              <a:rPr lang="es-EC" dirty="0"/>
              <a:t>	</a:t>
            </a:r>
            <a:r>
              <a:rPr lang="es-EC" dirty="0" smtClean="0"/>
              <a:t>	instrucción </a:t>
            </a:r>
          </a:p>
          <a:p>
            <a:pPr marL="114300" indent="0">
              <a:buNone/>
            </a:pPr>
            <a:r>
              <a:rPr lang="es-EC" dirty="0"/>
              <a:t>	</a:t>
            </a:r>
            <a:r>
              <a:rPr lang="es-EC" dirty="0" err="1" smtClean="0"/>
              <a:t>else</a:t>
            </a:r>
            <a:r>
              <a:rPr lang="es-EC" dirty="0" smtClean="0"/>
              <a:t>:</a:t>
            </a:r>
          </a:p>
          <a:p>
            <a:pPr marL="114300" indent="0">
              <a:buNone/>
            </a:pPr>
            <a:r>
              <a:rPr lang="es-EC" dirty="0"/>
              <a:t>	</a:t>
            </a:r>
            <a:r>
              <a:rPr lang="es-EC" dirty="0" smtClean="0"/>
              <a:t>	instrucción </a:t>
            </a:r>
            <a:endParaRPr lang="es-ES" dirty="0" smtClean="0"/>
          </a:p>
          <a:p>
            <a:pPr marL="114300" indent="0">
              <a:buNone/>
            </a:pPr>
            <a:r>
              <a:rPr lang="es-EC" dirty="0"/>
              <a:t> </a:t>
            </a:r>
            <a:r>
              <a:rPr lang="es-EC" dirty="0" smtClean="0"/>
              <a:t>      </a:t>
            </a:r>
            <a:r>
              <a:rPr lang="es-EC" dirty="0" err="1" smtClean="0"/>
              <a:t>else</a:t>
            </a:r>
            <a:r>
              <a:rPr lang="es-EC" dirty="0" smtClean="0"/>
              <a:t>:</a:t>
            </a:r>
          </a:p>
          <a:p>
            <a:pPr marL="114300" indent="0">
              <a:buNone/>
            </a:pPr>
            <a:r>
              <a:rPr lang="es-EC" dirty="0"/>
              <a:t>	</a:t>
            </a:r>
            <a:r>
              <a:rPr lang="es-EC" dirty="0" smtClean="0"/>
              <a:t>instrucción  </a:t>
            </a:r>
          </a:p>
        </p:txBody>
      </p:sp>
    </p:spTree>
    <p:extLst>
      <p:ext uri="{BB962C8B-B14F-4D97-AF65-F5344CB8AC3E}">
        <p14:creationId xmlns:p14="http://schemas.microsoft.com/office/powerpoint/2010/main" val="153871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Condicional ( </a:t>
            </a:r>
            <a:r>
              <a:rPr lang="es-EC" dirty="0" err="1" smtClean="0"/>
              <a:t>elif</a:t>
            </a:r>
            <a:r>
              <a:rPr lang="es-EC" dirty="0" smtClean="0"/>
              <a:t> 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EC" dirty="0" err="1"/>
              <a:t>i</a:t>
            </a:r>
            <a:r>
              <a:rPr lang="es-EC" dirty="0" err="1" smtClean="0"/>
              <a:t>f</a:t>
            </a:r>
            <a:r>
              <a:rPr lang="es-EC" dirty="0" smtClean="0"/>
              <a:t> ( condición ):</a:t>
            </a:r>
          </a:p>
          <a:p>
            <a:pPr marL="114300" indent="0">
              <a:buNone/>
            </a:pPr>
            <a:r>
              <a:rPr lang="es-EC" dirty="0"/>
              <a:t>	</a:t>
            </a:r>
            <a:r>
              <a:rPr lang="es-EC" dirty="0" smtClean="0"/>
              <a:t>instrucción</a:t>
            </a:r>
          </a:p>
          <a:p>
            <a:pPr marL="114300" indent="0">
              <a:buNone/>
            </a:pPr>
            <a:r>
              <a:rPr lang="es-EC" dirty="0" err="1" smtClean="0"/>
              <a:t>elif</a:t>
            </a:r>
            <a:r>
              <a:rPr lang="es-EC" dirty="0"/>
              <a:t> </a:t>
            </a:r>
            <a:r>
              <a:rPr lang="es-EC" dirty="0" smtClean="0"/>
              <a:t>(condición ): </a:t>
            </a:r>
          </a:p>
          <a:p>
            <a:pPr marL="114300" indent="0">
              <a:buNone/>
            </a:pPr>
            <a:r>
              <a:rPr lang="es-EC" dirty="0"/>
              <a:t>	</a:t>
            </a:r>
            <a:r>
              <a:rPr lang="es-EC" dirty="0" smtClean="0"/>
              <a:t>instrucción</a:t>
            </a:r>
          </a:p>
          <a:p>
            <a:pPr marL="114300" indent="0">
              <a:buNone/>
            </a:pPr>
            <a:r>
              <a:rPr lang="es-EC" dirty="0" err="1"/>
              <a:t>elif</a:t>
            </a:r>
            <a:r>
              <a:rPr lang="es-EC" dirty="0"/>
              <a:t> (condición ): </a:t>
            </a:r>
          </a:p>
          <a:p>
            <a:pPr marL="114300" indent="0">
              <a:buNone/>
            </a:pPr>
            <a:r>
              <a:rPr lang="es-EC" dirty="0"/>
              <a:t>	instrucción</a:t>
            </a:r>
          </a:p>
          <a:p>
            <a:pPr marL="114300" indent="0">
              <a:buNone/>
            </a:pPr>
            <a:r>
              <a:rPr lang="es-EC" dirty="0" err="1"/>
              <a:t>elif</a:t>
            </a:r>
            <a:r>
              <a:rPr lang="es-EC" dirty="0"/>
              <a:t> (condición ): </a:t>
            </a:r>
          </a:p>
          <a:p>
            <a:pPr marL="114300" indent="0">
              <a:buNone/>
            </a:pPr>
            <a:r>
              <a:rPr lang="es-EC" dirty="0"/>
              <a:t>	instrucción</a:t>
            </a:r>
          </a:p>
          <a:p>
            <a:pPr marL="114300" indent="0">
              <a:buNone/>
            </a:pPr>
            <a:r>
              <a:rPr lang="es-EC" dirty="0" err="1"/>
              <a:t>elif</a:t>
            </a:r>
            <a:r>
              <a:rPr lang="es-EC" dirty="0"/>
              <a:t> (condición ): </a:t>
            </a:r>
          </a:p>
          <a:p>
            <a:pPr marL="114300" indent="0">
              <a:buNone/>
            </a:pPr>
            <a:r>
              <a:rPr lang="es-EC" dirty="0"/>
              <a:t>	instrucción</a:t>
            </a:r>
          </a:p>
          <a:p>
            <a:pPr marL="114300" indent="0">
              <a:buNone/>
            </a:pPr>
            <a:endParaRPr lang="es-EC" dirty="0" smtClean="0"/>
          </a:p>
          <a:p>
            <a:pPr marL="11430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447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Bucles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Dos tipos:</a:t>
            </a:r>
          </a:p>
          <a:p>
            <a:pPr marL="114300" indent="0">
              <a:buNone/>
            </a:pPr>
            <a:r>
              <a:rPr lang="es-EC" dirty="0" smtClean="0"/>
              <a:t>-Conoces cuantas veces se ejecuta lo que esta dentro del bucle.</a:t>
            </a:r>
          </a:p>
          <a:p>
            <a:pPr marL="114300" indent="0">
              <a:buNone/>
            </a:pPr>
            <a:r>
              <a:rPr lang="es-EC" dirty="0" smtClean="0"/>
              <a:t>-Existen bucles que se ejecutan un número indeterminado de veces. </a:t>
            </a:r>
          </a:p>
          <a:p>
            <a:pPr marL="114300" indent="0">
              <a:buNone/>
            </a:pPr>
            <a:r>
              <a:rPr lang="es-EC" dirty="0" smtClean="0"/>
              <a:t>-Dependen de la condición de paro que tengan. </a:t>
            </a:r>
          </a:p>
          <a:p>
            <a:pPr marL="114300" indent="0">
              <a:buNone/>
            </a:pPr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1363641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Bucle </a:t>
            </a:r>
            <a:r>
              <a:rPr lang="es-EC" dirty="0" err="1" smtClean="0"/>
              <a:t>for</a:t>
            </a:r>
            <a:r>
              <a:rPr lang="es-EC" dirty="0" smtClean="0"/>
              <a:t>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EC" dirty="0" smtClean="0"/>
              <a:t>Dos tipos: </a:t>
            </a:r>
          </a:p>
          <a:p>
            <a:pPr marL="114300" indent="0">
              <a:buNone/>
            </a:pPr>
            <a:r>
              <a:rPr lang="es-EC" dirty="0" err="1" smtClean="0"/>
              <a:t>for</a:t>
            </a:r>
            <a:r>
              <a:rPr lang="es-EC" dirty="0" smtClean="0"/>
              <a:t> variable in elemento: </a:t>
            </a:r>
          </a:p>
          <a:p>
            <a:pPr marL="114300" indent="0">
              <a:buNone/>
            </a:pPr>
            <a:r>
              <a:rPr lang="es-EC" dirty="0" smtClean="0"/>
              <a:t>	instrucción</a:t>
            </a:r>
          </a:p>
          <a:p>
            <a:pPr marL="114300" indent="0">
              <a:buNone/>
            </a:pPr>
            <a:r>
              <a:rPr lang="es-EC" dirty="0"/>
              <a:t>	</a:t>
            </a:r>
            <a:r>
              <a:rPr lang="es-EC" dirty="0" smtClean="0"/>
              <a:t>instrucción</a:t>
            </a:r>
          </a:p>
          <a:p>
            <a:pPr marL="114300" indent="0">
              <a:buNone/>
            </a:pPr>
            <a:endParaRPr lang="es-EC" dirty="0"/>
          </a:p>
          <a:p>
            <a:pPr marL="114300" indent="0">
              <a:buNone/>
            </a:pPr>
            <a:r>
              <a:rPr lang="es-EC" dirty="0" err="1" smtClean="0"/>
              <a:t>for</a:t>
            </a:r>
            <a:r>
              <a:rPr lang="es-EC" dirty="0" smtClean="0"/>
              <a:t> variable in </a:t>
            </a:r>
            <a:r>
              <a:rPr lang="es-EC" dirty="0" err="1" smtClean="0"/>
              <a:t>range</a:t>
            </a:r>
            <a:r>
              <a:rPr lang="es-EC" dirty="0" smtClean="0"/>
              <a:t> (rango):</a:t>
            </a:r>
          </a:p>
          <a:p>
            <a:pPr marL="114300" indent="0">
              <a:buNone/>
            </a:pPr>
            <a:r>
              <a:rPr lang="es-EC" dirty="0"/>
              <a:t>	</a:t>
            </a:r>
            <a:r>
              <a:rPr lang="es-EC" dirty="0" smtClean="0"/>
              <a:t>instrucción</a:t>
            </a:r>
          </a:p>
          <a:p>
            <a:pPr marL="114300" indent="0">
              <a:buNone/>
            </a:pPr>
            <a:r>
              <a:rPr lang="es-EC" dirty="0"/>
              <a:t>	</a:t>
            </a:r>
            <a:r>
              <a:rPr lang="es-EC" dirty="0" smtClean="0"/>
              <a:t>instrucción</a:t>
            </a:r>
          </a:p>
          <a:p>
            <a:pPr marL="114300" indent="0">
              <a:buNone/>
            </a:pPr>
            <a:endParaRPr lang="es-EC" dirty="0" smtClean="0"/>
          </a:p>
          <a:p>
            <a:pPr marL="11430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8653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Bucle </a:t>
            </a:r>
            <a:r>
              <a:rPr lang="es-EC" dirty="0" err="1" smtClean="0"/>
              <a:t>for</a:t>
            </a:r>
            <a:r>
              <a:rPr lang="es-EC" dirty="0" smtClean="0"/>
              <a:t>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s-EC" dirty="0" smtClean="0"/>
              <a:t>Código:</a:t>
            </a:r>
          </a:p>
          <a:p>
            <a:pPr marL="114300" indent="0">
              <a:buNone/>
            </a:pPr>
            <a:r>
              <a:rPr lang="es-EC" dirty="0" smtClean="0"/>
              <a:t>x=</a:t>
            </a:r>
            <a:r>
              <a:rPr lang="es-EC" dirty="0" err="1" smtClean="0"/>
              <a:t>yachay</a:t>
            </a:r>
            <a:endParaRPr lang="es-EC" dirty="0" smtClean="0"/>
          </a:p>
          <a:p>
            <a:pPr marL="114300" indent="0">
              <a:buNone/>
            </a:pPr>
            <a:r>
              <a:rPr lang="es-EC" dirty="0" err="1" smtClean="0"/>
              <a:t>for</a:t>
            </a:r>
            <a:r>
              <a:rPr lang="es-EC" dirty="0" smtClean="0"/>
              <a:t> i in x:</a:t>
            </a:r>
          </a:p>
          <a:p>
            <a:pPr marL="114300" indent="0">
              <a:buNone/>
            </a:pPr>
            <a:r>
              <a:rPr lang="es-EC" dirty="0" smtClean="0"/>
              <a:t>        </a:t>
            </a:r>
            <a:r>
              <a:rPr lang="es-EC" dirty="0" err="1" smtClean="0"/>
              <a:t>print</a:t>
            </a:r>
            <a:r>
              <a:rPr lang="es-EC" dirty="0" smtClean="0"/>
              <a:t>(i)</a:t>
            </a:r>
          </a:p>
          <a:p>
            <a:pPr marL="114300" indent="0">
              <a:buNone/>
            </a:pPr>
            <a:endParaRPr lang="es-EC" dirty="0"/>
          </a:p>
          <a:p>
            <a:pPr marL="114300" indent="0">
              <a:buNone/>
            </a:pPr>
            <a:r>
              <a:rPr lang="es-EC" dirty="0" smtClean="0"/>
              <a:t>Output:</a:t>
            </a:r>
          </a:p>
          <a:p>
            <a:pPr marL="114300" indent="0">
              <a:buNone/>
            </a:pPr>
            <a:r>
              <a:rPr lang="es-EC" dirty="0"/>
              <a:t>y</a:t>
            </a:r>
            <a:endParaRPr lang="es-EC" dirty="0" smtClean="0"/>
          </a:p>
          <a:p>
            <a:pPr marL="114300" indent="0">
              <a:buNone/>
            </a:pPr>
            <a:r>
              <a:rPr lang="es-EC" dirty="0"/>
              <a:t>a</a:t>
            </a:r>
            <a:endParaRPr lang="es-EC" dirty="0" smtClean="0"/>
          </a:p>
          <a:p>
            <a:pPr marL="114300" indent="0">
              <a:buNone/>
            </a:pPr>
            <a:r>
              <a:rPr lang="es-EC" dirty="0"/>
              <a:t>c</a:t>
            </a:r>
            <a:endParaRPr lang="es-EC" dirty="0" smtClean="0"/>
          </a:p>
          <a:p>
            <a:pPr marL="114300" indent="0">
              <a:buNone/>
            </a:pPr>
            <a:r>
              <a:rPr lang="es-EC" dirty="0" smtClean="0"/>
              <a:t>h</a:t>
            </a:r>
          </a:p>
          <a:p>
            <a:pPr marL="114300" indent="0">
              <a:buNone/>
            </a:pPr>
            <a:r>
              <a:rPr lang="es-EC" dirty="0"/>
              <a:t>a</a:t>
            </a:r>
            <a:endParaRPr lang="es-EC" dirty="0" smtClean="0"/>
          </a:p>
          <a:p>
            <a:pPr marL="114300" indent="0">
              <a:buNone/>
            </a:pPr>
            <a:r>
              <a:rPr lang="es-EC" dirty="0"/>
              <a:t>y</a:t>
            </a:r>
            <a:endParaRPr lang="es-EC" dirty="0" smtClean="0"/>
          </a:p>
          <a:p>
            <a:pPr marL="114300" indent="0">
              <a:buNone/>
            </a:pPr>
            <a:r>
              <a:rPr lang="es-EC" dirty="0" smtClean="0"/>
              <a:t>	</a:t>
            </a:r>
            <a:endParaRPr lang="es-EC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8530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Bucle </a:t>
            </a:r>
            <a:r>
              <a:rPr lang="es-EC" dirty="0" err="1" smtClean="0"/>
              <a:t>for</a:t>
            </a:r>
            <a:r>
              <a:rPr lang="es-EC" dirty="0" smtClean="0"/>
              <a:t>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s-EC" dirty="0" smtClean="0"/>
              <a:t>Código:</a:t>
            </a:r>
          </a:p>
          <a:p>
            <a:pPr marL="114300" indent="0">
              <a:buNone/>
            </a:pPr>
            <a:r>
              <a:rPr lang="es-EC" dirty="0" smtClean="0"/>
              <a:t>x=</a:t>
            </a:r>
            <a:r>
              <a:rPr lang="es-EC" dirty="0" err="1" smtClean="0"/>
              <a:t>yaxhay</a:t>
            </a:r>
            <a:endParaRPr lang="es-EC" dirty="0" smtClean="0"/>
          </a:p>
          <a:p>
            <a:pPr marL="114300" indent="0">
              <a:buNone/>
            </a:pPr>
            <a:r>
              <a:rPr lang="es-EC" dirty="0" err="1" smtClean="0"/>
              <a:t>for</a:t>
            </a:r>
            <a:r>
              <a:rPr lang="es-EC" dirty="0" smtClean="0"/>
              <a:t> i in x:</a:t>
            </a:r>
          </a:p>
          <a:p>
            <a:pPr marL="114300" indent="0">
              <a:buNone/>
            </a:pPr>
            <a:r>
              <a:rPr lang="es-EC" dirty="0" smtClean="0"/>
              <a:t>        </a:t>
            </a:r>
            <a:r>
              <a:rPr lang="es-EC" dirty="0" err="1" smtClean="0"/>
              <a:t>print</a:t>
            </a:r>
            <a:r>
              <a:rPr lang="es-EC" dirty="0" smtClean="0"/>
              <a:t>(i, </a:t>
            </a:r>
            <a:r>
              <a:rPr lang="es-EC" dirty="0" err="1" smtClean="0"/>
              <a:t>end</a:t>
            </a:r>
            <a:r>
              <a:rPr lang="es-EC" dirty="0" smtClean="0"/>
              <a:t>=‘ ’)</a:t>
            </a:r>
          </a:p>
          <a:p>
            <a:pPr marL="114300" indent="0">
              <a:buNone/>
            </a:pPr>
            <a:endParaRPr lang="es-EC" dirty="0"/>
          </a:p>
          <a:p>
            <a:pPr marL="114300" indent="0">
              <a:buNone/>
            </a:pPr>
            <a:r>
              <a:rPr lang="es-EC" dirty="0" smtClean="0"/>
              <a:t>Output:</a:t>
            </a:r>
          </a:p>
          <a:p>
            <a:pPr marL="114300" indent="0">
              <a:buNone/>
            </a:pPr>
            <a:r>
              <a:rPr lang="es-EC" dirty="0"/>
              <a:t>y</a:t>
            </a:r>
            <a:r>
              <a:rPr lang="es-EC" dirty="0" smtClean="0"/>
              <a:t> a</a:t>
            </a:r>
            <a:r>
              <a:rPr lang="es-EC" dirty="0"/>
              <a:t> </a:t>
            </a:r>
            <a:r>
              <a:rPr lang="es-EC" dirty="0" smtClean="0"/>
              <a:t>c h a y</a:t>
            </a:r>
          </a:p>
          <a:p>
            <a:pPr marL="114300" indent="0">
              <a:buNone/>
            </a:pPr>
            <a:r>
              <a:rPr lang="es-EC" dirty="0" smtClean="0"/>
              <a:t>	</a:t>
            </a:r>
            <a:endParaRPr lang="es-EC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94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Booleanos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sz="3600" dirty="0" smtClean="0"/>
              <a:t>True</a:t>
            </a:r>
          </a:p>
          <a:p>
            <a:r>
              <a:rPr lang="es-EC" sz="3600" dirty="0" smtClean="0"/>
              <a:t>False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422764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Bucle </a:t>
            </a:r>
            <a:r>
              <a:rPr lang="es-EC" dirty="0" err="1" smtClean="0"/>
              <a:t>for</a:t>
            </a:r>
            <a:r>
              <a:rPr lang="es-EC" dirty="0" smtClean="0"/>
              <a:t>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EC" dirty="0" smtClean="0"/>
              <a:t>Código:</a:t>
            </a:r>
          </a:p>
          <a:p>
            <a:pPr marL="114300" indent="0">
              <a:buNone/>
            </a:pPr>
            <a:r>
              <a:rPr lang="es-EC" dirty="0" err="1" smtClean="0"/>
              <a:t>for</a:t>
            </a:r>
            <a:r>
              <a:rPr lang="es-EC" dirty="0" smtClean="0"/>
              <a:t> i in </a:t>
            </a:r>
            <a:r>
              <a:rPr lang="es-EC" dirty="0" err="1" smtClean="0"/>
              <a:t>range</a:t>
            </a:r>
            <a:r>
              <a:rPr lang="es-EC" dirty="0" smtClean="0"/>
              <a:t>(5):</a:t>
            </a:r>
          </a:p>
          <a:p>
            <a:pPr marL="114300" indent="0">
              <a:buNone/>
            </a:pPr>
            <a:r>
              <a:rPr lang="es-EC" dirty="0" smtClean="0"/>
              <a:t>        </a:t>
            </a:r>
            <a:r>
              <a:rPr lang="es-EC" dirty="0" err="1" smtClean="0"/>
              <a:t>print</a:t>
            </a:r>
            <a:r>
              <a:rPr lang="es-EC" dirty="0" smtClean="0"/>
              <a:t>(i)</a:t>
            </a:r>
          </a:p>
          <a:p>
            <a:pPr marL="114300" indent="0">
              <a:buNone/>
            </a:pPr>
            <a:endParaRPr lang="es-EC" dirty="0"/>
          </a:p>
          <a:p>
            <a:pPr marL="114300" indent="0">
              <a:buNone/>
            </a:pPr>
            <a:r>
              <a:rPr lang="es-EC" dirty="0" smtClean="0"/>
              <a:t>Output:</a:t>
            </a:r>
          </a:p>
          <a:p>
            <a:pPr marL="114300" indent="0">
              <a:buNone/>
            </a:pPr>
            <a:r>
              <a:rPr lang="es-EC" dirty="0" smtClean="0"/>
              <a:t>0</a:t>
            </a:r>
          </a:p>
          <a:p>
            <a:pPr marL="114300" indent="0">
              <a:buNone/>
            </a:pPr>
            <a:r>
              <a:rPr lang="es-EC" dirty="0" smtClean="0"/>
              <a:t>1</a:t>
            </a:r>
          </a:p>
          <a:p>
            <a:pPr marL="114300" indent="0">
              <a:buNone/>
            </a:pPr>
            <a:r>
              <a:rPr lang="es-EC" dirty="0" smtClean="0"/>
              <a:t>2</a:t>
            </a:r>
          </a:p>
          <a:p>
            <a:pPr marL="114300" indent="0">
              <a:buNone/>
            </a:pPr>
            <a:r>
              <a:rPr lang="es-EC" dirty="0" smtClean="0"/>
              <a:t>3</a:t>
            </a:r>
          </a:p>
          <a:p>
            <a:pPr marL="114300" indent="0">
              <a:buNone/>
            </a:pPr>
            <a:r>
              <a:rPr lang="es-EC" dirty="0"/>
              <a:t>4</a:t>
            </a:r>
            <a:endParaRPr lang="es-EC" dirty="0" smtClean="0"/>
          </a:p>
          <a:p>
            <a:pPr marL="11430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0836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Bucle </a:t>
            </a:r>
            <a:r>
              <a:rPr lang="es-EC" dirty="0" err="1" smtClean="0"/>
              <a:t>for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EC" dirty="0" smtClean="0"/>
              <a:t>Código:</a:t>
            </a:r>
          </a:p>
          <a:p>
            <a:pPr marL="114300" indent="0">
              <a:buNone/>
            </a:pPr>
            <a:r>
              <a:rPr lang="es-EC" dirty="0" err="1" smtClean="0"/>
              <a:t>for</a:t>
            </a:r>
            <a:r>
              <a:rPr lang="es-EC" dirty="0" smtClean="0"/>
              <a:t> i in </a:t>
            </a:r>
            <a:r>
              <a:rPr lang="es-EC" dirty="0" err="1" smtClean="0"/>
              <a:t>range</a:t>
            </a:r>
            <a:r>
              <a:rPr lang="es-EC" dirty="0" smtClean="0"/>
              <a:t>(0,5):</a:t>
            </a:r>
            <a:endParaRPr lang="es-ES" dirty="0" smtClean="0"/>
          </a:p>
          <a:p>
            <a:pPr marL="114300" indent="0">
              <a:buNone/>
            </a:pPr>
            <a:r>
              <a:rPr lang="es-EC" dirty="0"/>
              <a:t> </a:t>
            </a:r>
            <a:r>
              <a:rPr lang="es-EC" dirty="0" smtClean="0"/>
              <a:t>      </a:t>
            </a:r>
            <a:r>
              <a:rPr lang="es-EC" dirty="0" err="1" smtClean="0"/>
              <a:t>print</a:t>
            </a:r>
            <a:r>
              <a:rPr lang="es-EC" dirty="0" smtClean="0"/>
              <a:t>(i)</a:t>
            </a:r>
          </a:p>
          <a:p>
            <a:pPr marL="114300" indent="0">
              <a:buNone/>
            </a:pPr>
            <a:endParaRPr lang="es-EC" dirty="0"/>
          </a:p>
          <a:p>
            <a:pPr marL="114300" indent="0">
              <a:buNone/>
            </a:pPr>
            <a:r>
              <a:rPr lang="es-EC" dirty="0" smtClean="0"/>
              <a:t>Output:</a:t>
            </a:r>
          </a:p>
          <a:p>
            <a:pPr marL="114300" indent="0">
              <a:buNone/>
            </a:pPr>
            <a:r>
              <a:rPr lang="es-EC" dirty="0" smtClean="0"/>
              <a:t>0</a:t>
            </a:r>
          </a:p>
          <a:p>
            <a:pPr marL="114300" indent="0">
              <a:buNone/>
            </a:pPr>
            <a:r>
              <a:rPr lang="es-EC" dirty="0" smtClean="0"/>
              <a:t>1</a:t>
            </a:r>
          </a:p>
          <a:p>
            <a:pPr marL="114300" indent="0">
              <a:buNone/>
            </a:pPr>
            <a:r>
              <a:rPr lang="es-EC" dirty="0" smtClean="0"/>
              <a:t>2</a:t>
            </a:r>
          </a:p>
          <a:p>
            <a:pPr marL="114300" indent="0">
              <a:buNone/>
            </a:pPr>
            <a:r>
              <a:rPr lang="es-EC" dirty="0" smtClean="0"/>
              <a:t>3</a:t>
            </a:r>
          </a:p>
          <a:p>
            <a:pPr marL="114300" indent="0">
              <a:buNone/>
            </a:pPr>
            <a:r>
              <a:rPr lang="es-EC" dirty="0" smtClean="0"/>
              <a:t>4</a:t>
            </a:r>
          </a:p>
          <a:p>
            <a:pPr marL="114300" indent="0">
              <a:buNone/>
            </a:pPr>
            <a:endParaRPr lang="es-EC" dirty="0" smtClean="0"/>
          </a:p>
          <a:p>
            <a:pPr marL="114300" indent="0">
              <a:buNone/>
            </a:pPr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2544455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Bucle </a:t>
            </a:r>
            <a:r>
              <a:rPr lang="es-EC" dirty="0" err="1" smtClean="0"/>
              <a:t>for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EC" dirty="0" smtClean="0"/>
              <a:t>Código:</a:t>
            </a:r>
          </a:p>
          <a:p>
            <a:pPr marL="114300" indent="0">
              <a:buNone/>
            </a:pPr>
            <a:r>
              <a:rPr lang="es-EC" dirty="0" err="1" smtClean="0"/>
              <a:t>for</a:t>
            </a:r>
            <a:r>
              <a:rPr lang="es-EC" dirty="0" smtClean="0"/>
              <a:t> i in </a:t>
            </a:r>
            <a:r>
              <a:rPr lang="es-EC" dirty="0" err="1" smtClean="0"/>
              <a:t>range</a:t>
            </a:r>
            <a:r>
              <a:rPr lang="es-EC" dirty="0" smtClean="0"/>
              <a:t>(0,5,2):</a:t>
            </a:r>
            <a:endParaRPr lang="es-ES" dirty="0" smtClean="0"/>
          </a:p>
          <a:p>
            <a:pPr marL="114300" indent="0">
              <a:buNone/>
            </a:pPr>
            <a:r>
              <a:rPr lang="es-EC" dirty="0"/>
              <a:t> </a:t>
            </a:r>
            <a:r>
              <a:rPr lang="es-EC" dirty="0" smtClean="0"/>
              <a:t>      </a:t>
            </a:r>
            <a:r>
              <a:rPr lang="es-EC" dirty="0" err="1" smtClean="0"/>
              <a:t>print</a:t>
            </a:r>
            <a:r>
              <a:rPr lang="es-EC" dirty="0" smtClean="0"/>
              <a:t>(i)</a:t>
            </a:r>
          </a:p>
          <a:p>
            <a:pPr marL="114300" indent="0">
              <a:buNone/>
            </a:pPr>
            <a:endParaRPr lang="es-EC" dirty="0"/>
          </a:p>
          <a:p>
            <a:pPr marL="114300" indent="0">
              <a:buNone/>
            </a:pPr>
            <a:r>
              <a:rPr lang="es-EC" dirty="0" smtClean="0"/>
              <a:t>Output:</a:t>
            </a:r>
          </a:p>
          <a:p>
            <a:pPr marL="114300" indent="0">
              <a:buNone/>
            </a:pPr>
            <a:r>
              <a:rPr lang="es-EC" dirty="0" smtClean="0"/>
              <a:t>0</a:t>
            </a:r>
          </a:p>
          <a:p>
            <a:pPr marL="114300" indent="0">
              <a:buNone/>
            </a:pPr>
            <a:r>
              <a:rPr lang="es-EC" dirty="0" smtClean="0"/>
              <a:t>2</a:t>
            </a:r>
          </a:p>
          <a:p>
            <a:pPr marL="114300" indent="0">
              <a:buNone/>
            </a:pPr>
            <a:r>
              <a:rPr lang="es-EC" dirty="0"/>
              <a:t>4</a:t>
            </a:r>
            <a:endParaRPr lang="es-EC" dirty="0" smtClean="0"/>
          </a:p>
          <a:p>
            <a:pPr marL="114300" indent="0">
              <a:buNone/>
            </a:pPr>
            <a:endParaRPr lang="es-EC" dirty="0" smtClean="0"/>
          </a:p>
          <a:p>
            <a:pPr marL="114300" indent="0">
              <a:buNone/>
            </a:pPr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540084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Ejemplos:</a:t>
            </a:r>
            <a:br>
              <a:rPr lang="es-EC" dirty="0" smtClean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EC" dirty="0" smtClean="0"/>
              <a:t>X=</a:t>
            </a:r>
            <a:r>
              <a:rPr lang="es-EC" dirty="0" err="1" smtClean="0"/>
              <a:t>yachay</a:t>
            </a:r>
            <a:endParaRPr lang="es-EC" dirty="0" smtClean="0"/>
          </a:p>
          <a:p>
            <a:pPr marL="114300" indent="0">
              <a:buNone/>
            </a:pPr>
            <a:r>
              <a:rPr lang="es-EC" dirty="0" err="1" smtClean="0"/>
              <a:t>for</a:t>
            </a:r>
            <a:r>
              <a:rPr lang="es-EC" dirty="0" smtClean="0"/>
              <a:t> i in X:</a:t>
            </a:r>
            <a:endParaRPr lang="es-ES" dirty="0" smtClean="0"/>
          </a:p>
          <a:p>
            <a:pPr marL="114300" indent="0">
              <a:buNone/>
            </a:pPr>
            <a:r>
              <a:rPr lang="es-EC" dirty="0"/>
              <a:t> </a:t>
            </a:r>
            <a:r>
              <a:rPr lang="es-EC" dirty="0" smtClean="0"/>
              <a:t>      </a:t>
            </a:r>
            <a:r>
              <a:rPr lang="es-EC" dirty="0" err="1" smtClean="0"/>
              <a:t>print</a:t>
            </a:r>
            <a:r>
              <a:rPr lang="es-EC" dirty="0" smtClean="0"/>
              <a:t>(‘hola’)</a:t>
            </a:r>
          </a:p>
          <a:p>
            <a:pPr marL="114300" indent="0">
              <a:buNone/>
            </a:pPr>
            <a:endParaRPr lang="es-EC" dirty="0"/>
          </a:p>
          <a:p>
            <a:pPr marL="114300" indent="0">
              <a:buNone/>
            </a:pPr>
            <a:r>
              <a:rPr lang="es-EC" dirty="0" smtClean="0"/>
              <a:t>Output:</a:t>
            </a:r>
          </a:p>
          <a:p>
            <a:pPr marL="114300" indent="0">
              <a:buNone/>
            </a:pPr>
            <a:r>
              <a:rPr lang="es-EC" dirty="0" smtClean="0"/>
              <a:t>hola </a:t>
            </a:r>
          </a:p>
          <a:p>
            <a:pPr marL="114300" indent="0">
              <a:buNone/>
            </a:pPr>
            <a:r>
              <a:rPr lang="es-EC" dirty="0" smtClean="0"/>
              <a:t>hola </a:t>
            </a:r>
          </a:p>
          <a:p>
            <a:pPr marL="114300" indent="0">
              <a:buNone/>
            </a:pPr>
            <a:r>
              <a:rPr lang="es-EC" dirty="0" smtClean="0"/>
              <a:t>hola</a:t>
            </a:r>
          </a:p>
          <a:p>
            <a:pPr marL="114300" indent="0">
              <a:buNone/>
            </a:pPr>
            <a:r>
              <a:rPr lang="es-EC" dirty="0" smtClean="0"/>
              <a:t>hola</a:t>
            </a:r>
          </a:p>
          <a:p>
            <a:pPr marL="114300" indent="0">
              <a:buNone/>
            </a:pPr>
            <a:r>
              <a:rPr lang="es-EC" dirty="0"/>
              <a:t>h</a:t>
            </a:r>
            <a:r>
              <a:rPr lang="es-EC" dirty="0" smtClean="0"/>
              <a:t>ola</a:t>
            </a:r>
          </a:p>
          <a:p>
            <a:pPr marL="114300" indent="0">
              <a:buNone/>
            </a:pPr>
            <a:r>
              <a:rPr lang="es-EC" dirty="0" smtClean="0"/>
              <a:t>hola</a:t>
            </a:r>
          </a:p>
        </p:txBody>
      </p:sp>
    </p:spTree>
    <p:extLst>
      <p:ext uri="{BB962C8B-B14F-4D97-AF65-F5344CB8AC3E}">
        <p14:creationId xmlns:p14="http://schemas.microsoft.com/office/powerpoint/2010/main" val="739517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Ejemplos:</a:t>
            </a:r>
            <a:br>
              <a:rPr lang="es-EC" dirty="0" smtClean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s-EC" dirty="0" smtClean="0"/>
          </a:p>
          <a:p>
            <a:pPr marL="114300" indent="0">
              <a:buNone/>
            </a:pPr>
            <a:r>
              <a:rPr lang="es-EC" dirty="0" err="1" smtClean="0"/>
              <a:t>for</a:t>
            </a:r>
            <a:r>
              <a:rPr lang="es-EC" dirty="0" smtClean="0"/>
              <a:t> i in (5):</a:t>
            </a:r>
            <a:endParaRPr lang="es-ES" dirty="0" smtClean="0"/>
          </a:p>
          <a:p>
            <a:pPr marL="114300" indent="0">
              <a:buNone/>
            </a:pPr>
            <a:r>
              <a:rPr lang="es-EC" dirty="0"/>
              <a:t> </a:t>
            </a:r>
            <a:r>
              <a:rPr lang="es-EC" dirty="0" smtClean="0"/>
              <a:t>      </a:t>
            </a:r>
            <a:r>
              <a:rPr lang="es-EC" dirty="0" err="1" smtClean="0"/>
              <a:t>print</a:t>
            </a:r>
            <a:r>
              <a:rPr lang="es-EC" dirty="0" smtClean="0"/>
              <a:t>(‘hola’)</a:t>
            </a:r>
          </a:p>
          <a:p>
            <a:pPr marL="114300" indent="0">
              <a:buNone/>
            </a:pPr>
            <a:endParaRPr lang="es-EC" dirty="0"/>
          </a:p>
          <a:p>
            <a:pPr marL="114300" indent="0">
              <a:buNone/>
            </a:pPr>
            <a:r>
              <a:rPr lang="es-EC" dirty="0" smtClean="0"/>
              <a:t>Output:</a:t>
            </a:r>
          </a:p>
          <a:p>
            <a:pPr marL="114300" indent="0">
              <a:buNone/>
            </a:pPr>
            <a:r>
              <a:rPr lang="es-EC" dirty="0" smtClean="0"/>
              <a:t>hola </a:t>
            </a:r>
          </a:p>
          <a:p>
            <a:pPr marL="114300" indent="0">
              <a:buNone/>
            </a:pPr>
            <a:r>
              <a:rPr lang="es-EC" dirty="0" smtClean="0"/>
              <a:t>hola </a:t>
            </a:r>
          </a:p>
          <a:p>
            <a:pPr marL="114300" indent="0">
              <a:buNone/>
            </a:pPr>
            <a:r>
              <a:rPr lang="es-EC" dirty="0" smtClean="0"/>
              <a:t>hola</a:t>
            </a:r>
          </a:p>
          <a:p>
            <a:pPr marL="114300" indent="0">
              <a:buNone/>
            </a:pPr>
            <a:r>
              <a:rPr lang="es-EC" dirty="0" smtClean="0"/>
              <a:t>hola</a:t>
            </a:r>
          </a:p>
          <a:p>
            <a:pPr marL="114300" indent="0">
              <a:buNone/>
            </a:pPr>
            <a:r>
              <a:rPr lang="es-EC" dirty="0" smtClean="0"/>
              <a:t>hola</a:t>
            </a:r>
          </a:p>
        </p:txBody>
      </p:sp>
    </p:spTree>
    <p:extLst>
      <p:ext uri="{BB962C8B-B14F-4D97-AF65-F5344CB8AC3E}">
        <p14:creationId xmlns:p14="http://schemas.microsoft.com/office/powerpoint/2010/main" val="934332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Ejemplos:</a:t>
            </a:r>
            <a:br>
              <a:rPr lang="es-EC" dirty="0" smtClean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s-EC" dirty="0" smtClean="0"/>
          </a:p>
          <a:p>
            <a:pPr marL="114300" indent="0">
              <a:buNone/>
            </a:pPr>
            <a:r>
              <a:rPr lang="es-EC" dirty="0" err="1" smtClean="0"/>
              <a:t>for</a:t>
            </a:r>
            <a:r>
              <a:rPr lang="es-EC" dirty="0" smtClean="0"/>
              <a:t> i in (5):</a:t>
            </a:r>
            <a:endParaRPr lang="es-ES" dirty="0" smtClean="0"/>
          </a:p>
          <a:p>
            <a:pPr marL="114300" indent="0">
              <a:buNone/>
            </a:pPr>
            <a:r>
              <a:rPr lang="es-EC" dirty="0"/>
              <a:t> </a:t>
            </a:r>
            <a:r>
              <a:rPr lang="es-EC" dirty="0" smtClean="0"/>
              <a:t>      </a:t>
            </a:r>
            <a:r>
              <a:rPr lang="es-EC" dirty="0" err="1" smtClean="0"/>
              <a:t>print</a:t>
            </a:r>
            <a:r>
              <a:rPr lang="es-EC" dirty="0" smtClean="0"/>
              <a:t>(‘hola’)</a:t>
            </a:r>
          </a:p>
          <a:p>
            <a:pPr marL="114300" indent="0">
              <a:buNone/>
            </a:pPr>
            <a:endParaRPr lang="es-EC" dirty="0"/>
          </a:p>
          <a:p>
            <a:pPr marL="114300" indent="0">
              <a:buNone/>
            </a:pPr>
            <a:r>
              <a:rPr lang="es-EC" dirty="0" smtClean="0"/>
              <a:t>Output:</a:t>
            </a:r>
          </a:p>
          <a:p>
            <a:pPr marL="114300" indent="0">
              <a:buNone/>
            </a:pPr>
            <a:r>
              <a:rPr lang="es-EC" dirty="0" smtClean="0"/>
              <a:t>hola </a:t>
            </a:r>
          </a:p>
          <a:p>
            <a:pPr marL="114300" indent="0">
              <a:buNone/>
            </a:pPr>
            <a:r>
              <a:rPr lang="es-EC" dirty="0" smtClean="0"/>
              <a:t>hola </a:t>
            </a:r>
          </a:p>
          <a:p>
            <a:pPr marL="114300" indent="0">
              <a:buNone/>
            </a:pPr>
            <a:r>
              <a:rPr lang="es-EC" dirty="0" smtClean="0"/>
              <a:t>hola</a:t>
            </a:r>
          </a:p>
          <a:p>
            <a:pPr marL="114300" indent="0">
              <a:buNone/>
            </a:pPr>
            <a:r>
              <a:rPr lang="es-EC" dirty="0" smtClean="0"/>
              <a:t>hola</a:t>
            </a:r>
          </a:p>
          <a:p>
            <a:pPr marL="114300" indent="0">
              <a:buNone/>
            </a:pPr>
            <a:r>
              <a:rPr lang="es-EC" dirty="0" smtClean="0"/>
              <a:t>hola</a:t>
            </a:r>
          </a:p>
        </p:txBody>
      </p:sp>
    </p:spTree>
    <p:extLst>
      <p:ext uri="{BB962C8B-B14F-4D97-AF65-F5344CB8AC3E}">
        <p14:creationId xmlns:p14="http://schemas.microsoft.com/office/powerpoint/2010/main" val="3186534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Ejercicios en clase 3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Escribir un programa que pregunte al usuario una palabra y que nos muestre cuantas vocales existen en dicha palabra. </a:t>
            </a:r>
          </a:p>
          <a:p>
            <a:endParaRPr lang="es-EC" dirty="0"/>
          </a:p>
          <a:p>
            <a:pPr marL="114300" indent="0">
              <a:buNone/>
            </a:pP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73" y="2708920"/>
            <a:ext cx="8068612" cy="276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4902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Ejercicios en clases 3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Escribir un programa que imprima en pantalla la tabla de multiplicar para un número cualquiera ingresado por el usuario.</a:t>
            </a:r>
            <a:endParaRPr lang="es-ES" dirty="0"/>
          </a:p>
          <a:p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72" y="2777006"/>
            <a:ext cx="7376320" cy="3191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318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Ejercicios en clase 3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Escribir un programa que reciba un valor límite como entrada por teclado. El programa debe imprimir todos los números naturales desde el cero hasta el límite. A la derecha de cada número se debe indicar si es par o impar. </a:t>
            </a:r>
            <a:r>
              <a:rPr lang="es-ES" dirty="0" err="1"/>
              <a:t>Ej</a:t>
            </a:r>
            <a:r>
              <a:rPr lang="es-ES" dirty="0"/>
              <a:t>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1598"/>
            <a:ext cx="7488832" cy="2792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2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Ejercicios en clase 3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Escribir </a:t>
            </a:r>
            <a:r>
              <a:rPr lang="es-ES" dirty="0"/>
              <a:t>un programa en </a:t>
            </a:r>
            <a:r>
              <a:rPr lang="es-ES" dirty="0" err="1"/>
              <a:t>Python</a:t>
            </a:r>
            <a:r>
              <a:rPr lang="es-ES" dirty="0"/>
              <a:t> que imprima el siguiente patrón: 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66508"/>
            <a:ext cx="8208912" cy="3237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57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Tipos de datos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sz="3200" dirty="0" smtClean="0"/>
              <a:t>Numéricos</a:t>
            </a:r>
            <a:r>
              <a:rPr lang="es-ES" sz="3200" dirty="0" smtClean="0"/>
              <a:t>:</a:t>
            </a:r>
          </a:p>
          <a:p>
            <a:pPr marL="0" indent="0">
              <a:buNone/>
            </a:pPr>
            <a:r>
              <a:rPr lang="es-EC" sz="3200" dirty="0" smtClean="0"/>
              <a:t>	-</a:t>
            </a:r>
            <a:r>
              <a:rPr lang="es-EC" sz="3200" dirty="0"/>
              <a:t>Enteros ( </a:t>
            </a:r>
            <a:r>
              <a:rPr lang="es-EC" sz="3200" dirty="0" err="1"/>
              <a:t>int</a:t>
            </a:r>
            <a:r>
              <a:rPr lang="es-EC" sz="3200" dirty="0"/>
              <a:t> )</a:t>
            </a:r>
          </a:p>
          <a:p>
            <a:pPr marL="0" indent="0">
              <a:buNone/>
            </a:pPr>
            <a:r>
              <a:rPr lang="es-EC" sz="3200" dirty="0"/>
              <a:t>	-Coma flotante ( </a:t>
            </a:r>
            <a:r>
              <a:rPr lang="es-EC" sz="3200" dirty="0" err="1"/>
              <a:t>float</a:t>
            </a:r>
            <a:r>
              <a:rPr lang="es-EC" sz="3200" dirty="0"/>
              <a:t> </a:t>
            </a:r>
            <a:r>
              <a:rPr lang="es-EC" sz="3200" dirty="0" smtClean="0"/>
              <a:t>)</a:t>
            </a:r>
          </a:p>
          <a:p>
            <a:pPr marL="0" indent="0">
              <a:buNone/>
            </a:pPr>
            <a:endParaRPr lang="es-ES" sz="3200" dirty="0" smtClean="0"/>
          </a:p>
          <a:p>
            <a:r>
              <a:rPr lang="es-EC" sz="3200" dirty="0" smtClean="0"/>
              <a:t>No numéricos:</a:t>
            </a:r>
            <a:r>
              <a:rPr lang="es-EC" sz="3200" dirty="0"/>
              <a:t>	</a:t>
            </a:r>
            <a:endParaRPr lang="es-EC" sz="3200" dirty="0" smtClean="0"/>
          </a:p>
          <a:p>
            <a:pPr marL="0" indent="0">
              <a:buNone/>
            </a:pPr>
            <a:r>
              <a:rPr lang="es-EC" sz="3200" dirty="0" smtClean="0"/>
              <a:t>	-</a:t>
            </a:r>
            <a:r>
              <a:rPr lang="es-EC" sz="3200" dirty="0" err="1" smtClean="0"/>
              <a:t>String</a:t>
            </a:r>
            <a:r>
              <a:rPr lang="es-EC" sz="3200" dirty="0" smtClean="0"/>
              <a:t> o Cadena (son caracteres)</a:t>
            </a:r>
          </a:p>
          <a:p>
            <a:pPr marL="0" indent="0">
              <a:buNone/>
            </a:pPr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320617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Ejercicios en clase 3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Escribir </a:t>
            </a:r>
            <a:r>
              <a:rPr lang="es-ES" dirty="0"/>
              <a:t>un programa en </a:t>
            </a:r>
            <a:r>
              <a:rPr lang="es-ES" dirty="0" err="1"/>
              <a:t>Python</a:t>
            </a:r>
            <a:r>
              <a:rPr lang="es-ES" dirty="0"/>
              <a:t> que imprima el siguiente patrón: 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80928"/>
            <a:ext cx="7954680" cy="29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8958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Ejercicios en clase 3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Escriba un programa que pregunte cuántos números se van a introducir, pida esos números, y muestre un mensaje cada vez que un número no sea mayor que el primero.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37" y="2811715"/>
            <a:ext cx="7920880" cy="321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3605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Ejercicios en clase 3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Escriba un programa que pregunte cuántos números se van a introducir, pida esos números y escriba cuántos negativos ha introducido.</a:t>
            </a:r>
          </a:p>
          <a:p>
            <a:pPr marL="114300" indent="0">
              <a:buNone/>
            </a:pPr>
            <a:endParaRPr lang="es-EC" dirty="0" smtClean="0"/>
          </a:p>
          <a:p>
            <a:pPr marL="114300" indent="0">
              <a:buNone/>
            </a:pP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09" y="2708920"/>
            <a:ext cx="7344816" cy="3250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5238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Ejercicios en clase 3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Escribir </a:t>
            </a:r>
            <a:r>
              <a:rPr lang="es-ES" dirty="0"/>
              <a:t>un programa que solicite un numero al usuario. E</a:t>
            </a:r>
            <a:r>
              <a:rPr lang="es-ES" dirty="0" smtClean="0"/>
              <a:t>ste </a:t>
            </a:r>
            <a:r>
              <a:rPr lang="es-ES" dirty="0"/>
              <a:t>será el numero de elementos de la secuencia de </a:t>
            </a:r>
            <a:r>
              <a:rPr lang="es-ES" dirty="0" err="1"/>
              <a:t>fibonacci</a:t>
            </a:r>
            <a:r>
              <a:rPr lang="es-ES" dirty="0"/>
              <a:t> que se imprima en </a:t>
            </a:r>
            <a:r>
              <a:rPr lang="es-ES" dirty="0" smtClean="0"/>
              <a:t>pantalla la </a:t>
            </a:r>
            <a:r>
              <a:rPr lang="es-ES" dirty="0"/>
              <a:t>serie de </a:t>
            </a:r>
            <a:r>
              <a:rPr lang="es-ES" dirty="0" err="1"/>
              <a:t>finonacci</a:t>
            </a:r>
            <a:r>
              <a:rPr lang="es-ES" dirty="0"/>
              <a:t> tiene la interesante propiedad de que cada uno de ellos, </a:t>
            </a:r>
            <a:r>
              <a:rPr lang="es-ES" dirty="0" err="1" smtClean="0"/>
              <a:t>despues</a:t>
            </a:r>
            <a:r>
              <a:rPr lang="es-ES" dirty="0" smtClean="0"/>
              <a:t> </a:t>
            </a:r>
            <a:r>
              <a:rPr lang="es-ES" dirty="0"/>
              <a:t>de los dos primeros, es la suma de los dos </a:t>
            </a:r>
            <a:r>
              <a:rPr lang="es-ES" dirty="0" err="1"/>
              <a:t>numeros</a:t>
            </a:r>
            <a:r>
              <a:rPr lang="es-ES" dirty="0"/>
              <a:t> </a:t>
            </a:r>
            <a:r>
              <a:rPr lang="es-ES" dirty="0" smtClean="0"/>
              <a:t>anteriores</a:t>
            </a:r>
            <a:r>
              <a:rPr lang="es-ES" dirty="0"/>
              <a:t>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61" y="3573016"/>
            <a:ext cx="7632848" cy="255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247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Ejercicios en clase 3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Escribir </a:t>
            </a:r>
            <a:r>
              <a:rPr lang="es-ES" dirty="0"/>
              <a:t>un programa que solicite un numero al </a:t>
            </a:r>
            <a:r>
              <a:rPr lang="es-ES" dirty="0" smtClean="0"/>
              <a:t>usuario.  Y muestre un mensaje que indique si es primo o no. </a:t>
            </a:r>
          </a:p>
          <a:p>
            <a:endParaRPr lang="es-EC" dirty="0"/>
          </a:p>
          <a:p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96952"/>
            <a:ext cx="7920880" cy="300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376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Ejercicios en clase 3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Calcule cuantos </a:t>
            </a:r>
            <a:r>
              <a:rPr lang="es-EC" dirty="0" err="1" smtClean="0"/>
              <a:t>terminos</a:t>
            </a:r>
            <a:r>
              <a:rPr lang="es-EC" dirty="0" smtClean="0"/>
              <a:t> debo de sumar para tener una suma total &gt;=1000.</a:t>
            </a:r>
          </a:p>
          <a:p>
            <a:r>
              <a:rPr lang="es-EC" dirty="0" err="1" smtClean="0"/>
              <a:t>Terminos</a:t>
            </a:r>
            <a:r>
              <a:rPr lang="es-EC" dirty="0" smtClean="0"/>
              <a:t> son:</a:t>
            </a:r>
          </a:p>
          <a:p>
            <a:r>
              <a:rPr lang="es-EC" dirty="0" smtClean="0"/>
              <a:t>1,2,3,4,5,6,……….</a:t>
            </a:r>
          </a:p>
          <a:p>
            <a:endParaRPr lang="es-EC" dirty="0"/>
          </a:p>
          <a:p>
            <a:endParaRPr lang="es-EC" dirty="0" smtClean="0"/>
          </a:p>
          <a:p>
            <a:endParaRPr lang="es-EC" dirty="0"/>
          </a:p>
          <a:p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53" y="3519010"/>
            <a:ext cx="7920880" cy="1980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056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Ejercicios en clase 3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Escriba un programa que pida dos números enteros y escriba la suma de todos los enteros desde el primer número hasta el segundo.</a:t>
            </a:r>
            <a:endParaRPr lang="es-EC" dirty="0" smtClean="0"/>
          </a:p>
          <a:p>
            <a:endParaRPr lang="es-EC" dirty="0"/>
          </a:p>
          <a:p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96952"/>
            <a:ext cx="7916695" cy="2277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996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Bucle </a:t>
            </a:r>
            <a:r>
              <a:rPr lang="es-EC" dirty="0" err="1" smtClean="0"/>
              <a:t>While</a:t>
            </a:r>
            <a:r>
              <a:rPr lang="es-EC" dirty="0" smtClean="0"/>
              <a:t>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06003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EC" dirty="0" smtClean="0"/>
              <a:t>Es un bucle con condición, puede ser determinado o indeterminado. </a:t>
            </a:r>
          </a:p>
          <a:p>
            <a:pPr marL="114300" indent="0">
              <a:buNone/>
            </a:pPr>
            <a:r>
              <a:rPr lang="es-EC" dirty="0" smtClean="0"/>
              <a:t>Ejemplos:</a:t>
            </a:r>
          </a:p>
          <a:p>
            <a:pPr marL="114300" indent="0">
              <a:buNone/>
            </a:pPr>
            <a:r>
              <a:rPr lang="es-EC" dirty="0"/>
              <a:t>x</a:t>
            </a:r>
            <a:r>
              <a:rPr lang="es-EC" dirty="0" smtClean="0"/>
              <a:t>=0</a:t>
            </a:r>
          </a:p>
          <a:p>
            <a:pPr marL="114300" indent="0">
              <a:buNone/>
            </a:pPr>
            <a:r>
              <a:rPr lang="es-EC" dirty="0" err="1" smtClean="0"/>
              <a:t>while</a:t>
            </a:r>
            <a:r>
              <a:rPr lang="es-EC" dirty="0" smtClean="0"/>
              <a:t> </a:t>
            </a:r>
            <a:r>
              <a:rPr lang="es-EC" dirty="0" smtClean="0">
                <a:solidFill>
                  <a:srgbClr val="FF0000"/>
                </a:solidFill>
              </a:rPr>
              <a:t>condición</a:t>
            </a:r>
            <a:r>
              <a:rPr lang="es-EC" dirty="0" smtClean="0"/>
              <a:t>:</a:t>
            </a:r>
          </a:p>
          <a:p>
            <a:pPr marL="114300" indent="0">
              <a:buNone/>
            </a:pPr>
            <a:r>
              <a:rPr lang="es-EC" dirty="0" smtClean="0"/>
              <a:t>	instrucción</a:t>
            </a:r>
          </a:p>
          <a:p>
            <a:pPr marL="114300" indent="0">
              <a:buNone/>
            </a:pPr>
            <a:r>
              <a:rPr lang="es-EC" dirty="0"/>
              <a:t>	</a:t>
            </a:r>
            <a:r>
              <a:rPr lang="es-EC" dirty="0" smtClean="0"/>
              <a:t>instrucción</a:t>
            </a:r>
          </a:p>
          <a:p>
            <a:pPr marL="114300" indent="0">
              <a:buNone/>
            </a:pPr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277136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Bucle </a:t>
            </a:r>
            <a:r>
              <a:rPr lang="es-EC" dirty="0" err="1" smtClean="0"/>
              <a:t>While</a:t>
            </a:r>
            <a:r>
              <a:rPr lang="es-EC" dirty="0" smtClean="0"/>
              <a:t>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060032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s-EC" dirty="0" smtClean="0"/>
              <a:t>Es un bucle con condición, puede ser determinado o indeterminado. </a:t>
            </a:r>
          </a:p>
          <a:p>
            <a:pPr marL="114300" indent="0">
              <a:buNone/>
            </a:pPr>
            <a:r>
              <a:rPr lang="es-EC" dirty="0" smtClean="0"/>
              <a:t>Ejemplos:</a:t>
            </a:r>
          </a:p>
          <a:p>
            <a:pPr marL="114300" indent="0">
              <a:buNone/>
            </a:pPr>
            <a:r>
              <a:rPr lang="es-EC" dirty="0"/>
              <a:t>x</a:t>
            </a:r>
            <a:r>
              <a:rPr lang="es-EC" dirty="0" smtClean="0"/>
              <a:t>=0</a:t>
            </a:r>
          </a:p>
          <a:p>
            <a:pPr marL="114300" indent="0">
              <a:buNone/>
            </a:pPr>
            <a:r>
              <a:rPr lang="es-EC" dirty="0" err="1" smtClean="0"/>
              <a:t>while</a:t>
            </a:r>
            <a:r>
              <a:rPr lang="es-EC" dirty="0" smtClean="0"/>
              <a:t> x &gt;5:</a:t>
            </a:r>
          </a:p>
          <a:p>
            <a:pPr marL="114300" indent="0">
              <a:buNone/>
            </a:pPr>
            <a:r>
              <a:rPr lang="es-EC" dirty="0" smtClean="0"/>
              <a:t>	</a:t>
            </a:r>
            <a:r>
              <a:rPr lang="es-EC" dirty="0" err="1" smtClean="0"/>
              <a:t>print</a:t>
            </a:r>
            <a:r>
              <a:rPr lang="es-EC" dirty="0" smtClean="0"/>
              <a:t>(‘hola’)</a:t>
            </a:r>
            <a:r>
              <a:rPr lang="es-EC" dirty="0"/>
              <a:t>	</a:t>
            </a:r>
            <a:endParaRPr lang="es-EC" dirty="0" smtClean="0"/>
          </a:p>
          <a:p>
            <a:pPr marL="114300" indent="0">
              <a:buNone/>
            </a:pPr>
            <a:r>
              <a:rPr lang="es-EC" dirty="0" smtClean="0"/>
              <a:t>	x+=1</a:t>
            </a:r>
          </a:p>
          <a:p>
            <a:pPr marL="114300" indent="0">
              <a:buNone/>
            </a:pPr>
            <a:endParaRPr lang="es-EC" dirty="0" smtClean="0"/>
          </a:p>
          <a:p>
            <a:pPr marL="114300" indent="0">
              <a:buNone/>
            </a:pPr>
            <a:r>
              <a:rPr lang="es-EC" dirty="0" smtClean="0"/>
              <a:t>Output: </a:t>
            </a:r>
          </a:p>
          <a:p>
            <a:pPr marL="114300" indent="0">
              <a:buNone/>
            </a:pPr>
            <a:r>
              <a:rPr lang="es-EC" dirty="0" smtClean="0"/>
              <a:t>hola</a:t>
            </a:r>
          </a:p>
          <a:p>
            <a:pPr marL="114300" indent="0">
              <a:buNone/>
            </a:pPr>
            <a:r>
              <a:rPr lang="es-EC" dirty="0" smtClean="0"/>
              <a:t>hola</a:t>
            </a:r>
            <a:endParaRPr lang="es-EC" dirty="0"/>
          </a:p>
          <a:p>
            <a:pPr marL="114300" indent="0">
              <a:buNone/>
            </a:pPr>
            <a:r>
              <a:rPr lang="es-EC" dirty="0"/>
              <a:t>h</a:t>
            </a:r>
            <a:r>
              <a:rPr lang="es-EC" dirty="0" smtClean="0"/>
              <a:t>ola</a:t>
            </a:r>
          </a:p>
          <a:p>
            <a:pPr marL="114300" indent="0">
              <a:buNone/>
            </a:pPr>
            <a:r>
              <a:rPr lang="es-EC" dirty="0" smtClean="0"/>
              <a:t>hola     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586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Bucle </a:t>
            </a:r>
            <a:r>
              <a:rPr lang="es-EC" dirty="0" err="1" smtClean="0"/>
              <a:t>While</a:t>
            </a:r>
            <a:r>
              <a:rPr lang="es-EC" dirty="0" smtClean="0"/>
              <a:t>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06003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EC" dirty="0" smtClean="0"/>
              <a:t>Es un bucle con condición, puede ser determinado o indeterminado. </a:t>
            </a:r>
          </a:p>
          <a:p>
            <a:pPr marL="114300" indent="0">
              <a:buNone/>
            </a:pPr>
            <a:r>
              <a:rPr lang="es-EC" dirty="0" smtClean="0"/>
              <a:t>Ejemplos:</a:t>
            </a:r>
          </a:p>
          <a:p>
            <a:pPr marL="114300" indent="0">
              <a:buNone/>
            </a:pPr>
            <a:r>
              <a:rPr lang="es-EC" dirty="0" smtClean="0"/>
              <a:t>x=6</a:t>
            </a:r>
          </a:p>
          <a:p>
            <a:pPr marL="114300" indent="0">
              <a:buNone/>
            </a:pPr>
            <a:r>
              <a:rPr lang="es-EC" dirty="0" err="1" smtClean="0"/>
              <a:t>while</a:t>
            </a:r>
            <a:r>
              <a:rPr lang="es-EC" dirty="0" smtClean="0"/>
              <a:t> x &gt;5:</a:t>
            </a:r>
          </a:p>
          <a:p>
            <a:pPr marL="114300" indent="0">
              <a:buNone/>
            </a:pPr>
            <a:r>
              <a:rPr lang="es-EC" dirty="0" smtClean="0"/>
              <a:t>	</a:t>
            </a:r>
            <a:r>
              <a:rPr lang="es-EC" dirty="0" err="1" smtClean="0"/>
              <a:t>print</a:t>
            </a:r>
            <a:r>
              <a:rPr lang="es-EC" dirty="0" smtClean="0"/>
              <a:t>(‘hola’)</a:t>
            </a:r>
            <a:r>
              <a:rPr lang="es-EC" dirty="0"/>
              <a:t>	</a:t>
            </a:r>
            <a:endParaRPr lang="es-EC" dirty="0" smtClean="0"/>
          </a:p>
          <a:p>
            <a:pPr marL="114300" indent="0">
              <a:buNone/>
            </a:pPr>
            <a:r>
              <a:rPr lang="es-EC" dirty="0" smtClean="0"/>
              <a:t>	x+=1</a:t>
            </a:r>
          </a:p>
          <a:p>
            <a:pPr marL="114300" indent="0">
              <a:buNone/>
            </a:pPr>
            <a:endParaRPr lang="es-EC" dirty="0" smtClean="0"/>
          </a:p>
          <a:p>
            <a:pPr marL="114300" indent="0">
              <a:buNone/>
            </a:pPr>
            <a:r>
              <a:rPr lang="es-EC" dirty="0" smtClean="0"/>
              <a:t>Output: </a:t>
            </a:r>
          </a:p>
          <a:p>
            <a:pPr marL="114300" indent="0">
              <a:buNone/>
            </a:pPr>
            <a:r>
              <a:rPr lang="es-EC" dirty="0" smtClean="0"/>
              <a:t>     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49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Ejemplos: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EC" dirty="0" smtClean="0"/>
              <a:t>Dato entero</a:t>
            </a:r>
          </a:p>
          <a:p>
            <a:pPr marL="114300" indent="0">
              <a:buNone/>
            </a:pPr>
            <a:r>
              <a:rPr lang="es-EC" dirty="0" smtClean="0"/>
              <a:t>&gt;&gt;&gt; X=3</a:t>
            </a:r>
          </a:p>
          <a:p>
            <a:pPr marL="114300" indent="0">
              <a:buNone/>
            </a:pPr>
            <a:endParaRPr lang="es-EC" dirty="0" smtClean="0"/>
          </a:p>
          <a:p>
            <a:pPr marL="114300" indent="0">
              <a:buNone/>
            </a:pPr>
            <a:r>
              <a:rPr lang="es-EC" dirty="0" smtClean="0"/>
              <a:t>Dato flotante</a:t>
            </a:r>
          </a:p>
          <a:p>
            <a:pPr marL="114300" indent="0">
              <a:buNone/>
            </a:pPr>
            <a:r>
              <a:rPr lang="es-EC" dirty="0" smtClean="0"/>
              <a:t>&gt;&gt;&gt; X=3.0</a:t>
            </a:r>
          </a:p>
          <a:p>
            <a:pPr marL="114300" indent="0">
              <a:buNone/>
            </a:pPr>
            <a:endParaRPr lang="es-EC" dirty="0"/>
          </a:p>
          <a:p>
            <a:pPr marL="114300" indent="0">
              <a:buNone/>
            </a:pPr>
            <a:r>
              <a:rPr lang="es-EC" dirty="0" smtClean="0"/>
              <a:t>Dato </a:t>
            </a:r>
            <a:r>
              <a:rPr lang="es-EC" dirty="0" err="1" smtClean="0"/>
              <a:t>string</a:t>
            </a:r>
            <a:r>
              <a:rPr lang="es-EC" dirty="0" smtClean="0"/>
              <a:t> (es una cadena de </a:t>
            </a:r>
            <a:r>
              <a:rPr lang="es-EC" dirty="0" err="1" smtClean="0"/>
              <a:t>caracterés</a:t>
            </a:r>
            <a:r>
              <a:rPr lang="es-EC" dirty="0" smtClean="0"/>
              <a:t>)</a:t>
            </a:r>
          </a:p>
          <a:p>
            <a:pPr marL="114300" indent="0">
              <a:buNone/>
            </a:pPr>
            <a:r>
              <a:rPr lang="es-EC" dirty="0" smtClean="0"/>
              <a:t>&gt;&gt;&gt;X= ‘hola mundo’</a:t>
            </a:r>
          </a:p>
          <a:p>
            <a:pPr marL="114300" indent="0">
              <a:buNone/>
            </a:pPr>
            <a:r>
              <a:rPr lang="es-EC" dirty="0" smtClean="0"/>
              <a:t>&gt;&gt;&gt;X= ‘1234’</a:t>
            </a:r>
          </a:p>
          <a:p>
            <a:pPr marL="114300" indent="0">
              <a:buNone/>
            </a:pPr>
            <a:r>
              <a:rPr lang="es-EC" dirty="0" smtClean="0"/>
              <a:t>&gt;&gt;&gt;X= ‘yachay1234’</a:t>
            </a:r>
          </a:p>
          <a:p>
            <a:pPr marL="114300" indent="0">
              <a:buNone/>
            </a:pPr>
            <a:r>
              <a:rPr lang="es-EC" dirty="0" smtClean="0"/>
              <a:t>&gt;&gt;&gt;X= ‘»#$$%1234hola1234’</a:t>
            </a:r>
          </a:p>
          <a:p>
            <a:pPr marL="114300" indent="0">
              <a:buNone/>
            </a:pPr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21220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Bucle </a:t>
            </a:r>
            <a:r>
              <a:rPr lang="es-EC" dirty="0" err="1" smtClean="0"/>
              <a:t>While</a:t>
            </a:r>
            <a:r>
              <a:rPr lang="es-EC" dirty="0" smtClean="0"/>
              <a:t>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060032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s-EC" dirty="0" smtClean="0"/>
              <a:t>Es un bucle con condición, puede ser determinado o indeterminado. </a:t>
            </a:r>
          </a:p>
          <a:p>
            <a:pPr marL="114300" indent="0">
              <a:buNone/>
            </a:pPr>
            <a:r>
              <a:rPr lang="es-EC" dirty="0" smtClean="0"/>
              <a:t>Ejemplos:</a:t>
            </a:r>
          </a:p>
          <a:p>
            <a:pPr marL="114300" indent="0">
              <a:buNone/>
            </a:pPr>
            <a:r>
              <a:rPr lang="es-EC" dirty="0" smtClean="0"/>
              <a:t>x=0</a:t>
            </a:r>
          </a:p>
          <a:p>
            <a:pPr marL="114300" indent="0">
              <a:buNone/>
            </a:pPr>
            <a:r>
              <a:rPr lang="es-EC" dirty="0" err="1" smtClean="0"/>
              <a:t>while</a:t>
            </a:r>
            <a:r>
              <a:rPr lang="es-EC" dirty="0" smtClean="0"/>
              <a:t> x &gt;5:</a:t>
            </a:r>
          </a:p>
          <a:p>
            <a:pPr marL="114300" indent="0">
              <a:buNone/>
            </a:pPr>
            <a:r>
              <a:rPr lang="es-EC" dirty="0" smtClean="0"/>
              <a:t>	</a:t>
            </a:r>
            <a:r>
              <a:rPr lang="es-EC" dirty="0" err="1" smtClean="0"/>
              <a:t>print</a:t>
            </a:r>
            <a:r>
              <a:rPr lang="es-EC" dirty="0" smtClean="0"/>
              <a:t>(‘hola’)</a:t>
            </a:r>
            <a:r>
              <a:rPr lang="es-EC" dirty="0"/>
              <a:t>	</a:t>
            </a:r>
            <a:endParaRPr lang="es-EC" dirty="0" smtClean="0"/>
          </a:p>
          <a:p>
            <a:pPr marL="114300" indent="0">
              <a:buNone/>
            </a:pPr>
            <a:endParaRPr lang="es-EC" dirty="0" smtClean="0"/>
          </a:p>
          <a:p>
            <a:pPr marL="114300" indent="0">
              <a:buNone/>
            </a:pPr>
            <a:r>
              <a:rPr lang="es-EC" dirty="0" smtClean="0"/>
              <a:t>Output: </a:t>
            </a:r>
          </a:p>
          <a:p>
            <a:pPr marL="114300" indent="0">
              <a:buNone/>
            </a:pPr>
            <a:r>
              <a:rPr lang="es-EC" dirty="0"/>
              <a:t>h</a:t>
            </a:r>
            <a:r>
              <a:rPr lang="es-EC" dirty="0" smtClean="0"/>
              <a:t>ola</a:t>
            </a:r>
          </a:p>
          <a:p>
            <a:pPr marL="114300" indent="0">
              <a:buNone/>
            </a:pPr>
            <a:r>
              <a:rPr lang="es-EC" dirty="0"/>
              <a:t>h</a:t>
            </a:r>
            <a:r>
              <a:rPr lang="es-EC" dirty="0" smtClean="0"/>
              <a:t>ola</a:t>
            </a:r>
          </a:p>
          <a:p>
            <a:pPr marL="114300" indent="0">
              <a:buNone/>
            </a:pPr>
            <a:r>
              <a:rPr lang="es-EC" dirty="0"/>
              <a:t>h</a:t>
            </a:r>
            <a:r>
              <a:rPr lang="es-EC" dirty="0" smtClean="0"/>
              <a:t>ola</a:t>
            </a:r>
          </a:p>
          <a:p>
            <a:pPr marL="114300" indent="0">
              <a:buNone/>
            </a:pPr>
            <a:r>
              <a:rPr lang="es-EC" dirty="0" smtClean="0"/>
              <a:t>.</a:t>
            </a:r>
          </a:p>
          <a:p>
            <a:pPr marL="114300" indent="0">
              <a:buNone/>
            </a:pPr>
            <a:r>
              <a:rPr lang="es-EC" dirty="0" smtClean="0"/>
              <a:t>.</a:t>
            </a:r>
          </a:p>
          <a:p>
            <a:pPr marL="114300" indent="0">
              <a:buNone/>
            </a:pPr>
            <a:r>
              <a:rPr lang="es-EC" dirty="0" smtClean="0"/>
              <a:t>.</a:t>
            </a:r>
          </a:p>
          <a:p>
            <a:pPr marL="114300" indent="0">
              <a:buNone/>
            </a:pPr>
            <a:r>
              <a:rPr lang="es-EC" dirty="0" smtClean="0"/>
              <a:t>.</a:t>
            </a:r>
          </a:p>
          <a:p>
            <a:pPr marL="114300" indent="0">
              <a:buNone/>
            </a:pPr>
            <a:r>
              <a:rPr lang="es-EC" dirty="0" smtClean="0"/>
              <a:t>.</a:t>
            </a:r>
          </a:p>
          <a:p>
            <a:pPr marL="114300" indent="0">
              <a:buNone/>
            </a:pPr>
            <a:r>
              <a:rPr lang="es-EC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5186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Bucle </a:t>
            </a:r>
            <a:r>
              <a:rPr lang="es-EC" dirty="0" err="1" smtClean="0"/>
              <a:t>While</a:t>
            </a:r>
            <a:r>
              <a:rPr lang="es-EC" dirty="0" smtClean="0"/>
              <a:t> Indefinido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060032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endParaRPr lang="es-EC" dirty="0" smtClean="0"/>
          </a:p>
          <a:p>
            <a:pPr marL="114300" indent="0">
              <a:buNone/>
            </a:pPr>
            <a:r>
              <a:rPr lang="es-EC" dirty="0" err="1" smtClean="0"/>
              <a:t>while</a:t>
            </a:r>
            <a:r>
              <a:rPr lang="es-EC" dirty="0" smtClean="0"/>
              <a:t> True:</a:t>
            </a:r>
          </a:p>
          <a:p>
            <a:pPr marL="114300" indent="0">
              <a:buNone/>
            </a:pPr>
            <a:r>
              <a:rPr lang="es-EC" dirty="0" smtClean="0"/>
              <a:t>	</a:t>
            </a:r>
            <a:r>
              <a:rPr lang="es-EC" dirty="0" err="1" smtClean="0"/>
              <a:t>print</a:t>
            </a:r>
            <a:r>
              <a:rPr lang="es-EC" dirty="0" smtClean="0"/>
              <a:t>(‘hola’)</a:t>
            </a:r>
            <a:r>
              <a:rPr lang="es-EC" dirty="0"/>
              <a:t>	</a:t>
            </a:r>
            <a:endParaRPr lang="es-EC" dirty="0" smtClean="0"/>
          </a:p>
          <a:p>
            <a:pPr marL="114300" indent="0">
              <a:buNone/>
            </a:pPr>
            <a:endParaRPr lang="es-EC" dirty="0" smtClean="0"/>
          </a:p>
          <a:p>
            <a:pPr marL="114300" indent="0">
              <a:buNone/>
            </a:pPr>
            <a:r>
              <a:rPr lang="es-EC" dirty="0" smtClean="0"/>
              <a:t>Output: </a:t>
            </a:r>
          </a:p>
          <a:p>
            <a:pPr marL="114300" indent="0">
              <a:buNone/>
            </a:pPr>
            <a:r>
              <a:rPr lang="es-EC" dirty="0"/>
              <a:t>h</a:t>
            </a:r>
            <a:r>
              <a:rPr lang="es-EC" dirty="0" smtClean="0"/>
              <a:t>ola</a:t>
            </a:r>
          </a:p>
          <a:p>
            <a:pPr marL="114300" indent="0">
              <a:buNone/>
            </a:pPr>
            <a:r>
              <a:rPr lang="es-EC" dirty="0"/>
              <a:t>h</a:t>
            </a:r>
            <a:r>
              <a:rPr lang="es-EC" dirty="0" smtClean="0"/>
              <a:t>ola</a:t>
            </a:r>
          </a:p>
          <a:p>
            <a:pPr marL="114300" indent="0">
              <a:buNone/>
            </a:pPr>
            <a:r>
              <a:rPr lang="es-EC" dirty="0"/>
              <a:t>h</a:t>
            </a:r>
            <a:r>
              <a:rPr lang="es-EC" dirty="0" smtClean="0"/>
              <a:t>ola</a:t>
            </a:r>
          </a:p>
          <a:p>
            <a:pPr marL="114300" indent="0">
              <a:buNone/>
            </a:pPr>
            <a:r>
              <a:rPr lang="es-EC" dirty="0" smtClean="0"/>
              <a:t>.</a:t>
            </a:r>
          </a:p>
          <a:p>
            <a:pPr marL="114300" indent="0">
              <a:buNone/>
            </a:pPr>
            <a:r>
              <a:rPr lang="es-EC" dirty="0" smtClean="0"/>
              <a:t>.</a:t>
            </a:r>
          </a:p>
          <a:p>
            <a:pPr marL="114300" indent="0">
              <a:buNone/>
            </a:pPr>
            <a:r>
              <a:rPr lang="es-EC" dirty="0" smtClean="0"/>
              <a:t>.</a:t>
            </a:r>
          </a:p>
          <a:p>
            <a:pPr marL="114300" indent="0">
              <a:buNone/>
            </a:pPr>
            <a:r>
              <a:rPr lang="es-EC" dirty="0" smtClean="0"/>
              <a:t>.</a:t>
            </a:r>
          </a:p>
          <a:p>
            <a:pPr marL="114300" indent="0">
              <a:buNone/>
            </a:pPr>
            <a:r>
              <a:rPr lang="es-EC" dirty="0" smtClean="0"/>
              <a:t>.</a:t>
            </a:r>
          </a:p>
          <a:p>
            <a:pPr marL="114300" indent="0">
              <a:buNone/>
            </a:pPr>
            <a:r>
              <a:rPr lang="es-EC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4185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Bucle </a:t>
            </a:r>
            <a:r>
              <a:rPr lang="es-EC" dirty="0" err="1" smtClean="0"/>
              <a:t>While</a:t>
            </a:r>
            <a:r>
              <a:rPr lang="es-EC" dirty="0" smtClean="0"/>
              <a:t> Indefinido</a:t>
            </a:r>
            <a:br>
              <a:rPr lang="es-EC" dirty="0" smtClean="0"/>
            </a:br>
            <a:r>
              <a:rPr lang="es-EC" dirty="0" smtClean="0"/>
              <a:t>(Condición de paro)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80728"/>
            <a:ext cx="8686800" cy="5877272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endParaRPr lang="es-EC" dirty="0" smtClean="0"/>
          </a:p>
          <a:p>
            <a:pPr marL="114300" indent="0">
              <a:buNone/>
            </a:pPr>
            <a:endParaRPr lang="es-EC" dirty="0" smtClean="0"/>
          </a:p>
          <a:p>
            <a:pPr marL="114300" indent="0">
              <a:buNone/>
            </a:pPr>
            <a:endParaRPr lang="es-EC" dirty="0"/>
          </a:p>
          <a:p>
            <a:pPr marL="114300" indent="0">
              <a:buNone/>
            </a:pPr>
            <a:r>
              <a:rPr lang="es-EC" dirty="0" smtClean="0"/>
              <a:t>x=0</a:t>
            </a:r>
          </a:p>
          <a:p>
            <a:pPr marL="114300" indent="0">
              <a:buNone/>
            </a:pPr>
            <a:r>
              <a:rPr lang="es-EC" dirty="0" err="1" smtClean="0"/>
              <a:t>while</a:t>
            </a:r>
            <a:r>
              <a:rPr lang="es-EC" dirty="0" smtClean="0"/>
              <a:t> True:</a:t>
            </a:r>
          </a:p>
          <a:p>
            <a:pPr marL="114300" indent="0">
              <a:buNone/>
            </a:pPr>
            <a:r>
              <a:rPr lang="es-EC" dirty="0" smtClean="0"/>
              <a:t>	</a:t>
            </a:r>
            <a:r>
              <a:rPr lang="es-EC" dirty="0" err="1" smtClean="0"/>
              <a:t>print</a:t>
            </a:r>
            <a:r>
              <a:rPr lang="es-EC" dirty="0" smtClean="0"/>
              <a:t>(‘hola’)</a:t>
            </a:r>
          </a:p>
          <a:p>
            <a:pPr marL="114300" indent="0">
              <a:buNone/>
            </a:pPr>
            <a:r>
              <a:rPr lang="es-EC" dirty="0"/>
              <a:t>	</a:t>
            </a:r>
            <a:r>
              <a:rPr lang="es-EC" dirty="0" err="1" smtClean="0"/>
              <a:t>if</a:t>
            </a:r>
            <a:r>
              <a:rPr lang="es-EC" dirty="0" smtClean="0"/>
              <a:t> x&gt;5:</a:t>
            </a:r>
          </a:p>
          <a:p>
            <a:pPr marL="114300" indent="0">
              <a:buNone/>
            </a:pPr>
            <a:r>
              <a:rPr lang="es-EC" dirty="0"/>
              <a:t>	 </a:t>
            </a:r>
            <a:r>
              <a:rPr lang="es-EC" dirty="0" smtClean="0"/>
              <a:t>    break</a:t>
            </a:r>
          </a:p>
          <a:p>
            <a:pPr marL="114300" indent="0">
              <a:buNone/>
            </a:pPr>
            <a:r>
              <a:rPr lang="es-EC" dirty="0" smtClean="0"/>
              <a:t>	x+=1</a:t>
            </a:r>
          </a:p>
          <a:p>
            <a:pPr marL="114300" indent="0">
              <a:buNone/>
            </a:pPr>
            <a:endParaRPr lang="es-EC" dirty="0" smtClean="0"/>
          </a:p>
          <a:p>
            <a:pPr marL="114300" indent="0">
              <a:buNone/>
            </a:pPr>
            <a:r>
              <a:rPr lang="es-EC" dirty="0" smtClean="0"/>
              <a:t>Output: </a:t>
            </a:r>
          </a:p>
          <a:p>
            <a:pPr marL="114300" indent="0">
              <a:buNone/>
            </a:pPr>
            <a:r>
              <a:rPr lang="es-EC" dirty="0"/>
              <a:t>h</a:t>
            </a:r>
            <a:r>
              <a:rPr lang="es-EC" dirty="0" smtClean="0"/>
              <a:t>ola</a:t>
            </a:r>
          </a:p>
          <a:p>
            <a:pPr marL="114300" indent="0">
              <a:buNone/>
            </a:pPr>
            <a:r>
              <a:rPr lang="es-EC" dirty="0"/>
              <a:t>h</a:t>
            </a:r>
            <a:r>
              <a:rPr lang="es-EC" dirty="0" smtClean="0"/>
              <a:t>ola</a:t>
            </a:r>
          </a:p>
          <a:p>
            <a:pPr marL="114300" indent="0">
              <a:buNone/>
            </a:pPr>
            <a:r>
              <a:rPr lang="es-EC" dirty="0"/>
              <a:t>h</a:t>
            </a:r>
            <a:r>
              <a:rPr lang="es-EC" dirty="0" smtClean="0"/>
              <a:t>ola</a:t>
            </a:r>
          </a:p>
          <a:p>
            <a:pPr marL="114300" indent="0">
              <a:buNone/>
            </a:pPr>
            <a:r>
              <a:rPr lang="es-EC" dirty="0" smtClean="0"/>
              <a:t>hola</a:t>
            </a:r>
          </a:p>
          <a:p>
            <a:pPr marL="114300" indent="0">
              <a:buNone/>
            </a:pPr>
            <a:r>
              <a:rPr lang="es-EC" dirty="0"/>
              <a:t>h</a:t>
            </a:r>
            <a:r>
              <a:rPr lang="es-EC" dirty="0" smtClean="0"/>
              <a:t>ola</a:t>
            </a:r>
          </a:p>
          <a:p>
            <a:pPr marL="114300" indent="0">
              <a:buNone/>
            </a:pPr>
            <a:r>
              <a:rPr lang="es-EC" dirty="0"/>
              <a:t>h</a:t>
            </a:r>
            <a:r>
              <a:rPr lang="es-EC" dirty="0" smtClean="0"/>
              <a:t>ola</a:t>
            </a:r>
          </a:p>
          <a:p>
            <a:pPr marL="114300" indent="0">
              <a:buNone/>
            </a:pPr>
            <a:r>
              <a:rPr lang="es-EC" dirty="0" smtClean="0"/>
              <a:t>hola</a:t>
            </a:r>
          </a:p>
        </p:txBody>
      </p:sp>
    </p:spTree>
    <p:extLst>
      <p:ext uri="{BB962C8B-B14F-4D97-AF65-F5344CB8AC3E}">
        <p14:creationId xmlns:p14="http://schemas.microsoft.com/office/powerpoint/2010/main" val="247273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Listas o </a:t>
            </a:r>
            <a:r>
              <a:rPr lang="es-EC" dirty="0" err="1" smtClean="0"/>
              <a:t>Arrays</a:t>
            </a:r>
            <a:r>
              <a:rPr lang="es-EC" dirty="0" smtClean="0"/>
              <a:t>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La lista en </a:t>
            </a:r>
            <a:r>
              <a:rPr lang="es-EC" dirty="0" err="1" smtClean="0"/>
              <a:t>python</a:t>
            </a:r>
            <a:r>
              <a:rPr lang="es-EC" dirty="0" smtClean="0"/>
              <a:t> son variables que almacenan </a:t>
            </a:r>
            <a:r>
              <a:rPr lang="es-EC" dirty="0" err="1" smtClean="0"/>
              <a:t>arrays</a:t>
            </a:r>
            <a:r>
              <a:rPr lang="es-EC" dirty="0" smtClean="0"/>
              <a:t>, internamente cada posición puede ser un tipo de dato distinto. </a:t>
            </a:r>
            <a:endParaRPr lang="es-EC" dirty="0"/>
          </a:p>
          <a:p>
            <a:r>
              <a:rPr lang="es-EC" dirty="0" smtClean="0"/>
              <a:t>Ejemplo:</a:t>
            </a:r>
          </a:p>
          <a:p>
            <a:r>
              <a:rPr lang="es-EC" dirty="0" smtClean="0"/>
              <a:t>Nombre= [elemento, elemento, elemento]</a:t>
            </a:r>
          </a:p>
          <a:p>
            <a:endParaRPr lang="es-EC" dirty="0"/>
          </a:p>
          <a:p>
            <a:pPr marL="114300" indent="0">
              <a:buNone/>
            </a:pPr>
            <a:r>
              <a:rPr lang="es-EC" dirty="0" smtClean="0"/>
              <a:t>A= [‘pan’, ‘huevos’, 100, 1234]</a:t>
            </a:r>
          </a:p>
          <a:p>
            <a:pPr marL="114300" indent="0">
              <a:buNone/>
            </a:pPr>
            <a:r>
              <a:rPr lang="es-EC" dirty="0" err="1" smtClean="0"/>
              <a:t>print</a:t>
            </a:r>
            <a:r>
              <a:rPr lang="es-EC" dirty="0" smtClean="0"/>
              <a:t>(A)</a:t>
            </a:r>
          </a:p>
          <a:p>
            <a:pPr marL="114300" indent="0">
              <a:buNone/>
            </a:pPr>
            <a:endParaRPr lang="es-EC" dirty="0"/>
          </a:p>
          <a:p>
            <a:pPr marL="114300" indent="0">
              <a:buNone/>
            </a:pPr>
            <a:r>
              <a:rPr lang="es-EC" dirty="0" smtClean="0"/>
              <a:t>Output:</a:t>
            </a:r>
          </a:p>
          <a:p>
            <a:pPr marL="114300" indent="0">
              <a:buNone/>
            </a:pPr>
            <a:r>
              <a:rPr lang="es-EC" dirty="0" smtClean="0"/>
              <a:t>[‘pan’, ‘huevos’, 100, 1234]</a:t>
            </a:r>
          </a:p>
        </p:txBody>
      </p:sp>
    </p:spTree>
    <p:extLst>
      <p:ext uri="{BB962C8B-B14F-4D97-AF65-F5344CB8AC3E}">
        <p14:creationId xmlns:p14="http://schemas.microsoft.com/office/powerpoint/2010/main" val="200041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Listas o </a:t>
            </a:r>
            <a:r>
              <a:rPr lang="es-EC" dirty="0" err="1" smtClean="0"/>
              <a:t>Arrays</a:t>
            </a:r>
            <a:r>
              <a:rPr lang="es-EC" dirty="0" smtClean="0"/>
              <a:t>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La lista en </a:t>
            </a:r>
            <a:r>
              <a:rPr lang="es-EC" dirty="0" err="1" smtClean="0"/>
              <a:t>python</a:t>
            </a:r>
            <a:r>
              <a:rPr lang="es-EC" dirty="0" smtClean="0"/>
              <a:t> son pueden ser conformadas por elementos del mismo tipo, de distintos tipos, incluidos otras listas.</a:t>
            </a:r>
          </a:p>
          <a:p>
            <a:r>
              <a:rPr lang="es-EC" dirty="0" smtClean="0"/>
              <a:t>Y son:</a:t>
            </a:r>
          </a:p>
          <a:p>
            <a:r>
              <a:rPr lang="es-EC" b="1" dirty="0" smtClean="0"/>
              <a:t>Mutables:</a:t>
            </a:r>
            <a:r>
              <a:rPr lang="es-EC" dirty="0" smtClean="0"/>
              <a:t> sus elementos pueden modificarse. 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62580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Listas o </a:t>
            </a:r>
            <a:r>
              <a:rPr lang="es-EC" dirty="0" err="1" smtClean="0"/>
              <a:t>Arrays</a:t>
            </a:r>
            <a:r>
              <a:rPr lang="es-EC" dirty="0" smtClean="0"/>
              <a:t>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elementos de una lista pueden accederse mediante su índice, siendo 0 el índice del primer elemento</a:t>
            </a:r>
            <a:r>
              <a:rPr lang="es-ES" dirty="0" smtClean="0"/>
              <a:t>.</a:t>
            </a:r>
          </a:p>
          <a:p>
            <a:pPr marL="114300" indent="0">
              <a:buNone/>
            </a:pPr>
            <a:r>
              <a:rPr lang="es-EC" dirty="0" smtClean="0"/>
              <a:t>A=</a:t>
            </a:r>
            <a:r>
              <a:rPr lang="es-EC" dirty="0"/>
              <a:t>[‘pan’, ‘huevos’, 100, 1234]</a:t>
            </a:r>
          </a:p>
          <a:p>
            <a:pPr marL="114300" indent="0">
              <a:buNone/>
            </a:pPr>
            <a:r>
              <a:rPr lang="es-EC" dirty="0" err="1"/>
              <a:t>p</a:t>
            </a:r>
            <a:r>
              <a:rPr lang="es-EC" dirty="0" err="1" smtClean="0"/>
              <a:t>rint</a:t>
            </a:r>
            <a:r>
              <a:rPr lang="es-EC" dirty="0" smtClean="0"/>
              <a:t>(A[0])</a:t>
            </a:r>
          </a:p>
          <a:p>
            <a:pPr marL="114300" indent="0">
              <a:buNone/>
            </a:pPr>
            <a:r>
              <a:rPr lang="es-EC" dirty="0" err="1" smtClean="0"/>
              <a:t>print</a:t>
            </a:r>
            <a:r>
              <a:rPr lang="es-EC" dirty="0" smtClean="0"/>
              <a:t>(A[3])</a:t>
            </a:r>
          </a:p>
          <a:p>
            <a:pPr marL="114300" indent="0">
              <a:buNone/>
            </a:pPr>
            <a:r>
              <a:rPr lang="es-EC" smtClean="0"/>
              <a:t>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9652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Operadores (Aritméticos)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C" sz="3200" dirty="0" smtClean="0"/>
              <a:t>-suma ( + )</a:t>
            </a:r>
          </a:p>
          <a:p>
            <a:pPr marL="0" indent="0">
              <a:buNone/>
            </a:pPr>
            <a:r>
              <a:rPr lang="es-EC" sz="3200" dirty="0" smtClean="0"/>
              <a:t>-resta ( - )</a:t>
            </a:r>
          </a:p>
          <a:p>
            <a:pPr marL="0" indent="0">
              <a:buNone/>
            </a:pPr>
            <a:r>
              <a:rPr lang="es-EC" sz="3200" dirty="0" smtClean="0"/>
              <a:t>-multiplicación ( * )</a:t>
            </a:r>
          </a:p>
          <a:p>
            <a:pPr marL="0" indent="0">
              <a:buNone/>
            </a:pPr>
            <a:r>
              <a:rPr lang="es-EC" sz="3200" dirty="0" smtClean="0"/>
              <a:t>-división ( / )</a:t>
            </a:r>
          </a:p>
          <a:p>
            <a:pPr marL="0" indent="0">
              <a:buNone/>
            </a:pPr>
            <a:r>
              <a:rPr lang="es-EC" sz="3200" dirty="0" smtClean="0"/>
              <a:t>-división entera( // )</a:t>
            </a:r>
          </a:p>
          <a:p>
            <a:pPr marL="0" indent="0">
              <a:buNone/>
            </a:pPr>
            <a:r>
              <a:rPr lang="es-EC" sz="3200" dirty="0" smtClean="0"/>
              <a:t>-módulo( % )</a:t>
            </a:r>
          </a:p>
          <a:p>
            <a:pPr marL="0" indent="0">
              <a:buNone/>
            </a:pPr>
            <a:r>
              <a:rPr lang="es-EC" sz="3200" dirty="0" smtClean="0"/>
              <a:t>-exponente ( ** )</a:t>
            </a:r>
          </a:p>
        </p:txBody>
      </p:sp>
    </p:spTree>
    <p:extLst>
      <p:ext uri="{BB962C8B-B14F-4D97-AF65-F5344CB8AC3E}">
        <p14:creationId xmlns:p14="http://schemas.microsoft.com/office/powerpoint/2010/main" val="393960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Ejemplos: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661248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s-EC" dirty="0" smtClean="0"/>
              <a:t>&gt;&gt;&gt;3+2</a:t>
            </a:r>
          </a:p>
          <a:p>
            <a:pPr marL="114300" indent="0">
              <a:buNone/>
            </a:pPr>
            <a:r>
              <a:rPr lang="es-EC" dirty="0" smtClean="0"/>
              <a:t>5</a:t>
            </a:r>
          </a:p>
          <a:p>
            <a:pPr marL="114300" indent="0">
              <a:buNone/>
            </a:pPr>
            <a:r>
              <a:rPr lang="es-EC" dirty="0" smtClean="0"/>
              <a:t>&gt;&gt;&gt;3-2</a:t>
            </a:r>
          </a:p>
          <a:p>
            <a:pPr marL="114300" indent="0">
              <a:buNone/>
            </a:pPr>
            <a:r>
              <a:rPr lang="es-EC" dirty="0" smtClean="0"/>
              <a:t>1</a:t>
            </a:r>
          </a:p>
          <a:p>
            <a:pPr marL="114300" indent="0">
              <a:buNone/>
            </a:pPr>
            <a:r>
              <a:rPr lang="es-EC" dirty="0" smtClean="0"/>
              <a:t>&gt;&gt;&gt;3*2</a:t>
            </a:r>
          </a:p>
          <a:p>
            <a:pPr marL="114300" indent="0">
              <a:buNone/>
            </a:pPr>
            <a:r>
              <a:rPr lang="es-EC" dirty="0" smtClean="0"/>
              <a:t>6</a:t>
            </a:r>
          </a:p>
          <a:p>
            <a:pPr marL="114300" indent="0">
              <a:buNone/>
            </a:pPr>
            <a:r>
              <a:rPr lang="es-EC" dirty="0" smtClean="0"/>
              <a:t>&gt;&gt;&gt;3/2</a:t>
            </a:r>
          </a:p>
          <a:p>
            <a:pPr marL="114300" indent="0">
              <a:buNone/>
            </a:pPr>
            <a:r>
              <a:rPr lang="es-EC" dirty="0" smtClean="0"/>
              <a:t>1.5             (dato flotante)’porque es </a:t>
            </a:r>
            <a:r>
              <a:rPr lang="es-EC" dirty="0" err="1" smtClean="0"/>
              <a:t>division</a:t>
            </a:r>
            <a:r>
              <a:rPr lang="es-EC" dirty="0" smtClean="0"/>
              <a:t>’</a:t>
            </a:r>
          </a:p>
          <a:p>
            <a:pPr marL="114300" indent="0">
              <a:buNone/>
            </a:pPr>
            <a:r>
              <a:rPr lang="es-EC" dirty="0" smtClean="0"/>
              <a:t>&gt;&gt;&gt;3//2</a:t>
            </a:r>
          </a:p>
          <a:p>
            <a:pPr marL="114300" indent="0">
              <a:buNone/>
            </a:pPr>
            <a:r>
              <a:rPr lang="es-EC" dirty="0" smtClean="0"/>
              <a:t>1                (dato entero) ‘porque es división entera y </a:t>
            </a:r>
            <a:r>
              <a:rPr lang="es-EC" dirty="0" err="1" smtClean="0"/>
              <a:t>python</a:t>
            </a:r>
            <a:r>
              <a:rPr lang="es-EC" dirty="0" smtClean="0"/>
              <a:t> 		      redondea’</a:t>
            </a:r>
          </a:p>
          <a:p>
            <a:pPr marL="114300" indent="0">
              <a:buNone/>
            </a:pPr>
            <a:r>
              <a:rPr lang="es-EC" dirty="0" smtClean="0"/>
              <a:t>&gt;&gt;&gt;3%2</a:t>
            </a:r>
          </a:p>
          <a:p>
            <a:pPr marL="114300" indent="0">
              <a:buNone/>
            </a:pPr>
            <a:r>
              <a:rPr lang="es-EC" dirty="0" smtClean="0"/>
              <a:t>1                 (residuo) dato enero</a:t>
            </a:r>
          </a:p>
          <a:p>
            <a:pPr marL="114300" indent="0">
              <a:buNone/>
            </a:pPr>
            <a:r>
              <a:rPr lang="es-EC" dirty="0" smtClean="0"/>
              <a:t>&gt;&gt;&gt;3**2</a:t>
            </a:r>
          </a:p>
          <a:p>
            <a:pPr marL="114300" indent="0">
              <a:buNone/>
            </a:pPr>
            <a:r>
              <a:rPr lang="es-EC" dirty="0" smtClean="0"/>
              <a:t>6                  </a:t>
            </a:r>
          </a:p>
          <a:p>
            <a:pPr marL="114300" indent="0">
              <a:buNone/>
            </a:pPr>
            <a:endParaRPr lang="es-EC" dirty="0" smtClean="0"/>
          </a:p>
          <a:p>
            <a:pPr marL="114300" indent="0">
              <a:buNone/>
            </a:pPr>
            <a:endParaRPr lang="es-EC" dirty="0" smtClean="0"/>
          </a:p>
          <a:p>
            <a:pPr marL="114300" indent="0">
              <a:buNone/>
            </a:pPr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197233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3408"/>
            <a:ext cx="7620000" cy="6624736"/>
          </a:xfrm>
        </p:spPr>
        <p:txBody>
          <a:bodyPr/>
          <a:lstStyle/>
          <a:p>
            <a:r>
              <a:rPr lang="es-EC" dirty="0" smtClean="0"/>
              <a:t>Como funcionan los tipos de datos en las operaciones?</a:t>
            </a:r>
            <a:br>
              <a:rPr lang="es-EC" dirty="0" smtClean="0"/>
            </a:br>
            <a:r>
              <a:rPr lang="es-EC" dirty="0" smtClean="0"/>
              <a:t/>
            </a:r>
            <a:br>
              <a:rPr lang="es-EC" dirty="0" smtClean="0"/>
            </a:br>
            <a:r>
              <a:rPr lang="es-EC" dirty="0" smtClean="0"/>
              <a:t/>
            </a:r>
            <a:br>
              <a:rPr lang="es-EC" dirty="0" smtClean="0"/>
            </a:br>
            <a:r>
              <a:rPr lang="es-EC" dirty="0" smtClean="0"/>
              <a:t>Qué no se puede hacer?</a:t>
            </a:r>
            <a:r>
              <a:rPr lang="es-EC" dirty="0"/>
              <a:t/>
            </a:r>
            <a:br>
              <a:rPr lang="es-EC" dirty="0"/>
            </a:br>
            <a:r>
              <a:rPr lang="es-EC" dirty="0" smtClean="0"/>
              <a:t/>
            </a:r>
            <a:br>
              <a:rPr lang="es-EC" dirty="0" smtClean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88840"/>
            <a:ext cx="7620000" cy="4869160"/>
          </a:xfrm>
        </p:spPr>
        <p:txBody>
          <a:bodyPr>
            <a:normAutofit fontScale="47500" lnSpcReduction="20000"/>
          </a:bodyPr>
          <a:lstStyle/>
          <a:p>
            <a:pPr>
              <a:buFontTx/>
              <a:buChar char="-"/>
            </a:pPr>
            <a:r>
              <a:rPr lang="es-EC" sz="3600" dirty="0" smtClean="0"/>
              <a:t>Suma de enteros, el resultado es un entero. </a:t>
            </a:r>
          </a:p>
          <a:p>
            <a:pPr>
              <a:buFontTx/>
              <a:buChar char="-"/>
            </a:pPr>
            <a:r>
              <a:rPr lang="es-EC" sz="3600" dirty="0" smtClean="0"/>
              <a:t>Suma de entero y flotante, el resultado es flotante.</a:t>
            </a:r>
          </a:p>
          <a:p>
            <a:pPr>
              <a:buFontTx/>
              <a:buChar char="-"/>
            </a:pPr>
            <a:r>
              <a:rPr lang="es-EC" sz="3600" dirty="0" smtClean="0"/>
              <a:t>Si se opera con un flotante, el resultado será flotante (el flotante es el que domina contra el entero).</a:t>
            </a:r>
          </a:p>
          <a:p>
            <a:pPr>
              <a:buFontTx/>
              <a:buChar char="-"/>
            </a:pPr>
            <a:r>
              <a:rPr lang="es-EC" sz="3600" dirty="0" smtClean="0"/>
              <a:t>De la misma manera con la resta, multiplicación y división. </a:t>
            </a:r>
          </a:p>
          <a:p>
            <a:pPr>
              <a:buFontTx/>
              <a:buChar char="-"/>
            </a:pPr>
            <a:endParaRPr lang="es-EC" dirty="0" smtClean="0"/>
          </a:p>
          <a:p>
            <a:pPr>
              <a:buFontTx/>
              <a:buChar char="-"/>
            </a:pPr>
            <a:endParaRPr lang="es-EC" dirty="0" smtClean="0"/>
          </a:p>
          <a:p>
            <a:pPr>
              <a:buFontTx/>
              <a:buChar char="-"/>
            </a:pPr>
            <a:endParaRPr lang="es-EC" dirty="0" smtClean="0"/>
          </a:p>
          <a:p>
            <a:pPr>
              <a:buFontTx/>
              <a:buChar char="-"/>
            </a:pPr>
            <a:endParaRPr lang="es-EC" dirty="0"/>
          </a:p>
          <a:p>
            <a:pPr>
              <a:buFontTx/>
              <a:buChar char="-"/>
            </a:pPr>
            <a:endParaRPr lang="es-EC" dirty="0" smtClean="0"/>
          </a:p>
          <a:p>
            <a:pPr>
              <a:buFontTx/>
              <a:buChar char="-"/>
            </a:pPr>
            <a:endParaRPr lang="es-EC" dirty="0"/>
          </a:p>
          <a:p>
            <a:pPr>
              <a:buFontTx/>
              <a:buChar char="-"/>
            </a:pPr>
            <a:r>
              <a:rPr lang="es-EC" sz="3300" dirty="0" smtClean="0"/>
              <a:t>(Sumar, restar, multiplicar, dividir) una variable con tipo de dato </a:t>
            </a:r>
            <a:r>
              <a:rPr lang="es-EC" sz="3300" b="1" dirty="0" smtClean="0"/>
              <a:t>STRING</a:t>
            </a:r>
            <a:r>
              <a:rPr lang="es-EC" sz="3300" dirty="0" smtClean="0"/>
              <a:t> con otra variable con tipo de dato </a:t>
            </a:r>
            <a:r>
              <a:rPr lang="es-EC" sz="3300" b="1" dirty="0" smtClean="0"/>
              <a:t>ENTERO</a:t>
            </a:r>
            <a:r>
              <a:rPr lang="es-EC" sz="3300" dirty="0" smtClean="0"/>
              <a:t> o </a:t>
            </a:r>
            <a:r>
              <a:rPr lang="es-EC" sz="3300" b="1" dirty="0" smtClean="0"/>
              <a:t>FLOTANTE</a:t>
            </a:r>
            <a:r>
              <a:rPr lang="es-EC" sz="3300" dirty="0" smtClean="0"/>
              <a:t>. (ERROR)</a:t>
            </a:r>
          </a:p>
          <a:p>
            <a:pPr>
              <a:buFontTx/>
              <a:buChar char="-"/>
            </a:pPr>
            <a:r>
              <a:rPr lang="es-EC" sz="3300" dirty="0" smtClean="0"/>
              <a:t>Porque solo se puede operar con variables </a:t>
            </a:r>
            <a:r>
              <a:rPr lang="es-EC" sz="3300" b="1" dirty="0" smtClean="0"/>
              <a:t>NUMERICAS.</a:t>
            </a:r>
          </a:p>
          <a:p>
            <a:pPr>
              <a:buFontTx/>
              <a:buChar char="-"/>
            </a:pPr>
            <a:endParaRPr lang="es-EC" sz="3300" b="1" dirty="0"/>
          </a:p>
          <a:p>
            <a:pPr>
              <a:buFontTx/>
              <a:buChar char="-"/>
            </a:pPr>
            <a:r>
              <a:rPr lang="es-EC" sz="3300" b="1" dirty="0" smtClean="0"/>
              <a:t>Ejemplos</a:t>
            </a:r>
            <a:r>
              <a:rPr lang="es-EC" sz="3300" dirty="0" smtClean="0"/>
              <a:t>(No vas a sumar un numero con un </a:t>
            </a:r>
            <a:r>
              <a:rPr lang="es-EC" sz="3300" dirty="0" err="1" smtClean="0"/>
              <a:t>caracter</a:t>
            </a:r>
            <a:r>
              <a:rPr lang="es-EC" sz="3300" dirty="0" smtClean="0"/>
              <a:t>)</a:t>
            </a:r>
          </a:p>
          <a:p>
            <a:pPr marL="114300" indent="0">
              <a:buNone/>
            </a:pPr>
            <a:r>
              <a:rPr lang="es-EC" sz="3300" dirty="0" smtClean="0"/>
              <a:t>&gt;&gt;&gt; 5 + ‘</a:t>
            </a:r>
            <a:r>
              <a:rPr lang="es-EC" sz="3300" dirty="0" err="1" smtClean="0"/>
              <a:t>yachay</a:t>
            </a:r>
            <a:r>
              <a:rPr lang="es-EC" sz="3300" dirty="0" smtClean="0"/>
              <a:t>’</a:t>
            </a:r>
          </a:p>
          <a:p>
            <a:pPr marL="114300" indent="0">
              <a:buNone/>
            </a:pPr>
            <a:r>
              <a:rPr lang="es-EC" sz="3300" dirty="0" smtClean="0"/>
              <a:t>(ERROR)</a:t>
            </a:r>
          </a:p>
          <a:p>
            <a:pPr marL="114300" indent="0">
              <a:buNone/>
            </a:pPr>
            <a:r>
              <a:rPr lang="es-EC" sz="3300" dirty="0" smtClean="0"/>
              <a:t>&gt;&gt;&gt; X=5</a:t>
            </a:r>
          </a:p>
          <a:p>
            <a:pPr marL="114300" indent="0">
              <a:buNone/>
            </a:pPr>
            <a:r>
              <a:rPr lang="es-EC" sz="3300" dirty="0" smtClean="0"/>
              <a:t>&gt;&gt;&gt; Y=‘</a:t>
            </a:r>
            <a:r>
              <a:rPr lang="es-EC" sz="3300" dirty="0" err="1" smtClean="0"/>
              <a:t>yachay</a:t>
            </a:r>
            <a:r>
              <a:rPr lang="es-EC" sz="3300" dirty="0" smtClean="0"/>
              <a:t>’</a:t>
            </a:r>
          </a:p>
          <a:p>
            <a:pPr marL="114300" indent="0">
              <a:buNone/>
            </a:pPr>
            <a:r>
              <a:rPr lang="es-EC" sz="3300" dirty="0" smtClean="0"/>
              <a:t>&gt;&gt;&gt; X + Y</a:t>
            </a:r>
          </a:p>
          <a:p>
            <a:pPr marL="114300" indent="0">
              <a:buNone/>
            </a:pPr>
            <a:r>
              <a:rPr lang="es-EC" sz="3300" dirty="0" smtClean="0"/>
              <a:t>(ERROR) </a:t>
            </a:r>
          </a:p>
          <a:p>
            <a:pPr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602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Comparación</a:t>
            </a:r>
            <a:br>
              <a:rPr lang="es-EC" dirty="0" smtClean="0"/>
            </a:br>
            <a:r>
              <a:rPr lang="es-EC" sz="2400" dirty="0" smtClean="0"/>
              <a:t>Son condiciones. Utilizados en los condicionales. ( IF , ELIF  ) </a:t>
            </a:r>
            <a:endParaRPr lang="es-ES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s-EC" sz="3200" dirty="0" smtClean="0"/>
              <a:t>-Igual que ( == )</a:t>
            </a:r>
          </a:p>
          <a:p>
            <a:pPr marL="114300" indent="0">
              <a:buNone/>
            </a:pPr>
            <a:r>
              <a:rPr lang="es-EC" sz="3200" dirty="0" smtClean="0"/>
              <a:t>-Diferente que ( != )</a:t>
            </a:r>
          </a:p>
          <a:p>
            <a:pPr marL="114300" indent="0">
              <a:buNone/>
            </a:pPr>
            <a:r>
              <a:rPr lang="es-EC" sz="3200" dirty="0" smtClean="0"/>
              <a:t>-Mayor que ( &gt; )</a:t>
            </a:r>
          </a:p>
          <a:p>
            <a:pPr marL="114300" indent="0">
              <a:buNone/>
            </a:pPr>
            <a:r>
              <a:rPr lang="es-EC" sz="3200" dirty="0" smtClean="0"/>
              <a:t>-Mayor que ( &lt; )</a:t>
            </a:r>
          </a:p>
          <a:p>
            <a:pPr marL="114300" indent="0">
              <a:buNone/>
            </a:pPr>
            <a:r>
              <a:rPr lang="es-EC" sz="3200" dirty="0" smtClean="0"/>
              <a:t>-Mayor o igual que ( &gt;= )</a:t>
            </a:r>
          </a:p>
          <a:p>
            <a:pPr marL="114300" indent="0">
              <a:buNone/>
            </a:pPr>
            <a:r>
              <a:rPr lang="es-EC" sz="3200" dirty="0" smtClean="0"/>
              <a:t>-Menor o igual que ( &lt;= )</a:t>
            </a:r>
          </a:p>
          <a:p>
            <a:pPr marL="114300" indent="0">
              <a:buNone/>
            </a:pP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54015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Lógicos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sz="3200" dirty="0" smtClean="0"/>
              <a:t>AND </a:t>
            </a:r>
          </a:p>
          <a:p>
            <a:r>
              <a:rPr lang="es-EC" sz="3200" dirty="0" smtClean="0"/>
              <a:t>OR </a:t>
            </a:r>
          </a:p>
          <a:p>
            <a:r>
              <a:rPr lang="es-EC" sz="3200" dirty="0" smtClean="0"/>
              <a:t>NOT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64680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8494</TotalTime>
  <Words>1195</Words>
  <Application>Microsoft Office PowerPoint</Application>
  <PresentationFormat>Presentación en pantalla (4:3)</PresentationFormat>
  <Paragraphs>355</Paragraphs>
  <Slides>45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46" baseType="lpstr">
      <vt:lpstr>Adyacencia</vt:lpstr>
      <vt:lpstr>Introductión Python 3 </vt:lpstr>
      <vt:lpstr>Booleanos </vt:lpstr>
      <vt:lpstr>Tipos de datos</vt:lpstr>
      <vt:lpstr>Ejemplos:</vt:lpstr>
      <vt:lpstr>Operadores (Aritméticos)</vt:lpstr>
      <vt:lpstr>Ejemplos:</vt:lpstr>
      <vt:lpstr>Como funcionan los tipos de datos en las operaciones?   Qué no se puede hacer?  </vt:lpstr>
      <vt:lpstr>Comparación Son condiciones. Utilizados en los condicionales. ( IF , ELIF  ) </vt:lpstr>
      <vt:lpstr>Lógicos</vt:lpstr>
      <vt:lpstr>Asignación Utilizados para declarar variables. Definir Variable.  </vt:lpstr>
      <vt:lpstr>Ejemplos:</vt:lpstr>
      <vt:lpstr>Otros</vt:lpstr>
      <vt:lpstr>Print (Hola mundo)</vt:lpstr>
      <vt:lpstr>Condicional ( If )  </vt:lpstr>
      <vt:lpstr>Condicional ( elif )</vt:lpstr>
      <vt:lpstr>Bucles</vt:lpstr>
      <vt:lpstr>Bucle for </vt:lpstr>
      <vt:lpstr>Bucle for </vt:lpstr>
      <vt:lpstr>Bucle for </vt:lpstr>
      <vt:lpstr>Bucle for </vt:lpstr>
      <vt:lpstr>Bucle for</vt:lpstr>
      <vt:lpstr>Bucle for</vt:lpstr>
      <vt:lpstr>Ejemplos: </vt:lpstr>
      <vt:lpstr>Ejemplos: </vt:lpstr>
      <vt:lpstr>Ejemplos: </vt:lpstr>
      <vt:lpstr>Ejercicios en clase 3</vt:lpstr>
      <vt:lpstr>Ejercicios en clases 3</vt:lpstr>
      <vt:lpstr>Ejercicios en clase 3</vt:lpstr>
      <vt:lpstr>Ejercicios en clase 3</vt:lpstr>
      <vt:lpstr>Ejercicios en clase 3</vt:lpstr>
      <vt:lpstr>Ejercicios en clase 3</vt:lpstr>
      <vt:lpstr>Ejercicios en clase 3</vt:lpstr>
      <vt:lpstr>Ejercicios en clase 3</vt:lpstr>
      <vt:lpstr>Ejercicios en clase 3</vt:lpstr>
      <vt:lpstr>Ejercicios en clase 3</vt:lpstr>
      <vt:lpstr>Ejercicios en clase 3</vt:lpstr>
      <vt:lpstr>Bucle While </vt:lpstr>
      <vt:lpstr>Bucle While </vt:lpstr>
      <vt:lpstr>Bucle While </vt:lpstr>
      <vt:lpstr>Bucle While </vt:lpstr>
      <vt:lpstr>Bucle While Indefinido</vt:lpstr>
      <vt:lpstr>Bucle While Indefinido (Condición de paro)</vt:lpstr>
      <vt:lpstr>Listas o Arrays </vt:lpstr>
      <vt:lpstr>Listas o Arrays </vt:lpstr>
      <vt:lpstr>Listas o Arrays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Introductión Python 3</dc:title>
  <dc:creator>hp</dc:creator>
  <cp:lastModifiedBy>hp</cp:lastModifiedBy>
  <cp:revision>34</cp:revision>
  <dcterms:created xsi:type="dcterms:W3CDTF">2019-12-30T21:19:43Z</dcterms:created>
  <dcterms:modified xsi:type="dcterms:W3CDTF">2020-01-14T20:14:36Z</dcterms:modified>
</cp:coreProperties>
</file>