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60" r:id="rId4"/>
    <p:sldId id="271" r:id="rId5"/>
    <p:sldId id="272" r:id="rId6"/>
    <p:sldId id="273" r:id="rId7"/>
    <p:sldId id="262" r:id="rId8"/>
    <p:sldId id="295" r:id="rId9"/>
    <p:sldId id="296" r:id="rId10"/>
    <p:sldId id="263" r:id="rId11"/>
    <p:sldId id="297" r:id="rId12"/>
    <p:sldId id="298" r:id="rId13"/>
    <p:sldId id="264" r:id="rId14"/>
    <p:sldId id="299" r:id="rId15"/>
    <p:sldId id="300" r:id="rId16"/>
    <p:sldId id="306" r:id="rId17"/>
    <p:sldId id="301" r:id="rId18"/>
    <p:sldId id="302" r:id="rId19"/>
    <p:sldId id="294" r:id="rId20"/>
    <p:sldId id="303" r:id="rId21"/>
    <p:sldId id="304" r:id="rId22"/>
    <p:sldId id="307" r:id="rId23"/>
    <p:sldId id="265" r:id="rId24"/>
    <p:sldId id="305" r:id="rId25"/>
    <p:sldId id="308" r:id="rId26"/>
    <p:sldId id="309" r:id="rId27"/>
    <p:sldId id="293"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4975" autoAdjust="0"/>
  </p:normalViewPr>
  <p:slideViewPr>
    <p:cSldViewPr snapToGrid="0">
      <p:cViewPr>
        <p:scale>
          <a:sx n="75" d="100"/>
          <a:sy n="75" d="100"/>
        </p:scale>
        <p:origin x="744" y="19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F25857-CB1E-4B8D-8B0D-B64D8669136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E170FB2-2A72-4C09-88F7-8D037A02513D}">
      <dgm:prSet/>
      <dgm:spPr/>
      <dgm:t>
        <a:bodyPr/>
        <a:lstStyle/>
        <a:p>
          <a:r>
            <a:rPr lang="en-US" b="1" dirty="0"/>
            <a:t>I. Introduction</a:t>
          </a:r>
        </a:p>
      </dgm:t>
    </dgm:pt>
    <dgm:pt modelId="{87072005-D08F-4E56-BC3D-DC2F7D3BD3B5}" type="parTrans" cxnId="{C5F15101-0E34-482C-A1BE-EE9661316CCC}">
      <dgm:prSet/>
      <dgm:spPr/>
      <dgm:t>
        <a:bodyPr/>
        <a:lstStyle/>
        <a:p>
          <a:endParaRPr lang="en-US"/>
        </a:p>
      </dgm:t>
    </dgm:pt>
    <dgm:pt modelId="{B0186A6A-B87B-4681-B931-0B340D02CBA3}" type="sibTrans" cxnId="{C5F15101-0E34-482C-A1BE-EE9661316CCC}">
      <dgm:prSet/>
      <dgm:spPr/>
      <dgm:t>
        <a:bodyPr/>
        <a:lstStyle/>
        <a:p>
          <a:endParaRPr lang="en-US"/>
        </a:p>
      </dgm:t>
    </dgm:pt>
    <dgm:pt modelId="{F78D4185-1A1A-4510-8494-B2CB253E5E28}">
      <dgm:prSet custT="1"/>
      <dgm:spPr/>
      <dgm:t>
        <a:bodyPr/>
        <a:lstStyle/>
        <a:p>
          <a:r>
            <a:rPr lang="en-US" sz="1400" b="0" dirty="0"/>
            <a:t>Motivation</a:t>
          </a:r>
        </a:p>
      </dgm:t>
    </dgm:pt>
    <dgm:pt modelId="{93F7B386-91C2-41FA-AEFC-F923DDEA32C2}" type="parTrans" cxnId="{0E567C13-813F-4BF9-BEED-1758A4898B52}">
      <dgm:prSet/>
      <dgm:spPr/>
      <dgm:t>
        <a:bodyPr/>
        <a:lstStyle/>
        <a:p>
          <a:endParaRPr lang="en-US"/>
        </a:p>
      </dgm:t>
    </dgm:pt>
    <dgm:pt modelId="{44CC0E34-42BF-4BB4-BE56-21568EB63E9C}" type="sibTrans" cxnId="{0E567C13-813F-4BF9-BEED-1758A4898B52}">
      <dgm:prSet/>
      <dgm:spPr/>
      <dgm:t>
        <a:bodyPr/>
        <a:lstStyle/>
        <a:p>
          <a:endParaRPr lang="en-US"/>
        </a:p>
      </dgm:t>
    </dgm:pt>
    <dgm:pt modelId="{3B776446-65F4-49DD-9220-58B364CA2AB0}">
      <dgm:prSet/>
      <dgm:spPr/>
      <dgm:t>
        <a:bodyPr/>
        <a:lstStyle/>
        <a:p>
          <a:r>
            <a:rPr lang="en-US" b="1" dirty="0"/>
            <a:t>II. The Arabic Learner Corpus</a:t>
          </a:r>
        </a:p>
      </dgm:t>
    </dgm:pt>
    <dgm:pt modelId="{575179B4-E9A0-4DB7-9A6B-0B624BB75622}" type="parTrans" cxnId="{21F19464-153C-4796-BB0A-0F6412109CD3}">
      <dgm:prSet/>
      <dgm:spPr/>
      <dgm:t>
        <a:bodyPr/>
        <a:lstStyle/>
        <a:p>
          <a:endParaRPr lang="en-US"/>
        </a:p>
      </dgm:t>
    </dgm:pt>
    <dgm:pt modelId="{01AE7220-4191-4980-ACC8-A733F2363EC1}" type="sibTrans" cxnId="{21F19464-153C-4796-BB0A-0F6412109CD3}">
      <dgm:prSet/>
      <dgm:spPr/>
      <dgm:t>
        <a:bodyPr/>
        <a:lstStyle/>
        <a:p>
          <a:endParaRPr lang="en-US"/>
        </a:p>
      </dgm:t>
    </dgm:pt>
    <dgm:pt modelId="{523B99A5-CF5B-4963-BDAF-0E8C8933BEB7}">
      <dgm:prSet/>
      <dgm:spPr/>
      <dgm:t>
        <a:bodyPr/>
        <a:lstStyle/>
        <a:p>
          <a:r>
            <a:rPr lang="en-US" b="1" dirty="0"/>
            <a:t>III. Areas of Investigation</a:t>
          </a:r>
        </a:p>
      </dgm:t>
    </dgm:pt>
    <dgm:pt modelId="{6F0C8EC7-E1E6-4980-B5B2-79DDDBC94311}" type="parTrans" cxnId="{E8AB37B9-1754-456C-B980-5AA38E931993}">
      <dgm:prSet/>
      <dgm:spPr/>
      <dgm:t>
        <a:bodyPr/>
        <a:lstStyle/>
        <a:p>
          <a:endParaRPr lang="en-US"/>
        </a:p>
      </dgm:t>
    </dgm:pt>
    <dgm:pt modelId="{6D72B44C-E9B0-4A43-AB62-7EFEF2C7A9A1}" type="sibTrans" cxnId="{E8AB37B9-1754-456C-B980-5AA38E931993}">
      <dgm:prSet/>
      <dgm:spPr/>
      <dgm:t>
        <a:bodyPr/>
        <a:lstStyle/>
        <a:p>
          <a:endParaRPr lang="en-US"/>
        </a:p>
      </dgm:t>
    </dgm:pt>
    <dgm:pt modelId="{F47A752D-9417-4FE9-90C1-FDBC3D4DCB0C}">
      <dgm:prSet/>
      <dgm:spPr/>
      <dgm:t>
        <a:bodyPr/>
        <a:lstStyle/>
        <a:p>
          <a:r>
            <a:rPr lang="en-US" b="1" dirty="0"/>
            <a:t>IV. Data Organization</a:t>
          </a:r>
        </a:p>
      </dgm:t>
    </dgm:pt>
    <dgm:pt modelId="{9FBC3F69-372E-4E71-94BB-57D1F21CD300}" type="parTrans" cxnId="{21A4DBB5-3AAF-4599-830C-A40FB98EC455}">
      <dgm:prSet/>
      <dgm:spPr/>
      <dgm:t>
        <a:bodyPr/>
        <a:lstStyle/>
        <a:p>
          <a:endParaRPr lang="en-US"/>
        </a:p>
      </dgm:t>
    </dgm:pt>
    <dgm:pt modelId="{6C264E2E-B073-489D-BFDA-CF042E09239F}" type="sibTrans" cxnId="{21A4DBB5-3AAF-4599-830C-A40FB98EC455}">
      <dgm:prSet/>
      <dgm:spPr/>
      <dgm:t>
        <a:bodyPr/>
        <a:lstStyle/>
        <a:p>
          <a:endParaRPr lang="en-US"/>
        </a:p>
      </dgm:t>
    </dgm:pt>
    <dgm:pt modelId="{65E2B8E1-DF4C-4870-96E5-58E1CBBD1222}">
      <dgm:prSet/>
      <dgm:spPr/>
      <dgm:t>
        <a:bodyPr/>
        <a:lstStyle/>
        <a:p>
          <a:r>
            <a:rPr lang="en-US" b="1" dirty="0"/>
            <a:t>V. Preliminary Analysis</a:t>
          </a:r>
        </a:p>
      </dgm:t>
    </dgm:pt>
    <dgm:pt modelId="{4FAE5537-10EF-4F32-BE2E-258FE0EB0EFD}" type="parTrans" cxnId="{2FDD938E-896C-4419-9AD2-E738A8DC64AA}">
      <dgm:prSet/>
      <dgm:spPr/>
      <dgm:t>
        <a:bodyPr/>
        <a:lstStyle/>
        <a:p>
          <a:endParaRPr lang="en-US"/>
        </a:p>
      </dgm:t>
    </dgm:pt>
    <dgm:pt modelId="{684A00CD-46F6-437D-8087-C688E9BF187A}" type="sibTrans" cxnId="{2FDD938E-896C-4419-9AD2-E738A8DC64AA}">
      <dgm:prSet/>
      <dgm:spPr/>
      <dgm:t>
        <a:bodyPr/>
        <a:lstStyle/>
        <a:p>
          <a:endParaRPr lang="en-US"/>
        </a:p>
      </dgm:t>
    </dgm:pt>
    <dgm:pt modelId="{7DCF5C22-6152-4124-A533-B13C9BC56080}">
      <dgm:prSet/>
      <dgm:spPr/>
      <dgm:t>
        <a:bodyPr/>
        <a:lstStyle/>
        <a:p>
          <a:r>
            <a:rPr lang="en-US" b="1" dirty="0"/>
            <a:t>VII. Works Referenced</a:t>
          </a:r>
        </a:p>
      </dgm:t>
    </dgm:pt>
    <dgm:pt modelId="{9FB2DFAA-B390-4A56-AA34-BCE76E46E160}" type="parTrans" cxnId="{47AD2D70-44CB-493E-B1B2-737D7F92AF87}">
      <dgm:prSet/>
      <dgm:spPr/>
      <dgm:t>
        <a:bodyPr/>
        <a:lstStyle/>
        <a:p>
          <a:endParaRPr lang="en-US"/>
        </a:p>
      </dgm:t>
    </dgm:pt>
    <dgm:pt modelId="{44739876-8F4C-4B0B-81E4-AE37F51BA54A}" type="sibTrans" cxnId="{47AD2D70-44CB-493E-B1B2-737D7F92AF87}">
      <dgm:prSet/>
      <dgm:spPr/>
      <dgm:t>
        <a:bodyPr/>
        <a:lstStyle/>
        <a:p>
          <a:endParaRPr lang="en-US"/>
        </a:p>
      </dgm:t>
    </dgm:pt>
    <dgm:pt modelId="{C159044E-8FFC-4216-85CD-1FA997AC703E}">
      <dgm:prSet custT="1"/>
      <dgm:spPr/>
      <dgm:t>
        <a:bodyPr/>
        <a:lstStyle/>
        <a:p>
          <a:r>
            <a:rPr lang="en-US" sz="1400" b="0" dirty="0"/>
            <a:t>Learner subgroups</a:t>
          </a:r>
        </a:p>
      </dgm:t>
    </dgm:pt>
    <dgm:pt modelId="{EB2856BE-52F0-4385-96AA-9DA3EE6A82ED}" type="parTrans" cxnId="{17927D5F-8691-43FE-9886-7CC512D0A4F8}">
      <dgm:prSet/>
      <dgm:spPr/>
      <dgm:t>
        <a:bodyPr/>
        <a:lstStyle/>
        <a:p>
          <a:endParaRPr lang="en-US"/>
        </a:p>
      </dgm:t>
    </dgm:pt>
    <dgm:pt modelId="{85C72D4C-BAD8-47D1-B17A-278B5025E037}" type="sibTrans" cxnId="{17927D5F-8691-43FE-9886-7CC512D0A4F8}">
      <dgm:prSet/>
      <dgm:spPr/>
      <dgm:t>
        <a:bodyPr/>
        <a:lstStyle/>
        <a:p>
          <a:endParaRPr lang="en-US"/>
        </a:p>
      </dgm:t>
    </dgm:pt>
    <dgm:pt modelId="{BDE05EF8-4549-4A20-B77B-C8D7BC83F346}">
      <dgm:prSet custT="1"/>
      <dgm:spPr/>
      <dgm:t>
        <a:bodyPr/>
        <a:lstStyle/>
        <a:p>
          <a:r>
            <a:rPr lang="en-US" sz="1400" b="0" dirty="0"/>
            <a:t>XML and BeautifulSoup</a:t>
          </a:r>
        </a:p>
      </dgm:t>
    </dgm:pt>
    <dgm:pt modelId="{A8DA6A03-6447-4583-A742-AB76FA4ED6ED}" type="parTrans" cxnId="{DD7DFAE4-8351-4B28-817D-82500AED915C}">
      <dgm:prSet/>
      <dgm:spPr/>
      <dgm:t>
        <a:bodyPr/>
        <a:lstStyle/>
        <a:p>
          <a:endParaRPr lang="en-US"/>
        </a:p>
      </dgm:t>
    </dgm:pt>
    <dgm:pt modelId="{EE1AAED1-F4AE-4BED-A292-3852EE07B3D3}" type="sibTrans" cxnId="{DD7DFAE4-8351-4B28-817D-82500AED915C}">
      <dgm:prSet/>
      <dgm:spPr/>
      <dgm:t>
        <a:bodyPr/>
        <a:lstStyle/>
        <a:p>
          <a:endParaRPr lang="en-US"/>
        </a:p>
      </dgm:t>
    </dgm:pt>
    <dgm:pt modelId="{2F3B388A-F1BE-456C-838E-CADD7D38F934}">
      <dgm:prSet custT="1"/>
      <dgm:spPr/>
      <dgm:t>
        <a:bodyPr/>
        <a:lstStyle/>
        <a:p>
          <a:r>
            <a:rPr lang="en-US" sz="1400" b="0" dirty="0"/>
            <a:t>Why Arabic?</a:t>
          </a:r>
        </a:p>
      </dgm:t>
    </dgm:pt>
    <dgm:pt modelId="{AE8D5861-B718-4E95-AD69-4481379EBEEF}" type="parTrans" cxnId="{CEE840FD-626A-4BFB-A5C4-396D53D0FFCA}">
      <dgm:prSet/>
      <dgm:spPr/>
      <dgm:t>
        <a:bodyPr/>
        <a:lstStyle/>
        <a:p>
          <a:endParaRPr lang="en-US"/>
        </a:p>
      </dgm:t>
    </dgm:pt>
    <dgm:pt modelId="{97DBA47A-97EC-44A4-98C1-64BCF993CA42}" type="sibTrans" cxnId="{CEE840FD-626A-4BFB-A5C4-396D53D0FFCA}">
      <dgm:prSet/>
      <dgm:spPr/>
      <dgm:t>
        <a:bodyPr/>
        <a:lstStyle/>
        <a:p>
          <a:endParaRPr lang="en-US"/>
        </a:p>
      </dgm:t>
    </dgm:pt>
    <dgm:pt modelId="{273F6EA5-3984-4707-846C-322ACB030354}">
      <dgm:prSet custT="1"/>
      <dgm:spPr/>
      <dgm:t>
        <a:bodyPr/>
        <a:lstStyle/>
        <a:p>
          <a:r>
            <a:rPr lang="en-US" sz="1400" b="0" dirty="0"/>
            <a:t>Why a learner corpus?</a:t>
          </a:r>
        </a:p>
      </dgm:t>
    </dgm:pt>
    <dgm:pt modelId="{E14BDDAB-ADF3-4EDB-B0A1-0F230F164836}" type="parTrans" cxnId="{8B79DCEB-079D-4412-89CF-2D2791BE9BFA}">
      <dgm:prSet/>
      <dgm:spPr/>
      <dgm:t>
        <a:bodyPr/>
        <a:lstStyle/>
        <a:p>
          <a:endParaRPr lang="en-US"/>
        </a:p>
      </dgm:t>
    </dgm:pt>
    <dgm:pt modelId="{782DBA22-75AD-4D1D-A206-BA29B2BE6155}" type="sibTrans" cxnId="{8B79DCEB-079D-4412-89CF-2D2791BE9BFA}">
      <dgm:prSet/>
      <dgm:spPr/>
      <dgm:t>
        <a:bodyPr/>
        <a:lstStyle/>
        <a:p>
          <a:endParaRPr lang="en-US"/>
        </a:p>
      </dgm:t>
    </dgm:pt>
    <dgm:pt modelId="{2BC98976-2262-4640-AD5B-A6AD01040412}">
      <dgm:prSet custT="1"/>
      <dgm:spPr/>
      <dgm:t>
        <a:bodyPr/>
        <a:lstStyle/>
        <a:p>
          <a:r>
            <a:rPr lang="en-US" sz="1400" b="0" dirty="0"/>
            <a:t>Availability and Licensing</a:t>
          </a:r>
        </a:p>
      </dgm:t>
    </dgm:pt>
    <dgm:pt modelId="{B7D4DFA2-4245-4428-84B1-9B037BC7A48A}" type="parTrans" cxnId="{92F7E3B5-BCF9-4ECD-96CD-6DEF011730A5}">
      <dgm:prSet/>
      <dgm:spPr/>
      <dgm:t>
        <a:bodyPr/>
        <a:lstStyle/>
        <a:p>
          <a:endParaRPr lang="en-US"/>
        </a:p>
      </dgm:t>
    </dgm:pt>
    <dgm:pt modelId="{8953C3EA-03AA-40AC-8492-DBDF2D19B34B}" type="sibTrans" cxnId="{92F7E3B5-BCF9-4ECD-96CD-6DEF011730A5}">
      <dgm:prSet/>
      <dgm:spPr/>
      <dgm:t>
        <a:bodyPr/>
        <a:lstStyle/>
        <a:p>
          <a:endParaRPr lang="en-US"/>
        </a:p>
      </dgm:t>
    </dgm:pt>
    <dgm:pt modelId="{0862EDBA-17FB-4D94-856B-36E044268976}">
      <dgm:prSet custT="1"/>
      <dgm:spPr/>
      <dgm:t>
        <a:bodyPr/>
        <a:lstStyle/>
        <a:p>
          <a:r>
            <a:rPr lang="en-US" sz="1400" b="0" dirty="0"/>
            <a:t>Composition</a:t>
          </a:r>
        </a:p>
      </dgm:t>
    </dgm:pt>
    <dgm:pt modelId="{71D6366B-38CF-442A-ABFF-5518D91F7341}" type="parTrans" cxnId="{2A17B276-E0C0-4B26-96A8-36AA16FA67CF}">
      <dgm:prSet/>
      <dgm:spPr/>
      <dgm:t>
        <a:bodyPr/>
        <a:lstStyle/>
        <a:p>
          <a:endParaRPr lang="en-US"/>
        </a:p>
      </dgm:t>
    </dgm:pt>
    <dgm:pt modelId="{559C9631-7534-450C-98F4-02362CE733C9}" type="sibTrans" cxnId="{2A17B276-E0C0-4B26-96A8-36AA16FA67CF}">
      <dgm:prSet/>
      <dgm:spPr/>
      <dgm:t>
        <a:bodyPr/>
        <a:lstStyle/>
        <a:p>
          <a:endParaRPr lang="en-US"/>
        </a:p>
      </dgm:t>
    </dgm:pt>
    <dgm:pt modelId="{085FAE66-0F69-4E92-B502-4BC77ADC07A3}">
      <dgm:prSet custT="1"/>
      <dgm:spPr/>
      <dgm:t>
        <a:bodyPr/>
        <a:lstStyle/>
        <a:p>
          <a:r>
            <a:rPr lang="en-US" sz="1400" b="0" dirty="0"/>
            <a:t>Support Vector L1 Classifier</a:t>
          </a:r>
          <a:endParaRPr lang="en-US" sz="1600" b="0" dirty="0"/>
        </a:p>
      </dgm:t>
    </dgm:pt>
    <dgm:pt modelId="{17DBDA9B-990F-4646-A67A-76AA8A195943}" type="parTrans" cxnId="{3CD153EB-CCE2-43C6-96B5-0F3B4549E20D}">
      <dgm:prSet/>
      <dgm:spPr/>
      <dgm:t>
        <a:bodyPr/>
        <a:lstStyle/>
        <a:p>
          <a:endParaRPr lang="en-US"/>
        </a:p>
      </dgm:t>
    </dgm:pt>
    <dgm:pt modelId="{471ACE3F-8FEF-4531-AADE-B1CD6A46E35B}" type="sibTrans" cxnId="{3CD153EB-CCE2-43C6-96B5-0F3B4549E20D}">
      <dgm:prSet/>
      <dgm:spPr/>
      <dgm:t>
        <a:bodyPr/>
        <a:lstStyle/>
        <a:p>
          <a:endParaRPr lang="en-US"/>
        </a:p>
      </dgm:t>
    </dgm:pt>
    <dgm:pt modelId="{78CE2B4C-4F33-44F8-A3E4-24868DDE5020}">
      <dgm:prSet custT="1"/>
      <dgm:spPr/>
      <dgm:t>
        <a:bodyPr/>
        <a:lstStyle/>
        <a:p>
          <a:r>
            <a:rPr lang="en-US" sz="1400" b="0" dirty="0"/>
            <a:t>Building a </a:t>
          </a:r>
          <a:r>
            <a:rPr lang="en-US" sz="1400" b="0" dirty="0" err="1"/>
            <a:t>DataFrame</a:t>
          </a:r>
          <a:endParaRPr lang="en-US" sz="1400" b="0" dirty="0"/>
        </a:p>
      </dgm:t>
    </dgm:pt>
    <dgm:pt modelId="{6AB467B0-1B7F-4B33-8E18-0E29DFACB937}" type="parTrans" cxnId="{36C2FD8A-B26D-4367-9CC4-4DD88F456B6D}">
      <dgm:prSet/>
      <dgm:spPr/>
      <dgm:t>
        <a:bodyPr/>
        <a:lstStyle/>
        <a:p>
          <a:endParaRPr lang="en-US"/>
        </a:p>
      </dgm:t>
    </dgm:pt>
    <dgm:pt modelId="{E484EAE7-AC3A-41B7-9B4A-1B2124CAAB7B}" type="sibTrans" cxnId="{36C2FD8A-B26D-4367-9CC4-4DD88F456B6D}">
      <dgm:prSet/>
      <dgm:spPr/>
      <dgm:t>
        <a:bodyPr/>
        <a:lstStyle/>
        <a:p>
          <a:endParaRPr lang="en-US"/>
        </a:p>
      </dgm:t>
    </dgm:pt>
    <dgm:pt modelId="{12CD0A5C-15E0-44CF-81B3-686313A26468}">
      <dgm:prSet custT="1"/>
      <dgm:spPr/>
      <dgm:t>
        <a:bodyPr/>
        <a:lstStyle/>
        <a:p>
          <a:r>
            <a:rPr lang="en-US" sz="1400" b="0" dirty="0"/>
            <a:t>Literature Review</a:t>
          </a:r>
        </a:p>
      </dgm:t>
    </dgm:pt>
    <dgm:pt modelId="{2B494873-452D-4575-9129-46B568A7A6EC}" type="parTrans" cxnId="{D35B29FF-B732-4686-AE45-1F9E51F9965B}">
      <dgm:prSet/>
      <dgm:spPr/>
      <dgm:t>
        <a:bodyPr/>
        <a:lstStyle/>
        <a:p>
          <a:endParaRPr lang="en-US"/>
        </a:p>
      </dgm:t>
    </dgm:pt>
    <dgm:pt modelId="{605CB6D4-B39F-4A43-9CDF-241A70F69E96}" type="sibTrans" cxnId="{D35B29FF-B732-4686-AE45-1F9E51F9965B}">
      <dgm:prSet/>
      <dgm:spPr/>
      <dgm:t>
        <a:bodyPr/>
        <a:lstStyle/>
        <a:p>
          <a:endParaRPr lang="en-US"/>
        </a:p>
      </dgm:t>
    </dgm:pt>
    <dgm:pt modelId="{CE1BF256-4B17-4D08-A6AF-45D8DC70572A}">
      <dgm:prSet custT="1"/>
      <dgm:spPr/>
      <dgm:t>
        <a:bodyPr/>
        <a:lstStyle/>
        <a:p>
          <a:r>
            <a:rPr lang="en-US" sz="1400" b="0" dirty="0"/>
            <a:t>Arabic as an L2</a:t>
          </a:r>
        </a:p>
      </dgm:t>
    </dgm:pt>
    <dgm:pt modelId="{367A1C4D-34E9-4CD5-BA0D-EA19C84100F9}" type="parTrans" cxnId="{3A44AC3C-343B-47A3-9618-7B8DF35848CE}">
      <dgm:prSet/>
      <dgm:spPr/>
      <dgm:t>
        <a:bodyPr/>
        <a:lstStyle/>
        <a:p>
          <a:endParaRPr lang="en-US"/>
        </a:p>
      </dgm:t>
    </dgm:pt>
    <dgm:pt modelId="{941DBF8F-616E-4B36-93D6-76E7F26D79FB}" type="sibTrans" cxnId="{3A44AC3C-343B-47A3-9618-7B8DF35848CE}">
      <dgm:prSet/>
      <dgm:spPr/>
      <dgm:t>
        <a:bodyPr/>
        <a:lstStyle/>
        <a:p>
          <a:endParaRPr lang="en-US"/>
        </a:p>
      </dgm:t>
    </dgm:pt>
    <dgm:pt modelId="{2FF24042-3FDE-402D-9C34-AC1CB695D4F6}">
      <dgm:prSet custT="1"/>
      <dgm:spPr/>
      <dgm:t>
        <a:bodyPr/>
        <a:lstStyle/>
        <a:p>
          <a:r>
            <a:rPr lang="en-US" sz="1400" b="0" dirty="0"/>
            <a:t>Cleaning, Exploratory Data Analysis (EDA)</a:t>
          </a:r>
        </a:p>
      </dgm:t>
    </dgm:pt>
    <dgm:pt modelId="{B5420423-3B8A-4253-A254-313C22A9FF51}" type="parTrans" cxnId="{9CCF8150-A208-4968-BD58-8811D0EC09C7}">
      <dgm:prSet/>
      <dgm:spPr/>
      <dgm:t>
        <a:bodyPr/>
        <a:lstStyle/>
        <a:p>
          <a:endParaRPr lang="en-US"/>
        </a:p>
      </dgm:t>
    </dgm:pt>
    <dgm:pt modelId="{6C4187A2-00AE-42F6-ADFC-F8BB228BCA5C}" type="sibTrans" cxnId="{9CCF8150-A208-4968-BD58-8811D0EC09C7}">
      <dgm:prSet/>
      <dgm:spPr/>
      <dgm:t>
        <a:bodyPr/>
        <a:lstStyle/>
        <a:p>
          <a:endParaRPr lang="en-US"/>
        </a:p>
      </dgm:t>
    </dgm:pt>
    <dgm:pt modelId="{49D26C43-3176-4109-8CB6-5BA121790E63}">
      <dgm:prSet custT="1"/>
      <dgm:spPr/>
      <dgm:t>
        <a:bodyPr/>
        <a:lstStyle/>
        <a:p>
          <a:r>
            <a:rPr lang="en-US" sz="1400" b="0" dirty="0"/>
            <a:t>Collapsing L1 Data</a:t>
          </a:r>
        </a:p>
      </dgm:t>
    </dgm:pt>
    <dgm:pt modelId="{7529201D-6D83-4906-A42D-2D9810D116B3}" type="parTrans" cxnId="{3877DDB6-CD84-45D7-80D3-CA915F562EC0}">
      <dgm:prSet/>
      <dgm:spPr/>
      <dgm:t>
        <a:bodyPr/>
        <a:lstStyle/>
        <a:p>
          <a:endParaRPr lang="en-US"/>
        </a:p>
      </dgm:t>
    </dgm:pt>
    <dgm:pt modelId="{A1A29585-1403-42D2-A5F6-C673EEC1494E}" type="sibTrans" cxnId="{3877DDB6-CD84-45D7-80D3-CA915F562EC0}">
      <dgm:prSet/>
      <dgm:spPr/>
      <dgm:t>
        <a:bodyPr/>
        <a:lstStyle/>
        <a:p>
          <a:endParaRPr lang="en-US"/>
        </a:p>
      </dgm:t>
    </dgm:pt>
    <dgm:pt modelId="{5E898252-132E-4F19-AEED-135ADD0A8A0C}">
      <dgm:prSet custT="1"/>
      <dgm:spPr/>
      <dgm:t>
        <a:bodyPr/>
        <a:lstStyle/>
        <a:p>
          <a:r>
            <a:rPr lang="en-US" sz="1400" b="0" dirty="0"/>
            <a:t>Subgroup Visualizations (WIP)</a:t>
          </a:r>
        </a:p>
      </dgm:t>
    </dgm:pt>
    <dgm:pt modelId="{C39AAAF5-53B5-485A-8801-3A5980D9CEF4}" type="parTrans" cxnId="{FC18BB83-BE33-4DB2-AD24-23EB53DF4698}">
      <dgm:prSet/>
      <dgm:spPr/>
      <dgm:t>
        <a:bodyPr/>
        <a:lstStyle/>
        <a:p>
          <a:endParaRPr lang="en-US"/>
        </a:p>
      </dgm:t>
    </dgm:pt>
    <dgm:pt modelId="{56EFEB3C-41A0-4A21-A96B-B9B6DC3DF607}" type="sibTrans" cxnId="{FC18BB83-BE33-4DB2-AD24-23EB53DF4698}">
      <dgm:prSet/>
      <dgm:spPr/>
      <dgm:t>
        <a:bodyPr/>
        <a:lstStyle/>
        <a:p>
          <a:endParaRPr lang="en-US"/>
        </a:p>
      </dgm:t>
    </dgm:pt>
    <dgm:pt modelId="{B19E2D87-EE4F-44E5-95B1-823B5A0128D7}">
      <dgm:prSet custT="1"/>
      <dgm:spPr/>
      <dgm:t>
        <a:bodyPr/>
        <a:lstStyle/>
        <a:p>
          <a:r>
            <a:rPr lang="en-US" sz="1400" b="0" dirty="0"/>
            <a:t>SVC L1 Classifier</a:t>
          </a:r>
        </a:p>
      </dgm:t>
    </dgm:pt>
    <dgm:pt modelId="{66566BC7-8814-40E0-8AAC-235DCC8FD033}" type="parTrans" cxnId="{7A03B478-85E4-4419-A2E4-F923A2D7C918}">
      <dgm:prSet/>
      <dgm:spPr/>
      <dgm:t>
        <a:bodyPr/>
        <a:lstStyle/>
        <a:p>
          <a:endParaRPr lang="en-US"/>
        </a:p>
      </dgm:t>
    </dgm:pt>
    <dgm:pt modelId="{0B22F2E0-C761-4204-8DB1-FDB8DD023982}" type="sibTrans" cxnId="{7A03B478-85E4-4419-A2E4-F923A2D7C918}">
      <dgm:prSet/>
      <dgm:spPr/>
      <dgm:t>
        <a:bodyPr/>
        <a:lstStyle/>
        <a:p>
          <a:endParaRPr lang="en-US"/>
        </a:p>
      </dgm:t>
    </dgm:pt>
    <dgm:pt modelId="{9C1E77B3-A71A-4A91-B17D-A08E9F4DAAD9}">
      <dgm:prSet/>
      <dgm:spPr/>
      <dgm:t>
        <a:bodyPr/>
        <a:lstStyle/>
        <a:p>
          <a:r>
            <a:rPr lang="en-US" b="1" dirty="0"/>
            <a:t>VI. Conclusion</a:t>
          </a:r>
        </a:p>
      </dgm:t>
    </dgm:pt>
    <dgm:pt modelId="{388C2C9B-C221-452D-A783-AC034D265BA0}" type="parTrans" cxnId="{7418DC41-F154-4A99-816B-E1858093C231}">
      <dgm:prSet/>
      <dgm:spPr/>
      <dgm:t>
        <a:bodyPr/>
        <a:lstStyle/>
        <a:p>
          <a:endParaRPr lang="en-US"/>
        </a:p>
      </dgm:t>
    </dgm:pt>
    <dgm:pt modelId="{E7BC75BC-C704-4C0F-B26B-40DB71AC5604}" type="sibTrans" cxnId="{7418DC41-F154-4A99-816B-E1858093C231}">
      <dgm:prSet/>
      <dgm:spPr/>
      <dgm:t>
        <a:bodyPr/>
        <a:lstStyle/>
        <a:p>
          <a:endParaRPr lang="en-US"/>
        </a:p>
      </dgm:t>
    </dgm:pt>
    <dgm:pt modelId="{9047591B-A820-48CF-B2DD-DD7057225F60}">
      <dgm:prSet/>
      <dgm:spPr/>
      <dgm:t>
        <a:bodyPr/>
        <a:lstStyle/>
        <a:p>
          <a:r>
            <a:rPr lang="en-US" b="0" dirty="0"/>
            <a:t>Limitations</a:t>
          </a:r>
        </a:p>
      </dgm:t>
    </dgm:pt>
    <dgm:pt modelId="{67AD6568-4D2F-4892-8005-7885F67BD0FB}" type="parTrans" cxnId="{6EE0A824-BD3A-4B36-98C8-6EE0C1B2F416}">
      <dgm:prSet/>
      <dgm:spPr/>
      <dgm:t>
        <a:bodyPr/>
        <a:lstStyle/>
        <a:p>
          <a:endParaRPr lang="en-US"/>
        </a:p>
      </dgm:t>
    </dgm:pt>
    <dgm:pt modelId="{3BDC0D02-8FFF-4983-A93A-4D30D3840B8A}" type="sibTrans" cxnId="{6EE0A824-BD3A-4B36-98C8-6EE0C1B2F416}">
      <dgm:prSet/>
      <dgm:spPr/>
      <dgm:t>
        <a:bodyPr/>
        <a:lstStyle/>
        <a:p>
          <a:endParaRPr lang="en-US"/>
        </a:p>
      </dgm:t>
    </dgm:pt>
    <dgm:pt modelId="{31135DE3-AE54-4C86-848F-4C4B534477EA}">
      <dgm:prSet/>
      <dgm:spPr/>
      <dgm:t>
        <a:bodyPr/>
        <a:lstStyle/>
        <a:p>
          <a:r>
            <a:rPr lang="en-US" b="0" dirty="0"/>
            <a:t>Preliminary Findings</a:t>
          </a:r>
        </a:p>
      </dgm:t>
    </dgm:pt>
    <dgm:pt modelId="{A6B71A7B-A97A-4496-9E70-0272C25969FA}" type="parTrans" cxnId="{546D796B-43E1-44FF-8EB8-AFC79B7F8383}">
      <dgm:prSet/>
      <dgm:spPr/>
      <dgm:t>
        <a:bodyPr/>
        <a:lstStyle/>
        <a:p>
          <a:endParaRPr lang="en-US"/>
        </a:p>
      </dgm:t>
    </dgm:pt>
    <dgm:pt modelId="{CC4E4039-3F05-411F-85CC-625E324C5059}" type="sibTrans" cxnId="{546D796B-43E1-44FF-8EB8-AFC79B7F8383}">
      <dgm:prSet/>
      <dgm:spPr/>
      <dgm:t>
        <a:bodyPr/>
        <a:lstStyle/>
        <a:p>
          <a:endParaRPr lang="en-US"/>
        </a:p>
      </dgm:t>
    </dgm:pt>
    <dgm:pt modelId="{578BD236-6EED-481D-84BF-4D59C20ADFB2}">
      <dgm:prSet/>
      <dgm:spPr/>
      <dgm:t>
        <a:bodyPr/>
        <a:lstStyle/>
        <a:p>
          <a:r>
            <a:rPr lang="en-US" b="0" dirty="0"/>
            <a:t>Future Directions</a:t>
          </a:r>
        </a:p>
      </dgm:t>
    </dgm:pt>
    <dgm:pt modelId="{F67541F2-7EB0-4C34-96AD-96553D60B72A}" type="parTrans" cxnId="{75206148-96AD-449D-B175-769D3E2C7359}">
      <dgm:prSet/>
      <dgm:spPr/>
      <dgm:t>
        <a:bodyPr/>
        <a:lstStyle/>
        <a:p>
          <a:endParaRPr lang="en-US"/>
        </a:p>
      </dgm:t>
    </dgm:pt>
    <dgm:pt modelId="{0F068707-0732-4216-99E1-4B65403432C1}" type="sibTrans" cxnId="{75206148-96AD-449D-B175-769D3E2C7359}">
      <dgm:prSet/>
      <dgm:spPr/>
      <dgm:t>
        <a:bodyPr/>
        <a:lstStyle/>
        <a:p>
          <a:endParaRPr lang="en-US"/>
        </a:p>
      </dgm:t>
    </dgm:pt>
    <dgm:pt modelId="{73958776-2990-4BA7-BE31-EB8F6E7BEDDE}" type="pres">
      <dgm:prSet presAssocID="{A0F25857-CB1E-4B8D-8B0D-B64D8669136A}" presName="linear" presStyleCnt="0">
        <dgm:presLayoutVars>
          <dgm:animLvl val="lvl"/>
          <dgm:resizeHandles val="exact"/>
        </dgm:presLayoutVars>
      </dgm:prSet>
      <dgm:spPr/>
    </dgm:pt>
    <dgm:pt modelId="{8C67C777-C752-4B19-87FD-A9851417D984}" type="pres">
      <dgm:prSet presAssocID="{9E170FB2-2A72-4C09-88F7-8D037A02513D}" presName="parentText" presStyleLbl="node1" presStyleIdx="0" presStyleCnt="7">
        <dgm:presLayoutVars>
          <dgm:chMax val="0"/>
          <dgm:bulletEnabled val="1"/>
        </dgm:presLayoutVars>
      </dgm:prSet>
      <dgm:spPr/>
    </dgm:pt>
    <dgm:pt modelId="{B2E20B67-3605-40C6-9F51-0C96AB625104}" type="pres">
      <dgm:prSet presAssocID="{9E170FB2-2A72-4C09-88F7-8D037A02513D}" presName="childText" presStyleLbl="revTx" presStyleIdx="0" presStyleCnt="6">
        <dgm:presLayoutVars>
          <dgm:bulletEnabled val="1"/>
        </dgm:presLayoutVars>
      </dgm:prSet>
      <dgm:spPr/>
    </dgm:pt>
    <dgm:pt modelId="{701FA2E2-08A7-4215-B775-C62BB9EB3A85}" type="pres">
      <dgm:prSet presAssocID="{3B776446-65F4-49DD-9220-58B364CA2AB0}" presName="parentText" presStyleLbl="node1" presStyleIdx="1" presStyleCnt="7">
        <dgm:presLayoutVars>
          <dgm:chMax val="0"/>
          <dgm:bulletEnabled val="1"/>
        </dgm:presLayoutVars>
      </dgm:prSet>
      <dgm:spPr/>
    </dgm:pt>
    <dgm:pt modelId="{E5333220-2CFF-4442-A9AA-5A40CB70B2D3}" type="pres">
      <dgm:prSet presAssocID="{3B776446-65F4-49DD-9220-58B364CA2AB0}" presName="childText" presStyleLbl="revTx" presStyleIdx="1" presStyleCnt="6">
        <dgm:presLayoutVars>
          <dgm:bulletEnabled val="1"/>
        </dgm:presLayoutVars>
      </dgm:prSet>
      <dgm:spPr/>
    </dgm:pt>
    <dgm:pt modelId="{9D1C4C86-451B-44F6-A58E-C1F73AE44F40}" type="pres">
      <dgm:prSet presAssocID="{523B99A5-CF5B-4963-BDAF-0E8C8933BEB7}" presName="parentText" presStyleLbl="node1" presStyleIdx="2" presStyleCnt="7">
        <dgm:presLayoutVars>
          <dgm:chMax val="0"/>
          <dgm:bulletEnabled val="1"/>
        </dgm:presLayoutVars>
      </dgm:prSet>
      <dgm:spPr/>
    </dgm:pt>
    <dgm:pt modelId="{058E6991-D86B-4C27-BCEC-9394CCD3C2B6}" type="pres">
      <dgm:prSet presAssocID="{523B99A5-CF5B-4963-BDAF-0E8C8933BEB7}" presName="childText" presStyleLbl="revTx" presStyleIdx="2" presStyleCnt="6">
        <dgm:presLayoutVars>
          <dgm:bulletEnabled val="1"/>
        </dgm:presLayoutVars>
      </dgm:prSet>
      <dgm:spPr/>
    </dgm:pt>
    <dgm:pt modelId="{9722DD8D-3917-4FB7-82A1-9B855D99219F}" type="pres">
      <dgm:prSet presAssocID="{F47A752D-9417-4FE9-90C1-FDBC3D4DCB0C}" presName="parentText" presStyleLbl="node1" presStyleIdx="3" presStyleCnt="7">
        <dgm:presLayoutVars>
          <dgm:chMax val="0"/>
          <dgm:bulletEnabled val="1"/>
        </dgm:presLayoutVars>
      </dgm:prSet>
      <dgm:spPr/>
    </dgm:pt>
    <dgm:pt modelId="{8276726F-E003-4C19-8695-061CBDCD930B}" type="pres">
      <dgm:prSet presAssocID="{F47A752D-9417-4FE9-90C1-FDBC3D4DCB0C}" presName="childText" presStyleLbl="revTx" presStyleIdx="3" presStyleCnt="6">
        <dgm:presLayoutVars>
          <dgm:bulletEnabled val="1"/>
        </dgm:presLayoutVars>
      </dgm:prSet>
      <dgm:spPr/>
    </dgm:pt>
    <dgm:pt modelId="{8819FA43-C9E7-4588-8883-B39D736D2863}" type="pres">
      <dgm:prSet presAssocID="{65E2B8E1-DF4C-4870-96E5-58E1CBBD1222}" presName="parentText" presStyleLbl="node1" presStyleIdx="4" presStyleCnt="7">
        <dgm:presLayoutVars>
          <dgm:chMax val="0"/>
          <dgm:bulletEnabled val="1"/>
        </dgm:presLayoutVars>
      </dgm:prSet>
      <dgm:spPr/>
    </dgm:pt>
    <dgm:pt modelId="{C935A67C-2546-4B55-ACB0-65BC59BF460F}" type="pres">
      <dgm:prSet presAssocID="{65E2B8E1-DF4C-4870-96E5-58E1CBBD1222}" presName="childText" presStyleLbl="revTx" presStyleIdx="4" presStyleCnt="6">
        <dgm:presLayoutVars>
          <dgm:bulletEnabled val="1"/>
        </dgm:presLayoutVars>
      </dgm:prSet>
      <dgm:spPr/>
    </dgm:pt>
    <dgm:pt modelId="{E776447D-C977-4D75-A4CE-44B07B31A130}" type="pres">
      <dgm:prSet presAssocID="{9C1E77B3-A71A-4A91-B17D-A08E9F4DAAD9}" presName="parentText" presStyleLbl="node1" presStyleIdx="5" presStyleCnt="7">
        <dgm:presLayoutVars>
          <dgm:chMax val="0"/>
          <dgm:bulletEnabled val="1"/>
        </dgm:presLayoutVars>
      </dgm:prSet>
      <dgm:spPr/>
    </dgm:pt>
    <dgm:pt modelId="{2CF176CF-5E1E-49EF-8FCB-D8A3D1756767}" type="pres">
      <dgm:prSet presAssocID="{9C1E77B3-A71A-4A91-B17D-A08E9F4DAAD9}" presName="childText" presStyleLbl="revTx" presStyleIdx="5" presStyleCnt="6">
        <dgm:presLayoutVars>
          <dgm:bulletEnabled val="1"/>
        </dgm:presLayoutVars>
      </dgm:prSet>
      <dgm:spPr/>
    </dgm:pt>
    <dgm:pt modelId="{DCD5B3B0-C7B4-46BA-A71A-DE4E0E09FA03}" type="pres">
      <dgm:prSet presAssocID="{7DCF5C22-6152-4124-A533-B13C9BC56080}" presName="parentText" presStyleLbl="node1" presStyleIdx="6" presStyleCnt="7">
        <dgm:presLayoutVars>
          <dgm:chMax val="0"/>
          <dgm:bulletEnabled val="1"/>
        </dgm:presLayoutVars>
      </dgm:prSet>
      <dgm:spPr/>
    </dgm:pt>
  </dgm:ptLst>
  <dgm:cxnLst>
    <dgm:cxn modelId="{C5F15101-0E34-482C-A1BE-EE9661316CCC}" srcId="{A0F25857-CB1E-4B8D-8B0D-B64D8669136A}" destId="{9E170FB2-2A72-4C09-88F7-8D037A02513D}" srcOrd="0" destOrd="0" parTransId="{87072005-D08F-4E56-BC3D-DC2F7D3BD3B5}" sibTransId="{B0186A6A-B87B-4681-B931-0B340D02CBA3}"/>
    <dgm:cxn modelId="{0E567C13-813F-4BF9-BEED-1758A4898B52}" srcId="{9E170FB2-2A72-4C09-88F7-8D037A02513D}" destId="{F78D4185-1A1A-4510-8494-B2CB253E5E28}" srcOrd="0" destOrd="0" parTransId="{93F7B386-91C2-41FA-AEFC-F923DDEA32C2}" sibTransId="{44CC0E34-42BF-4BB4-BE56-21568EB63E9C}"/>
    <dgm:cxn modelId="{D0D89516-21E9-4A74-ACA3-96AA3F0AB160}" type="presOf" srcId="{0862EDBA-17FB-4D94-856B-36E044268976}" destId="{E5333220-2CFF-4442-A9AA-5A40CB70B2D3}" srcOrd="0" destOrd="1" presId="urn:microsoft.com/office/officeart/2005/8/layout/vList2"/>
    <dgm:cxn modelId="{6EE0A824-BD3A-4B36-98C8-6EE0C1B2F416}" srcId="{9C1E77B3-A71A-4A91-B17D-A08E9F4DAAD9}" destId="{9047591B-A820-48CF-B2DD-DD7057225F60}" srcOrd="0" destOrd="0" parTransId="{67AD6568-4D2F-4892-8005-7885F67BD0FB}" sibTransId="{3BDC0D02-8FFF-4983-A93A-4D30D3840B8A}"/>
    <dgm:cxn modelId="{4EECFF25-533F-44D8-A940-A6A20FDA9F50}" type="presOf" srcId="{A0F25857-CB1E-4B8D-8B0D-B64D8669136A}" destId="{73958776-2990-4BA7-BE31-EB8F6E7BEDDE}" srcOrd="0" destOrd="0" presId="urn:microsoft.com/office/officeart/2005/8/layout/vList2"/>
    <dgm:cxn modelId="{DD8C703B-9AD5-421D-BFFA-9299705A8A13}" type="presOf" srcId="{273F6EA5-3984-4707-846C-322ACB030354}" destId="{B2E20B67-3605-40C6-9F51-0C96AB625104}" srcOrd="0" destOrd="2" presId="urn:microsoft.com/office/officeart/2005/8/layout/vList2"/>
    <dgm:cxn modelId="{3A44AC3C-343B-47A3-9618-7B8DF35848CE}" srcId="{12CD0A5C-15E0-44CF-81B3-686313A26468}" destId="{CE1BF256-4B17-4D08-A6AF-45D8DC70572A}" srcOrd="0" destOrd="0" parTransId="{367A1C4D-34E9-4CD5-BA0D-EA19C84100F9}" sibTransId="{941DBF8F-616E-4B36-93D6-76E7F26D79FB}"/>
    <dgm:cxn modelId="{17927D5F-8691-43FE-9886-7CC512D0A4F8}" srcId="{523B99A5-CF5B-4963-BDAF-0E8C8933BEB7}" destId="{C159044E-8FFC-4216-85CD-1FA997AC703E}" srcOrd="0" destOrd="0" parTransId="{EB2856BE-52F0-4385-96AA-9DA3EE6A82ED}" sibTransId="{85C72D4C-BAD8-47D1-B17A-278B5025E037}"/>
    <dgm:cxn modelId="{7418DC41-F154-4A99-816B-E1858093C231}" srcId="{A0F25857-CB1E-4B8D-8B0D-B64D8669136A}" destId="{9C1E77B3-A71A-4A91-B17D-A08E9F4DAAD9}" srcOrd="5" destOrd="0" parTransId="{388C2C9B-C221-452D-A783-AC034D265BA0}" sibTransId="{E7BC75BC-C704-4C0F-B26B-40DB71AC5604}"/>
    <dgm:cxn modelId="{21F19464-153C-4796-BB0A-0F6412109CD3}" srcId="{A0F25857-CB1E-4B8D-8B0D-B64D8669136A}" destId="{3B776446-65F4-49DD-9220-58B364CA2AB0}" srcOrd="1" destOrd="0" parTransId="{575179B4-E9A0-4DB7-9A6B-0B624BB75622}" sibTransId="{01AE7220-4191-4980-ACC8-A733F2363EC1}"/>
    <dgm:cxn modelId="{7733B547-F17C-446F-8283-003C1E32FB55}" type="presOf" srcId="{3B776446-65F4-49DD-9220-58B364CA2AB0}" destId="{701FA2E2-08A7-4215-B775-C62BB9EB3A85}" srcOrd="0" destOrd="0" presId="urn:microsoft.com/office/officeart/2005/8/layout/vList2"/>
    <dgm:cxn modelId="{75206148-96AD-449D-B175-769D3E2C7359}" srcId="{9C1E77B3-A71A-4A91-B17D-A08E9F4DAAD9}" destId="{578BD236-6EED-481D-84BF-4D59C20ADFB2}" srcOrd="2" destOrd="0" parTransId="{F67541F2-7EB0-4C34-96AD-96553D60B72A}" sibTransId="{0F068707-0732-4216-99E1-4B65403432C1}"/>
    <dgm:cxn modelId="{546D796B-43E1-44FF-8EB8-AFC79B7F8383}" srcId="{9C1E77B3-A71A-4A91-B17D-A08E9F4DAAD9}" destId="{31135DE3-AE54-4C86-848F-4C4B534477EA}" srcOrd="1" destOrd="0" parTransId="{A6B71A7B-A97A-4496-9E70-0272C25969FA}" sibTransId="{CC4E4039-3F05-411F-85CC-625E324C5059}"/>
    <dgm:cxn modelId="{8A878A6E-F66A-4247-A867-1490F8CBCE0D}" type="presOf" srcId="{5E898252-132E-4F19-AEED-135ADD0A8A0C}" destId="{C935A67C-2546-4B55-ACB0-65BC59BF460F}" srcOrd="0" destOrd="0" presId="urn:microsoft.com/office/officeart/2005/8/layout/vList2"/>
    <dgm:cxn modelId="{72E06E6F-34D9-4F08-8F51-FEAC15DE9C6E}" type="presOf" srcId="{578BD236-6EED-481D-84BF-4D59C20ADFB2}" destId="{2CF176CF-5E1E-49EF-8FCB-D8A3D1756767}" srcOrd="0" destOrd="2" presId="urn:microsoft.com/office/officeart/2005/8/layout/vList2"/>
    <dgm:cxn modelId="{47AD2D70-44CB-493E-B1B2-737D7F92AF87}" srcId="{A0F25857-CB1E-4B8D-8B0D-B64D8669136A}" destId="{7DCF5C22-6152-4124-A533-B13C9BC56080}" srcOrd="6" destOrd="0" parTransId="{9FB2DFAA-B390-4A56-AA34-BCE76E46E160}" sibTransId="{44739876-8F4C-4B0B-81E4-AE37F51BA54A}"/>
    <dgm:cxn modelId="{9CCF8150-A208-4968-BD58-8811D0EC09C7}" srcId="{F47A752D-9417-4FE9-90C1-FDBC3D4DCB0C}" destId="{2FF24042-3FDE-402D-9C34-AC1CB695D4F6}" srcOrd="2" destOrd="0" parTransId="{B5420423-3B8A-4253-A254-313C22A9FF51}" sibTransId="{6C4187A2-00AE-42F6-ADFC-F8BB228BCA5C}"/>
    <dgm:cxn modelId="{9CC96672-93D5-40E1-B110-451C1AA36CF2}" type="presOf" srcId="{9E170FB2-2A72-4C09-88F7-8D037A02513D}" destId="{8C67C777-C752-4B19-87FD-A9851417D984}" srcOrd="0" destOrd="0" presId="urn:microsoft.com/office/officeart/2005/8/layout/vList2"/>
    <dgm:cxn modelId="{BC07A154-EC29-4991-A5CC-CD03AEABE019}" type="presOf" srcId="{78CE2B4C-4F33-44F8-A3E4-24868DDE5020}" destId="{8276726F-E003-4C19-8695-061CBDCD930B}" srcOrd="0" destOrd="1" presId="urn:microsoft.com/office/officeart/2005/8/layout/vList2"/>
    <dgm:cxn modelId="{4BCFDD74-7B28-4B50-8721-CD9A50434BE9}" type="presOf" srcId="{C159044E-8FFC-4216-85CD-1FA997AC703E}" destId="{058E6991-D86B-4C27-BCEC-9394CCD3C2B6}" srcOrd="0" destOrd="0" presId="urn:microsoft.com/office/officeart/2005/8/layout/vList2"/>
    <dgm:cxn modelId="{2A17B276-E0C0-4B26-96A8-36AA16FA67CF}" srcId="{3B776446-65F4-49DD-9220-58B364CA2AB0}" destId="{0862EDBA-17FB-4D94-856B-36E044268976}" srcOrd="1" destOrd="0" parTransId="{71D6366B-38CF-442A-ABFF-5518D91F7341}" sibTransId="{559C9631-7534-450C-98F4-02362CE733C9}"/>
    <dgm:cxn modelId="{997F2F77-380F-45B5-A53C-E35FC98DAB09}" type="presOf" srcId="{65E2B8E1-DF4C-4870-96E5-58E1CBBD1222}" destId="{8819FA43-C9E7-4588-8883-B39D736D2863}" srcOrd="0" destOrd="0" presId="urn:microsoft.com/office/officeart/2005/8/layout/vList2"/>
    <dgm:cxn modelId="{7A03B478-85E4-4419-A2E4-F923A2D7C918}" srcId="{65E2B8E1-DF4C-4870-96E5-58E1CBBD1222}" destId="{B19E2D87-EE4F-44E5-95B1-823B5A0128D7}" srcOrd="1" destOrd="0" parTransId="{66566BC7-8814-40E0-8AAC-235DCC8FD033}" sibTransId="{0B22F2E0-C761-4204-8DB1-FDB8DD023982}"/>
    <dgm:cxn modelId="{D730F578-E89A-4ECB-986D-7A744E31E96F}" type="presOf" srcId="{9047591B-A820-48CF-B2DD-DD7057225F60}" destId="{2CF176CF-5E1E-49EF-8FCB-D8A3D1756767}" srcOrd="0" destOrd="0" presId="urn:microsoft.com/office/officeart/2005/8/layout/vList2"/>
    <dgm:cxn modelId="{56F1B77A-C55A-4300-AB31-F4C29630BC9D}" type="presOf" srcId="{523B99A5-CF5B-4963-BDAF-0E8C8933BEB7}" destId="{9D1C4C86-451B-44F6-A58E-C1F73AE44F40}" srcOrd="0" destOrd="0" presId="urn:microsoft.com/office/officeart/2005/8/layout/vList2"/>
    <dgm:cxn modelId="{1228027C-07BB-4B1E-A348-772ED6B09F4B}" type="presOf" srcId="{BDE05EF8-4549-4A20-B77B-C8D7BC83F346}" destId="{8276726F-E003-4C19-8695-061CBDCD930B}" srcOrd="0" destOrd="0" presId="urn:microsoft.com/office/officeart/2005/8/layout/vList2"/>
    <dgm:cxn modelId="{FC18BB83-BE33-4DB2-AD24-23EB53DF4698}" srcId="{65E2B8E1-DF4C-4870-96E5-58E1CBBD1222}" destId="{5E898252-132E-4F19-AEED-135ADD0A8A0C}" srcOrd="0" destOrd="0" parTransId="{C39AAAF5-53B5-485A-8801-3A5980D9CEF4}" sibTransId="{56EFEB3C-41A0-4A21-A96B-B9B6DC3DF607}"/>
    <dgm:cxn modelId="{36C2FD8A-B26D-4367-9CC4-4DD88F456B6D}" srcId="{F47A752D-9417-4FE9-90C1-FDBC3D4DCB0C}" destId="{78CE2B4C-4F33-44F8-A3E4-24868DDE5020}" srcOrd="1" destOrd="0" parTransId="{6AB467B0-1B7F-4B33-8E18-0E29DFACB937}" sibTransId="{E484EAE7-AC3A-41B7-9B4A-1B2124CAAB7B}"/>
    <dgm:cxn modelId="{2FDD938E-896C-4419-9AD2-E738A8DC64AA}" srcId="{A0F25857-CB1E-4B8D-8B0D-B64D8669136A}" destId="{65E2B8E1-DF4C-4870-96E5-58E1CBBD1222}" srcOrd="4" destOrd="0" parTransId="{4FAE5537-10EF-4F32-BE2E-258FE0EB0EFD}" sibTransId="{684A00CD-46F6-437D-8087-C688E9BF187A}"/>
    <dgm:cxn modelId="{4480CB93-926E-4A5E-A40E-C0638478C9F0}" type="presOf" srcId="{CE1BF256-4B17-4D08-A6AF-45D8DC70572A}" destId="{B2E20B67-3605-40C6-9F51-0C96AB625104}" srcOrd="0" destOrd="4" presId="urn:microsoft.com/office/officeart/2005/8/layout/vList2"/>
    <dgm:cxn modelId="{09D7AB94-9E56-4EA3-A4FE-5C25EE00C437}" type="presOf" srcId="{49D26C43-3176-4109-8CB6-5BA121790E63}" destId="{8276726F-E003-4C19-8695-061CBDCD930B}" srcOrd="0" destOrd="3" presId="urn:microsoft.com/office/officeart/2005/8/layout/vList2"/>
    <dgm:cxn modelId="{1D24019B-0309-4D16-ABE0-50A66D23B75F}" type="presOf" srcId="{F47A752D-9417-4FE9-90C1-FDBC3D4DCB0C}" destId="{9722DD8D-3917-4FB7-82A1-9B855D99219F}" srcOrd="0" destOrd="0" presId="urn:microsoft.com/office/officeart/2005/8/layout/vList2"/>
    <dgm:cxn modelId="{65232EA1-284F-4F53-80CD-1FD2B24111AD}" type="presOf" srcId="{2BC98976-2262-4640-AD5B-A6AD01040412}" destId="{E5333220-2CFF-4442-A9AA-5A40CB70B2D3}" srcOrd="0" destOrd="0" presId="urn:microsoft.com/office/officeart/2005/8/layout/vList2"/>
    <dgm:cxn modelId="{67B669AB-5098-45A2-9133-40007B84E489}" type="presOf" srcId="{7DCF5C22-6152-4124-A533-B13C9BC56080}" destId="{DCD5B3B0-C7B4-46BA-A71A-DE4E0E09FA03}" srcOrd="0" destOrd="0" presId="urn:microsoft.com/office/officeart/2005/8/layout/vList2"/>
    <dgm:cxn modelId="{21A4DBB5-3AAF-4599-830C-A40FB98EC455}" srcId="{A0F25857-CB1E-4B8D-8B0D-B64D8669136A}" destId="{F47A752D-9417-4FE9-90C1-FDBC3D4DCB0C}" srcOrd="3" destOrd="0" parTransId="{9FBC3F69-372E-4E71-94BB-57D1F21CD300}" sibTransId="{6C264E2E-B073-489D-BFDA-CF042E09239F}"/>
    <dgm:cxn modelId="{92F7E3B5-BCF9-4ECD-96CD-6DEF011730A5}" srcId="{3B776446-65F4-49DD-9220-58B364CA2AB0}" destId="{2BC98976-2262-4640-AD5B-A6AD01040412}" srcOrd="0" destOrd="0" parTransId="{B7D4DFA2-4245-4428-84B1-9B037BC7A48A}" sibTransId="{8953C3EA-03AA-40AC-8492-DBDF2D19B34B}"/>
    <dgm:cxn modelId="{3877DDB6-CD84-45D7-80D3-CA915F562EC0}" srcId="{F47A752D-9417-4FE9-90C1-FDBC3D4DCB0C}" destId="{49D26C43-3176-4109-8CB6-5BA121790E63}" srcOrd="3" destOrd="0" parTransId="{7529201D-6D83-4906-A42D-2D9810D116B3}" sibTransId="{A1A29585-1403-42D2-A5F6-C673EEC1494E}"/>
    <dgm:cxn modelId="{E8AB37B9-1754-456C-B980-5AA38E931993}" srcId="{A0F25857-CB1E-4B8D-8B0D-B64D8669136A}" destId="{523B99A5-CF5B-4963-BDAF-0E8C8933BEB7}" srcOrd="2" destOrd="0" parTransId="{6F0C8EC7-E1E6-4980-B5B2-79DDDBC94311}" sibTransId="{6D72B44C-E9B0-4A43-AB62-7EFEF2C7A9A1}"/>
    <dgm:cxn modelId="{98888EBE-BB8A-4D52-920B-4782A0D9AF3B}" type="presOf" srcId="{2FF24042-3FDE-402D-9C34-AC1CB695D4F6}" destId="{8276726F-E003-4C19-8695-061CBDCD930B}" srcOrd="0" destOrd="2" presId="urn:microsoft.com/office/officeart/2005/8/layout/vList2"/>
    <dgm:cxn modelId="{B51C0DBF-209F-4CC1-879E-E5DFF0A1C870}" type="presOf" srcId="{F78D4185-1A1A-4510-8494-B2CB253E5E28}" destId="{B2E20B67-3605-40C6-9F51-0C96AB625104}" srcOrd="0" destOrd="0" presId="urn:microsoft.com/office/officeart/2005/8/layout/vList2"/>
    <dgm:cxn modelId="{CEC852D2-9B4C-4683-BBE0-C9ADA39224F7}" type="presOf" srcId="{085FAE66-0F69-4E92-B502-4BC77ADC07A3}" destId="{058E6991-D86B-4C27-BCEC-9394CCD3C2B6}" srcOrd="0" destOrd="1" presId="urn:microsoft.com/office/officeart/2005/8/layout/vList2"/>
    <dgm:cxn modelId="{E87FB2D9-9E2A-4F06-A17C-B0478FAC83AB}" type="presOf" srcId="{B19E2D87-EE4F-44E5-95B1-823B5A0128D7}" destId="{C935A67C-2546-4B55-ACB0-65BC59BF460F}" srcOrd="0" destOrd="1" presId="urn:microsoft.com/office/officeart/2005/8/layout/vList2"/>
    <dgm:cxn modelId="{2CE5F1DD-7796-4C9C-B71C-68AE5FCD886A}" type="presOf" srcId="{2F3B388A-F1BE-456C-838E-CADD7D38F934}" destId="{B2E20B67-3605-40C6-9F51-0C96AB625104}" srcOrd="0" destOrd="1" presId="urn:microsoft.com/office/officeart/2005/8/layout/vList2"/>
    <dgm:cxn modelId="{DD7DFAE4-8351-4B28-817D-82500AED915C}" srcId="{F47A752D-9417-4FE9-90C1-FDBC3D4DCB0C}" destId="{BDE05EF8-4549-4A20-B77B-C8D7BC83F346}" srcOrd="0" destOrd="0" parTransId="{A8DA6A03-6447-4583-A742-AB76FA4ED6ED}" sibTransId="{EE1AAED1-F4AE-4BED-A292-3852EE07B3D3}"/>
    <dgm:cxn modelId="{3CD153EB-CCE2-43C6-96B5-0F3B4549E20D}" srcId="{523B99A5-CF5B-4963-BDAF-0E8C8933BEB7}" destId="{085FAE66-0F69-4E92-B502-4BC77ADC07A3}" srcOrd="1" destOrd="0" parTransId="{17DBDA9B-990F-4646-A67A-76AA8A195943}" sibTransId="{471ACE3F-8FEF-4531-AADE-B1CD6A46E35B}"/>
    <dgm:cxn modelId="{8B79DCEB-079D-4412-89CF-2D2791BE9BFA}" srcId="{F78D4185-1A1A-4510-8494-B2CB253E5E28}" destId="{273F6EA5-3984-4707-846C-322ACB030354}" srcOrd="1" destOrd="0" parTransId="{E14BDDAB-ADF3-4EDB-B0A1-0F230F164836}" sibTransId="{782DBA22-75AD-4D1D-A206-BA29B2BE6155}"/>
    <dgm:cxn modelId="{1DAC1BEF-6429-43AA-9488-0FFFD17EA636}" type="presOf" srcId="{12CD0A5C-15E0-44CF-81B3-686313A26468}" destId="{B2E20B67-3605-40C6-9F51-0C96AB625104}" srcOrd="0" destOrd="3" presId="urn:microsoft.com/office/officeart/2005/8/layout/vList2"/>
    <dgm:cxn modelId="{2E46C6F8-2407-46CE-8646-05D82BE9C10B}" type="presOf" srcId="{9C1E77B3-A71A-4A91-B17D-A08E9F4DAAD9}" destId="{E776447D-C977-4D75-A4CE-44B07B31A130}" srcOrd="0" destOrd="0" presId="urn:microsoft.com/office/officeart/2005/8/layout/vList2"/>
    <dgm:cxn modelId="{CEE840FD-626A-4BFB-A5C4-396D53D0FFCA}" srcId="{F78D4185-1A1A-4510-8494-B2CB253E5E28}" destId="{2F3B388A-F1BE-456C-838E-CADD7D38F934}" srcOrd="0" destOrd="0" parTransId="{AE8D5861-B718-4E95-AD69-4481379EBEEF}" sibTransId="{97DBA47A-97EC-44A4-98C1-64BCF993CA42}"/>
    <dgm:cxn modelId="{C33F5CFE-9134-4980-879A-8EC44BDCD56E}" type="presOf" srcId="{31135DE3-AE54-4C86-848F-4C4B534477EA}" destId="{2CF176CF-5E1E-49EF-8FCB-D8A3D1756767}" srcOrd="0" destOrd="1" presId="urn:microsoft.com/office/officeart/2005/8/layout/vList2"/>
    <dgm:cxn modelId="{D35B29FF-B732-4686-AE45-1F9E51F9965B}" srcId="{9E170FB2-2A72-4C09-88F7-8D037A02513D}" destId="{12CD0A5C-15E0-44CF-81B3-686313A26468}" srcOrd="1" destOrd="0" parTransId="{2B494873-452D-4575-9129-46B568A7A6EC}" sibTransId="{605CB6D4-B39F-4A43-9CDF-241A70F69E96}"/>
    <dgm:cxn modelId="{FAE189F3-8D62-4D97-AF52-17539D81484D}" type="presParOf" srcId="{73958776-2990-4BA7-BE31-EB8F6E7BEDDE}" destId="{8C67C777-C752-4B19-87FD-A9851417D984}" srcOrd="0" destOrd="0" presId="urn:microsoft.com/office/officeart/2005/8/layout/vList2"/>
    <dgm:cxn modelId="{B79D7ED9-BA59-44ED-8951-F093D3E411E8}" type="presParOf" srcId="{73958776-2990-4BA7-BE31-EB8F6E7BEDDE}" destId="{B2E20B67-3605-40C6-9F51-0C96AB625104}" srcOrd="1" destOrd="0" presId="urn:microsoft.com/office/officeart/2005/8/layout/vList2"/>
    <dgm:cxn modelId="{FF8A15CC-DD7E-45F8-B9E1-2779D477A49F}" type="presParOf" srcId="{73958776-2990-4BA7-BE31-EB8F6E7BEDDE}" destId="{701FA2E2-08A7-4215-B775-C62BB9EB3A85}" srcOrd="2" destOrd="0" presId="urn:microsoft.com/office/officeart/2005/8/layout/vList2"/>
    <dgm:cxn modelId="{3AAEFE35-E24E-4A62-8A3E-CA44BBB7564A}" type="presParOf" srcId="{73958776-2990-4BA7-BE31-EB8F6E7BEDDE}" destId="{E5333220-2CFF-4442-A9AA-5A40CB70B2D3}" srcOrd="3" destOrd="0" presId="urn:microsoft.com/office/officeart/2005/8/layout/vList2"/>
    <dgm:cxn modelId="{165C791E-033F-4F2F-BBD4-C686D5C2F99B}" type="presParOf" srcId="{73958776-2990-4BA7-BE31-EB8F6E7BEDDE}" destId="{9D1C4C86-451B-44F6-A58E-C1F73AE44F40}" srcOrd="4" destOrd="0" presId="urn:microsoft.com/office/officeart/2005/8/layout/vList2"/>
    <dgm:cxn modelId="{A34C02A0-B86B-4B5A-959E-355B6CF6CC94}" type="presParOf" srcId="{73958776-2990-4BA7-BE31-EB8F6E7BEDDE}" destId="{058E6991-D86B-4C27-BCEC-9394CCD3C2B6}" srcOrd="5" destOrd="0" presId="urn:microsoft.com/office/officeart/2005/8/layout/vList2"/>
    <dgm:cxn modelId="{9D9E6583-17E5-4C0E-A542-D5BF6C628D7F}" type="presParOf" srcId="{73958776-2990-4BA7-BE31-EB8F6E7BEDDE}" destId="{9722DD8D-3917-4FB7-82A1-9B855D99219F}" srcOrd="6" destOrd="0" presId="urn:microsoft.com/office/officeart/2005/8/layout/vList2"/>
    <dgm:cxn modelId="{94B93EC6-A95B-4C9D-98EB-F183565114BF}" type="presParOf" srcId="{73958776-2990-4BA7-BE31-EB8F6E7BEDDE}" destId="{8276726F-E003-4C19-8695-061CBDCD930B}" srcOrd="7" destOrd="0" presId="urn:microsoft.com/office/officeart/2005/8/layout/vList2"/>
    <dgm:cxn modelId="{FF3C93C8-7865-4019-897D-B846CCAA8B49}" type="presParOf" srcId="{73958776-2990-4BA7-BE31-EB8F6E7BEDDE}" destId="{8819FA43-C9E7-4588-8883-B39D736D2863}" srcOrd="8" destOrd="0" presId="urn:microsoft.com/office/officeart/2005/8/layout/vList2"/>
    <dgm:cxn modelId="{F367A360-041D-4D7A-AC41-5BA4D005BFCB}" type="presParOf" srcId="{73958776-2990-4BA7-BE31-EB8F6E7BEDDE}" destId="{C935A67C-2546-4B55-ACB0-65BC59BF460F}" srcOrd="9" destOrd="0" presId="urn:microsoft.com/office/officeart/2005/8/layout/vList2"/>
    <dgm:cxn modelId="{A01A5EE7-5293-4AB6-A2FE-789833EB0CEC}" type="presParOf" srcId="{73958776-2990-4BA7-BE31-EB8F6E7BEDDE}" destId="{E776447D-C977-4D75-A4CE-44B07B31A130}" srcOrd="10" destOrd="0" presId="urn:microsoft.com/office/officeart/2005/8/layout/vList2"/>
    <dgm:cxn modelId="{B5CA44AF-0601-4D17-A3D9-F7D7D6E5C284}" type="presParOf" srcId="{73958776-2990-4BA7-BE31-EB8F6E7BEDDE}" destId="{2CF176CF-5E1E-49EF-8FCB-D8A3D1756767}" srcOrd="11" destOrd="0" presId="urn:microsoft.com/office/officeart/2005/8/layout/vList2"/>
    <dgm:cxn modelId="{310F5BCE-3727-4582-AE54-3454CF859CFF}" type="presParOf" srcId="{73958776-2990-4BA7-BE31-EB8F6E7BEDDE}" destId="{DCD5B3B0-C7B4-46BA-A71A-DE4E0E09FA0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7C777-C752-4B19-87FD-A9851417D984}">
      <dsp:nvSpPr>
        <dsp:cNvPr id="0" name=""/>
        <dsp:cNvSpPr/>
      </dsp:nvSpPr>
      <dsp:spPr>
        <a:xfrm>
          <a:off x="0" y="22809"/>
          <a:ext cx="7400688" cy="41066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I. Introduction</a:t>
          </a:r>
        </a:p>
      </dsp:txBody>
      <dsp:txXfrm>
        <a:off x="20047" y="42856"/>
        <a:ext cx="7360594" cy="370575"/>
      </dsp:txXfrm>
    </dsp:sp>
    <dsp:sp modelId="{B2E20B67-3605-40C6-9F51-0C96AB625104}">
      <dsp:nvSpPr>
        <dsp:cNvPr id="0" name=""/>
        <dsp:cNvSpPr/>
      </dsp:nvSpPr>
      <dsp:spPr>
        <a:xfrm>
          <a:off x="0" y="433479"/>
          <a:ext cx="7400688" cy="106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972"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Motivation</a:t>
          </a:r>
        </a:p>
        <a:p>
          <a:pPr marL="228600" lvl="2" indent="-114300" algn="l" defTabSz="622300">
            <a:lnSpc>
              <a:spcPct val="90000"/>
            </a:lnSpc>
            <a:spcBef>
              <a:spcPct val="0"/>
            </a:spcBef>
            <a:spcAft>
              <a:spcPct val="20000"/>
            </a:spcAft>
            <a:buChar char="•"/>
          </a:pPr>
          <a:r>
            <a:rPr lang="en-US" sz="1400" b="0" kern="1200" dirty="0"/>
            <a:t>Why Arabic?</a:t>
          </a:r>
        </a:p>
        <a:p>
          <a:pPr marL="228600" lvl="2" indent="-114300" algn="l" defTabSz="622300">
            <a:lnSpc>
              <a:spcPct val="90000"/>
            </a:lnSpc>
            <a:spcBef>
              <a:spcPct val="0"/>
            </a:spcBef>
            <a:spcAft>
              <a:spcPct val="20000"/>
            </a:spcAft>
            <a:buChar char="•"/>
          </a:pPr>
          <a:r>
            <a:rPr lang="en-US" sz="1400" b="0" kern="1200" dirty="0"/>
            <a:t>Why a learner corpus?</a:t>
          </a:r>
        </a:p>
        <a:p>
          <a:pPr marL="114300" lvl="1" indent="-114300" algn="l" defTabSz="622300">
            <a:lnSpc>
              <a:spcPct val="90000"/>
            </a:lnSpc>
            <a:spcBef>
              <a:spcPct val="0"/>
            </a:spcBef>
            <a:spcAft>
              <a:spcPct val="20000"/>
            </a:spcAft>
            <a:buChar char="•"/>
          </a:pPr>
          <a:r>
            <a:rPr lang="en-US" sz="1400" b="0" kern="1200" dirty="0"/>
            <a:t>Literature Review</a:t>
          </a:r>
        </a:p>
        <a:p>
          <a:pPr marL="228600" lvl="2" indent="-114300" algn="l" defTabSz="622300">
            <a:lnSpc>
              <a:spcPct val="90000"/>
            </a:lnSpc>
            <a:spcBef>
              <a:spcPct val="0"/>
            </a:spcBef>
            <a:spcAft>
              <a:spcPct val="20000"/>
            </a:spcAft>
            <a:buChar char="•"/>
          </a:pPr>
          <a:r>
            <a:rPr lang="en-US" sz="1400" b="0" kern="1200" dirty="0"/>
            <a:t>Arabic as an L2</a:t>
          </a:r>
        </a:p>
      </dsp:txBody>
      <dsp:txXfrm>
        <a:off x="0" y="433479"/>
        <a:ext cx="7400688" cy="1061910"/>
      </dsp:txXfrm>
    </dsp:sp>
    <dsp:sp modelId="{701FA2E2-08A7-4215-B775-C62BB9EB3A85}">
      <dsp:nvSpPr>
        <dsp:cNvPr id="0" name=""/>
        <dsp:cNvSpPr/>
      </dsp:nvSpPr>
      <dsp:spPr>
        <a:xfrm>
          <a:off x="0" y="1495389"/>
          <a:ext cx="7400688" cy="410669"/>
        </a:xfrm>
        <a:prstGeom prst="roundRect">
          <a:avLst/>
        </a:prstGeom>
        <a:solidFill>
          <a:schemeClr val="accent2">
            <a:hueOff val="-220562"/>
            <a:satOff val="249"/>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II. The Arabic Learner Corpus</a:t>
          </a:r>
        </a:p>
      </dsp:txBody>
      <dsp:txXfrm>
        <a:off x="20047" y="1515436"/>
        <a:ext cx="7360594" cy="370575"/>
      </dsp:txXfrm>
    </dsp:sp>
    <dsp:sp modelId="{E5333220-2CFF-4442-A9AA-5A40CB70B2D3}">
      <dsp:nvSpPr>
        <dsp:cNvPr id="0" name=""/>
        <dsp:cNvSpPr/>
      </dsp:nvSpPr>
      <dsp:spPr>
        <a:xfrm>
          <a:off x="0" y="1906059"/>
          <a:ext cx="7400688" cy="428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972"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Availability and Licensing</a:t>
          </a:r>
        </a:p>
        <a:p>
          <a:pPr marL="114300" lvl="1" indent="-114300" algn="l" defTabSz="622300">
            <a:lnSpc>
              <a:spcPct val="90000"/>
            </a:lnSpc>
            <a:spcBef>
              <a:spcPct val="0"/>
            </a:spcBef>
            <a:spcAft>
              <a:spcPct val="20000"/>
            </a:spcAft>
            <a:buChar char="•"/>
          </a:pPr>
          <a:r>
            <a:rPr lang="en-US" sz="1400" b="0" kern="1200" dirty="0"/>
            <a:t>Composition</a:t>
          </a:r>
        </a:p>
      </dsp:txBody>
      <dsp:txXfrm>
        <a:off x="0" y="1906059"/>
        <a:ext cx="7400688" cy="428490"/>
      </dsp:txXfrm>
    </dsp:sp>
    <dsp:sp modelId="{9D1C4C86-451B-44F6-A58E-C1F73AE44F40}">
      <dsp:nvSpPr>
        <dsp:cNvPr id="0" name=""/>
        <dsp:cNvSpPr/>
      </dsp:nvSpPr>
      <dsp:spPr>
        <a:xfrm>
          <a:off x="0" y="2334549"/>
          <a:ext cx="7400688" cy="410669"/>
        </a:xfrm>
        <a:prstGeom prst="roundRect">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III. Areas of Investigation</a:t>
          </a:r>
        </a:p>
      </dsp:txBody>
      <dsp:txXfrm>
        <a:off x="20047" y="2354596"/>
        <a:ext cx="7360594" cy="370575"/>
      </dsp:txXfrm>
    </dsp:sp>
    <dsp:sp modelId="{058E6991-D86B-4C27-BCEC-9394CCD3C2B6}">
      <dsp:nvSpPr>
        <dsp:cNvPr id="0" name=""/>
        <dsp:cNvSpPr/>
      </dsp:nvSpPr>
      <dsp:spPr>
        <a:xfrm>
          <a:off x="0" y="2745219"/>
          <a:ext cx="7400688" cy="428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972"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Learner subgroups</a:t>
          </a:r>
        </a:p>
        <a:p>
          <a:pPr marL="114300" lvl="1" indent="-114300" algn="l" defTabSz="622300">
            <a:lnSpc>
              <a:spcPct val="90000"/>
            </a:lnSpc>
            <a:spcBef>
              <a:spcPct val="0"/>
            </a:spcBef>
            <a:spcAft>
              <a:spcPct val="20000"/>
            </a:spcAft>
            <a:buChar char="•"/>
          </a:pPr>
          <a:r>
            <a:rPr lang="en-US" sz="1400" b="0" kern="1200" dirty="0"/>
            <a:t>Support Vector L1 Classifier</a:t>
          </a:r>
          <a:endParaRPr lang="en-US" sz="1600" b="0" kern="1200" dirty="0"/>
        </a:p>
      </dsp:txBody>
      <dsp:txXfrm>
        <a:off x="0" y="2745219"/>
        <a:ext cx="7400688" cy="428490"/>
      </dsp:txXfrm>
    </dsp:sp>
    <dsp:sp modelId="{9722DD8D-3917-4FB7-82A1-9B855D99219F}">
      <dsp:nvSpPr>
        <dsp:cNvPr id="0" name=""/>
        <dsp:cNvSpPr/>
      </dsp:nvSpPr>
      <dsp:spPr>
        <a:xfrm>
          <a:off x="0" y="3173709"/>
          <a:ext cx="7400688" cy="410669"/>
        </a:xfrm>
        <a:prstGeom prst="roundRect">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IV. Data Organization</a:t>
          </a:r>
        </a:p>
      </dsp:txBody>
      <dsp:txXfrm>
        <a:off x="20047" y="3193756"/>
        <a:ext cx="7360594" cy="370575"/>
      </dsp:txXfrm>
    </dsp:sp>
    <dsp:sp modelId="{8276726F-E003-4C19-8695-061CBDCD930B}">
      <dsp:nvSpPr>
        <dsp:cNvPr id="0" name=""/>
        <dsp:cNvSpPr/>
      </dsp:nvSpPr>
      <dsp:spPr>
        <a:xfrm>
          <a:off x="0" y="3584379"/>
          <a:ext cx="7400688" cy="85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972"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XML and BeautifulSoup</a:t>
          </a:r>
        </a:p>
        <a:p>
          <a:pPr marL="114300" lvl="1" indent="-114300" algn="l" defTabSz="622300">
            <a:lnSpc>
              <a:spcPct val="90000"/>
            </a:lnSpc>
            <a:spcBef>
              <a:spcPct val="0"/>
            </a:spcBef>
            <a:spcAft>
              <a:spcPct val="20000"/>
            </a:spcAft>
            <a:buChar char="•"/>
          </a:pPr>
          <a:r>
            <a:rPr lang="en-US" sz="1400" b="0" kern="1200" dirty="0"/>
            <a:t>Building a </a:t>
          </a:r>
          <a:r>
            <a:rPr lang="en-US" sz="1400" b="0" kern="1200" dirty="0" err="1"/>
            <a:t>DataFrame</a:t>
          </a:r>
          <a:endParaRPr lang="en-US" sz="1400" b="0" kern="1200" dirty="0"/>
        </a:p>
        <a:p>
          <a:pPr marL="114300" lvl="1" indent="-114300" algn="l" defTabSz="622300">
            <a:lnSpc>
              <a:spcPct val="90000"/>
            </a:lnSpc>
            <a:spcBef>
              <a:spcPct val="0"/>
            </a:spcBef>
            <a:spcAft>
              <a:spcPct val="20000"/>
            </a:spcAft>
            <a:buChar char="•"/>
          </a:pPr>
          <a:r>
            <a:rPr lang="en-US" sz="1400" b="0" kern="1200" dirty="0"/>
            <a:t>Cleaning, Exploratory Data Analysis (EDA)</a:t>
          </a:r>
        </a:p>
        <a:p>
          <a:pPr marL="114300" lvl="1" indent="-114300" algn="l" defTabSz="622300">
            <a:lnSpc>
              <a:spcPct val="90000"/>
            </a:lnSpc>
            <a:spcBef>
              <a:spcPct val="0"/>
            </a:spcBef>
            <a:spcAft>
              <a:spcPct val="20000"/>
            </a:spcAft>
            <a:buChar char="•"/>
          </a:pPr>
          <a:r>
            <a:rPr lang="en-US" sz="1400" b="0" kern="1200" dirty="0"/>
            <a:t>Collapsing L1 Data</a:t>
          </a:r>
        </a:p>
      </dsp:txBody>
      <dsp:txXfrm>
        <a:off x="0" y="3584379"/>
        <a:ext cx="7400688" cy="856980"/>
      </dsp:txXfrm>
    </dsp:sp>
    <dsp:sp modelId="{8819FA43-C9E7-4588-8883-B39D736D2863}">
      <dsp:nvSpPr>
        <dsp:cNvPr id="0" name=""/>
        <dsp:cNvSpPr/>
      </dsp:nvSpPr>
      <dsp:spPr>
        <a:xfrm>
          <a:off x="0" y="4441360"/>
          <a:ext cx="7400688" cy="410669"/>
        </a:xfrm>
        <a:prstGeom prst="roundRect">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V. Preliminary Analysis</a:t>
          </a:r>
        </a:p>
      </dsp:txBody>
      <dsp:txXfrm>
        <a:off x="20047" y="4461407"/>
        <a:ext cx="7360594" cy="370575"/>
      </dsp:txXfrm>
    </dsp:sp>
    <dsp:sp modelId="{C935A67C-2546-4B55-ACB0-65BC59BF460F}">
      <dsp:nvSpPr>
        <dsp:cNvPr id="0" name=""/>
        <dsp:cNvSpPr/>
      </dsp:nvSpPr>
      <dsp:spPr>
        <a:xfrm>
          <a:off x="0" y="4852030"/>
          <a:ext cx="7400688" cy="428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972"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Subgroup Visualizations (WIP)</a:t>
          </a:r>
        </a:p>
        <a:p>
          <a:pPr marL="114300" lvl="1" indent="-114300" algn="l" defTabSz="622300">
            <a:lnSpc>
              <a:spcPct val="90000"/>
            </a:lnSpc>
            <a:spcBef>
              <a:spcPct val="0"/>
            </a:spcBef>
            <a:spcAft>
              <a:spcPct val="20000"/>
            </a:spcAft>
            <a:buChar char="•"/>
          </a:pPr>
          <a:r>
            <a:rPr lang="en-US" sz="1400" b="0" kern="1200" dirty="0"/>
            <a:t>SVC L1 Classifier</a:t>
          </a:r>
        </a:p>
      </dsp:txBody>
      <dsp:txXfrm>
        <a:off x="0" y="4852030"/>
        <a:ext cx="7400688" cy="428490"/>
      </dsp:txXfrm>
    </dsp:sp>
    <dsp:sp modelId="{E776447D-C977-4D75-A4CE-44B07B31A130}">
      <dsp:nvSpPr>
        <dsp:cNvPr id="0" name=""/>
        <dsp:cNvSpPr/>
      </dsp:nvSpPr>
      <dsp:spPr>
        <a:xfrm>
          <a:off x="0" y="5280520"/>
          <a:ext cx="7400688" cy="410669"/>
        </a:xfrm>
        <a:prstGeom prst="roundRect">
          <a:avLst/>
        </a:prstGeom>
        <a:solidFill>
          <a:schemeClr val="accent2">
            <a:hueOff val="-1102811"/>
            <a:satOff val="1243"/>
            <a:lumOff val="29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VI. Conclusion</a:t>
          </a:r>
        </a:p>
      </dsp:txBody>
      <dsp:txXfrm>
        <a:off x="20047" y="5300567"/>
        <a:ext cx="7360594" cy="370575"/>
      </dsp:txXfrm>
    </dsp:sp>
    <dsp:sp modelId="{2CF176CF-5E1E-49EF-8FCB-D8A3D1756767}">
      <dsp:nvSpPr>
        <dsp:cNvPr id="0" name=""/>
        <dsp:cNvSpPr/>
      </dsp:nvSpPr>
      <dsp:spPr>
        <a:xfrm>
          <a:off x="0" y="5691190"/>
          <a:ext cx="7400688" cy="652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9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Limitations</a:t>
          </a:r>
        </a:p>
        <a:p>
          <a:pPr marL="114300" lvl="1" indent="-114300" algn="l" defTabSz="622300">
            <a:lnSpc>
              <a:spcPct val="90000"/>
            </a:lnSpc>
            <a:spcBef>
              <a:spcPct val="0"/>
            </a:spcBef>
            <a:spcAft>
              <a:spcPct val="20000"/>
            </a:spcAft>
            <a:buChar char="•"/>
          </a:pPr>
          <a:r>
            <a:rPr lang="en-US" sz="1400" b="0" kern="1200" dirty="0"/>
            <a:t>Preliminary Findings</a:t>
          </a:r>
        </a:p>
        <a:p>
          <a:pPr marL="114300" lvl="1" indent="-114300" algn="l" defTabSz="622300">
            <a:lnSpc>
              <a:spcPct val="90000"/>
            </a:lnSpc>
            <a:spcBef>
              <a:spcPct val="0"/>
            </a:spcBef>
            <a:spcAft>
              <a:spcPct val="20000"/>
            </a:spcAft>
            <a:buChar char="•"/>
          </a:pPr>
          <a:r>
            <a:rPr lang="en-US" sz="1400" b="0" kern="1200" dirty="0"/>
            <a:t>Future Directions</a:t>
          </a:r>
        </a:p>
      </dsp:txBody>
      <dsp:txXfrm>
        <a:off x="0" y="5691190"/>
        <a:ext cx="7400688" cy="652050"/>
      </dsp:txXfrm>
    </dsp:sp>
    <dsp:sp modelId="{DCD5B3B0-C7B4-46BA-A71A-DE4E0E09FA03}">
      <dsp:nvSpPr>
        <dsp:cNvPr id="0" name=""/>
        <dsp:cNvSpPr/>
      </dsp:nvSpPr>
      <dsp:spPr>
        <a:xfrm>
          <a:off x="0" y="6343240"/>
          <a:ext cx="7400688" cy="410669"/>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VII. Works Referenced</a:t>
          </a:r>
        </a:p>
      </dsp:txBody>
      <dsp:txXfrm>
        <a:off x="20047" y="6363287"/>
        <a:ext cx="7360594" cy="3705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F5E7D-F94F-4998-9A14-E598D498C6DC}"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EB494-A608-4651-B2D3-BE9713C2992A}" type="slidenum">
              <a:rPr lang="en-US" smtClean="0"/>
              <a:t>‹#›</a:t>
            </a:fld>
            <a:endParaRPr lang="en-US"/>
          </a:p>
        </p:txBody>
      </p:sp>
    </p:spTree>
    <p:extLst>
      <p:ext uri="{BB962C8B-B14F-4D97-AF65-F5344CB8AC3E}">
        <p14:creationId xmlns:p14="http://schemas.microsoft.com/office/powerpoint/2010/main" val="18222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corpora in classical Arabic/Qur’anic Arabic that aren’t really useful for examining the contemporary language in use</a:t>
            </a:r>
          </a:p>
        </p:txBody>
      </p:sp>
      <p:sp>
        <p:nvSpPr>
          <p:cNvPr id="4" name="Slide Number Placeholder 3"/>
          <p:cNvSpPr>
            <a:spLocks noGrp="1"/>
          </p:cNvSpPr>
          <p:nvPr>
            <p:ph type="sldNum" sz="quarter" idx="5"/>
          </p:nvPr>
        </p:nvSpPr>
        <p:spPr/>
        <p:txBody>
          <a:bodyPr/>
          <a:lstStyle/>
          <a:p>
            <a:fld id="{B0AEB494-A608-4651-B2D3-BE9713C2992A}" type="slidenum">
              <a:rPr lang="en-US" smtClean="0"/>
              <a:t>4</a:t>
            </a:fld>
            <a:endParaRPr lang="en-US"/>
          </a:p>
        </p:txBody>
      </p:sp>
    </p:spTree>
    <p:extLst>
      <p:ext uri="{BB962C8B-B14F-4D97-AF65-F5344CB8AC3E}">
        <p14:creationId xmlns:p14="http://schemas.microsoft.com/office/powerpoint/2010/main" val="1062940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userDrawn="1"/>
        </p:nvSpPr>
        <p:spPr>
          <a:xfrm>
            <a:off x="0" y="0"/>
            <a:ext cx="12192000" cy="4572001"/>
          </a:xfrm>
          <a:prstGeom prst="rect">
            <a:avLst/>
          </a:prstGeom>
          <a:blipFill dpi="0" rotWithShape="1">
            <a:blip r:embed="rId2"/>
            <a:srcRect/>
            <a:tile tx="508000" ty="5080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3281F12-5238-417D-9017-EDD0EC974AE2}" type="datetimeFigureOut">
              <a:rPr lang="en-US" smtClean="0"/>
              <a:t>4/15/2020</a:t>
            </a:fld>
            <a:endParaRPr lang="en-US"/>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2335AA52-9DFE-45E0-AB35-30673069F44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54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81F12-5238-417D-9017-EDD0EC974AE2}" type="datetimeFigureOut">
              <a:rPr lang="en-US" smtClean="0"/>
              <a:t>4/15/2020</a:t>
            </a:fld>
            <a:endParaRPr lang="en-US"/>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2335AA52-9DFE-45E0-AB35-30673069F44A}" type="slidenum">
              <a:rPr lang="en-US" smtClean="0"/>
              <a:t>‹#›</a:t>
            </a:fld>
            <a:endParaRPr lang="en-US"/>
          </a:p>
        </p:txBody>
      </p:sp>
    </p:spTree>
    <p:extLst>
      <p:ext uri="{BB962C8B-B14F-4D97-AF65-F5344CB8AC3E}">
        <p14:creationId xmlns:p14="http://schemas.microsoft.com/office/powerpoint/2010/main" val="3739791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81F12-5238-417D-9017-EDD0EC974AE2}" type="datetimeFigureOut">
              <a:rPr lang="en-US" smtClean="0"/>
              <a:t>4/15/2020</a:t>
            </a:fld>
            <a:endParaRPr lang="en-US"/>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2335AA52-9DFE-45E0-AB35-30673069F44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37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81F12-5238-417D-9017-EDD0EC974AE2}" type="datetimeFigureOut">
              <a:rPr lang="en-US" smtClean="0"/>
              <a:t>4/15/2020</a:t>
            </a:fld>
            <a:endParaRPr lang="en-US"/>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2335AA52-9DFE-45E0-AB35-30673069F44A}" type="slidenum">
              <a:rPr lang="en-US" smtClean="0"/>
              <a:t>‹#›</a:t>
            </a:fld>
            <a:endParaRPr lang="en-US"/>
          </a:p>
        </p:txBody>
      </p:sp>
    </p:spTree>
    <p:extLst>
      <p:ext uri="{BB962C8B-B14F-4D97-AF65-F5344CB8AC3E}">
        <p14:creationId xmlns:p14="http://schemas.microsoft.com/office/powerpoint/2010/main" val="294963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blipFill dpi="0" rotWithShape="1">
            <a:blip r:embed="rId2"/>
            <a:srcRect/>
            <a:tile tx="508000" ty="5080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281F12-5238-417D-9017-EDD0EC974AE2}" type="datetimeFigureOut">
              <a:rPr lang="en-US" smtClean="0"/>
              <a:t>4/15/2020</a:t>
            </a:fld>
            <a:endParaRPr lang="en-US"/>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2335AA52-9DFE-45E0-AB35-30673069F44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41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281F12-5238-417D-9017-EDD0EC974AE2}" type="datetimeFigureOut">
              <a:rPr lang="en-US" smtClean="0"/>
              <a:t>4/15/2020</a:t>
            </a:fld>
            <a:endParaRPr lang="en-US"/>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fld id="{2335AA52-9DFE-45E0-AB35-30673069F44A}" type="slidenum">
              <a:rPr lang="en-US" smtClean="0"/>
              <a:t>‹#›</a:t>
            </a:fld>
            <a:endParaRPr lang="en-US"/>
          </a:p>
        </p:txBody>
      </p:sp>
    </p:spTree>
    <p:extLst>
      <p:ext uri="{BB962C8B-B14F-4D97-AF65-F5344CB8AC3E}">
        <p14:creationId xmlns:p14="http://schemas.microsoft.com/office/powerpoint/2010/main" val="214719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281F12-5238-417D-9017-EDD0EC974AE2}" type="datetimeFigureOut">
              <a:rPr lang="en-US" smtClean="0"/>
              <a:t>4/15/2020</a:t>
            </a:fld>
            <a:endParaRPr lang="en-US"/>
          </a:p>
        </p:txBody>
      </p:sp>
      <p:sp>
        <p:nvSpPr>
          <p:cNvPr id="8" name="Footer Placeholder 7"/>
          <p:cNvSpPr>
            <a:spLocks noGrp="1"/>
          </p:cNvSpPr>
          <p:nvPr>
            <p:ph type="ftr" sz="quarter" idx="11"/>
          </p:nvPr>
        </p:nvSpPr>
        <p:spPr>
          <a:xfrm>
            <a:off x="4842932" y="6470704"/>
            <a:ext cx="5901459" cy="274320"/>
          </a:xfrm>
          <a:prstGeom prst="rect">
            <a:avLst/>
          </a:prstGeom>
        </p:spPr>
        <p:txBody>
          <a:bodyPr/>
          <a:lstStyle/>
          <a:p>
            <a:endParaRPr lang="en-US"/>
          </a:p>
        </p:txBody>
      </p:sp>
      <p:sp>
        <p:nvSpPr>
          <p:cNvPr id="9" name="Slide Number Placeholder 8"/>
          <p:cNvSpPr>
            <a:spLocks noGrp="1"/>
          </p:cNvSpPr>
          <p:nvPr>
            <p:ph type="sldNum" sz="quarter" idx="12"/>
          </p:nvPr>
        </p:nvSpPr>
        <p:spPr>
          <a:xfrm>
            <a:off x="10837333" y="6470704"/>
            <a:ext cx="973667" cy="274320"/>
          </a:xfrm>
          <a:prstGeom prst="rect">
            <a:avLst/>
          </a:prstGeom>
        </p:spPr>
        <p:txBody>
          <a:bodyPr/>
          <a:lstStyle/>
          <a:p>
            <a:fld id="{2335AA52-9DFE-45E0-AB35-30673069F44A}" type="slidenum">
              <a:rPr lang="en-US" smtClean="0"/>
              <a:t>‹#›</a:t>
            </a:fld>
            <a:endParaRPr lang="en-US"/>
          </a:p>
        </p:txBody>
      </p:sp>
    </p:spTree>
    <p:extLst>
      <p:ext uri="{BB962C8B-B14F-4D97-AF65-F5344CB8AC3E}">
        <p14:creationId xmlns:p14="http://schemas.microsoft.com/office/powerpoint/2010/main" val="186254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281F12-5238-417D-9017-EDD0EC974AE2}" type="datetimeFigureOut">
              <a:rPr lang="en-US" smtClean="0"/>
              <a:t>4/15/2020</a:t>
            </a:fld>
            <a:endParaRPr lang="en-US"/>
          </a:p>
        </p:txBody>
      </p:sp>
      <p:sp>
        <p:nvSpPr>
          <p:cNvPr id="4" name="Footer Placeholder 3"/>
          <p:cNvSpPr>
            <a:spLocks noGrp="1"/>
          </p:cNvSpPr>
          <p:nvPr>
            <p:ph type="ftr" sz="quarter" idx="11"/>
          </p:nvPr>
        </p:nvSpPr>
        <p:spPr>
          <a:xfrm>
            <a:off x="4842932" y="6470704"/>
            <a:ext cx="5901459" cy="274320"/>
          </a:xfrm>
          <a:prstGeom prst="rect">
            <a:avLst/>
          </a:prstGeom>
        </p:spPr>
        <p:txBody>
          <a:bodyPr/>
          <a:lstStyle/>
          <a:p>
            <a:endParaRPr lang="en-US"/>
          </a:p>
        </p:txBody>
      </p:sp>
      <p:sp>
        <p:nvSpPr>
          <p:cNvPr id="5" name="Slide Number Placeholder 4"/>
          <p:cNvSpPr>
            <a:spLocks noGrp="1"/>
          </p:cNvSpPr>
          <p:nvPr>
            <p:ph type="sldNum" sz="quarter" idx="12"/>
          </p:nvPr>
        </p:nvSpPr>
        <p:spPr>
          <a:xfrm>
            <a:off x="10837333" y="6470704"/>
            <a:ext cx="973667" cy="274320"/>
          </a:xfrm>
          <a:prstGeom prst="rect">
            <a:avLst/>
          </a:prstGeom>
        </p:spPr>
        <p:txBody>
          <a:bodyPr/>
          <a:lstStyle/>
          <a:p>
            <a:fld id="{2335AA52-9DFE-45E0-AB35-30673069F44A}" type="slidenum">
              <a:rPr lang="en-US" smtClean="0"/>
              <a:t>‹#›</a:t>
            </a:fld>
            <a:endParaRPr lang="en-US"/>
          </a:p>
        </p:txBody>
      </p:sp>
    </p:spTree>
    <p:extLst>
      <p:ext uri="{BB962C8B-B14F-4D97-AF65-F5344CB8AC3E}">
        <p14:creationId xmlns:p14="http://schemas.microsoft.com/office/powerpoint/2010/main" val="243400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81F12-5238-417D-9017-EDD0EC974AE2}" type="datetimeFigureOut">
              <a:rPr lang="en-US" smtClean="0"/>
              <a:t>4/15/2020</a:t>
            </a:fld>
            <a:endParaRPr lang="en-US"/>
          </a:p>
        </p:txBody>
      </p:sp>
      <p:sp>
        <p:nvSpPr>
          <p:cNvPr id="3" name="Footer Placeholder 2"/>
          <p:cNvSpPr>
            <a:spLocks noGrp="1"/>
          </p:cNvSpPr>
          <p:nvPr>
            <p:ph type="ftr" sz="quarter" idx="11"/>
          </p:nvPr>
        </p:nvSpPr>
        <p:spPr>
          <a:xfrm>
            <a:off x="4842932" y="6470704"/>
            <a:ext cx="5901459" cy="274320"/>
          </a:xfrm>
          <a:prstGeom prst="rect">
            <a:avLst/>
          </a:prstGeom>
        </p:spPr>
        <p:txBody>
          <a:bodyPr/>
          <a:lstStyle/>
          <a:p>
            <a:endParaRPr lang="en-US"/>
          </a:p>
        </p:txBody>
      </p:sp>
      <p:sp>
        <p:nvSpPr>
          <p:cNvPr id="4" name="Slide Number Placeholder 3"/>
          <p:cNvSpPr>
            <a:spLocks noGrp="1"/>
          </p:cNvSpPr>
          <p:nvPr>
            <p:ph type="sldNum" sz="quarter" idx="12"/>
          </p:nvPr>
        </p:nvSpPr>
        <p:spPr>
          <a:xfrm>
            <a:off x="10837333" y="6470704"/>
            <a:ext cx="973667" cy="274320"/>
          </a:xfrm>
          <a:prstGeom prst="rect">
            <a:avLst/>
          </a:prstGeom>
        </p:spPr>
        <p:txBody>
          <a:bodyPr/>
          <a:lstStyle/>
          <a:p>
            <a:fld id="{2335AA52-9DFE-45E0-AB35-30673069F44A}" type="slidenum">
              <a:rPr lang="en-US" smtClean="0"/>
              <a:t>‹#›</a:t>
            </a:fld>
            <a:endParaRPr lang="en-US"/>
          </a:p>
        </p:txBody>
      </p:sp>
    </p:spTree>
    <p:extLst>
      <p:ext uri="{BB962C8B-B14F-4D97-AF65-F5344CB8AC3E}">
        <p14:creationId xmlns:p14="http://schemas.microsoft.com/office/powerpoint/2010/main" val="60393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281F12-5238-417D-9017-EDD0EC974AE2}" type="datetimeFigureOut">
              <a:rPr lang="en-US" smtClean="0"/>
              <a:t>4/15/2020</a:t>
            </a:fld>
            <a:endParaRPr lang="en-US"/>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fld id="{2335AA52-9DFE-45E0-AB35-30673069F44A}" type="slidenum">
              <a:rPr lang="en-US" smtClean="0"/>
              <a:t>‹#›</a:t>
            </a:fld>
            <a:endParaRPr lang="en-US"/>
          </a:p>
        </p:txBody>
      </p:sp>
    </p:spTree>
    <p:extLst>
      <p:ext uri="{BB962C8B-B14F-4D97-AF65-F5344CB8AC3E}">
        <p14:creationId xmlns:p14="http://schemas.microsoft.com/office/powerpoint/2010/main" val="417869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81F12-5238-417D-9017-EDD0EC974AE2}" type="datetimeFigureOut">
              <a:rPr lang="en-US" smtClean="0"/>
              <a:t>4/15/2020</a:t>
            </a:fld>
            <a:endParaRPr lang="en-US"/>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fld id="{2335AA52-9DFE-45E0-AB35-30673069F44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23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281F12-5238-417D-9017-EDD0EC974AE2}" type="datetimeFigureOut">
              <a:rPr lang="en-US" smtClean="0"/>
              <a:t>4/15/2020</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0040AEF-3F95-4BEB-8128-22EBF7F2D18A}"/>
              </a:ext>
            </a:extLst>
          </p:cNvPr>
          <p:cNvSpPr txBox="1"/>
          <p:nvPr userDrawn="1"/>
        </p:nvSpPr>
        <p:spPr>
          <a:xfrm>
            <a:off x="10037857" y="6499152"/>
            <a:ext cx="2154143" cy="338554"/>
          </a:xfrm>
          <a:prstGeom prst="rect">
            <a:avLst/>
          </a:prstGeom>
          <a:noFill/>
        </p:spPr>
        <p:txBody>
          <a:bodyPr wrap="square" rtlCol="0">
            <a:spAutoFit/>
          </a:bodyPr>
          <a:lstStyle/>
          <a:p>
            <a:pPr algn="r"/>
            <a:r>
              <a:rPr lang="en-US" sz="1600" dirty="0"/>
              <a:t>Slide </a:t>
            </a:r>
            <a:fld id="{4C6B7CA9-E2A3-48A4-8D3A-065DF919CB75}" type="slidenum">
              <a:rPr lang="en-US" sz="1600" smtClean="0"/>
              <a:pPr/>
              <a:t>‹#›</a:t>
            </a:fld>
            <a:r>
              <a:rPr lang="en-US" sz="1600" dirty="0"/>
              <a:t> of X</a:t>
            </a:r>
          </a:p>
        </p:txBody>
      </p:sp>
    </p:spTree>
    <p:extLst>
      <p:ext uri="{BB962C8B-B14F-4D97-AF65-F5344CB8AC3E}">
        <p14:creationId xmlns:p14="http://schemas.microsoft.com/office/powerpoint/2010/main" val="3173385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ata-Science-for-Linguists-2020/Arabic-Learner-Corpus-Consideration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rummy.com/software/BeautifulSoup/bs4/do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ethnologu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ftp/arxiv/papers/1702/1702.07835.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2D53-5B89-4CBC-AE85-C6E432D65684}"/>
              </a:ext>
            </a:extLst>
          </p:cNvPr>
          <p:cNvSpPr>
            <a:spLocks noGrp="1"/>
          </p:cNvSpPr>
          <p:nvPr>
            <p:ph type="ctrTitle"/>
          </p:nvPr>
        </p:nvSpPr>
        <p:spPr>
          <a:xfrm>
            <a:off x="457200" y="5057792"/>
            <a:ext cx="7772400" cy="1463040"/>
          </a:xfrm>
        </p:spPr>
        <p:txBody>
          <a:bodyPr>
            <a:normAutofit/>
          </a:bodyPr>
          <a:lstStyle/>
          <a:p>
            <a:r>
              <a:rPr lang="en-US" dirty="0"/>
              <a:t>Arabic learner corpus considerations</a:t>
            </a:r>
          </a:p>
        </p:txBody>
      </p:sp>
      <p:sp>
        <p:nvSpPr>
          <p:cNvPr id="3" name="Subtitle 2">
            <a:extLst>
              <a:ext uri="{FF2B5EF4-FFF2-40B4-BE49-F238E27FC236}">
                <a16:creationId xmlns:a16="http://schemas.microsoft.com/office/drawing/2014/main" id="{89B7ADB0-9BE3-4AB4-9EDE-DEF0874B16ED}"/>
              </a:ext>
            </a:extLst>
          </p:cNvPr>
          <p:cNvSpPr>
            <a:spLocks noGrp="1"/>
          </p:cNvSpPr>
          <p:nvPr>
            <p:ph type="subTitle" idx="1"/>
          </p:nvPr>
        </p:nvSpPr>
        <p:spPr>
          <a:xfrm>
            <a:off x="8610600" y="5057792"/>
            <a:ext cx="3200400" cy="1463040"/>
          </a:xfrm>
        </p:spPr>
        <p:txBody>
          <a:bodyPr>
            <a:normAutofit lnSpcReduction="10000"/>
          </a:bodyPr>
          <a:lstStyle/>
          <a:p>
            <a:r>
              <a:rPr lang="en-US" sz="2000" dirty="0"/>
              <a:t>Anthony Verardi</a:t>
            </a:r>
          </a:p>
          <a:p>
            <a:r>
              <a:rPr lang="en-US" dirty="0"/>
              <a:t>University of Pittsburgh</a:t>
            </a:r>
          </a:p>
          <a:p>
            <a:r>
              <a:rPr lang="en-US" dirty="0"/>
              <a:t>LING 2340 Spring 2020</a:t>
            </a:r>
          </a:p>
          <a:p>
            <a:r>
              <a:rPr lang="en-US" dirty="0"/>
              <a:t>Data Science for Linguists</a:t>
            </a:r>
          </a:p>
          <a:p>
            <a:r>
              <a:rPr lang="en-US" dirty="0"/>
              <a:t>Dr. Jevon Heath</a:t>
            </a:r>
          </a:p>
        </p:txBody>
      </p:sp>
      <p:sp>
        <p:nvSpPr>
          <p:cNvPr id="4" name="Subtitle 2">
            <a:extLst>
              <a:ext uri="{FF2B5EF4-FFF2-40B4-BE49-F238E27FC236}">
                <a16:creationId xmlns:a16="http://schemas.microsoft.com/office/drawing/2014/main" id="{5AC0FDCD-3788-44EF-8B73-BB4B63F40F0A}"/>
              </a:ext>
            </a:extLst>
          </p:cNvPr>
          <p:cNvSpPr txBox="1">
            <a:spLocks/>
          </p:cNvSpPr>
          <p:nvPr/>
        </p:nvSpPr>
        <p:spPr>
          <a:xfrm>
            <a:off x="0" y="6520832"/>
            <a:ext cx="6743700" cy="354313"/>
          </a:xfrm>
          <a:prstGeom prst="rect">
            <a:avLst/>
          </a:prstGeom>
        </p:spPr>
        <p:txBody>
          <a:bodyPr vert="horz" lIns="91440" tIns="45720" rIns="91440" bIns="45720" rtlCol="0" anchor="ctr">
            <a:normAutofit fontScale="55000" lnSpcReduction="20000"/>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r>
              <a:rPr lang="en-US" sz="2000" dirty="0"/>
              <a:t>Full project available at </a:t>
            </a:r>
            <a:r>
              <a:rPr lang="en-US" sz="2000" dirty="0">
                <a:hlinkClick r:id="rId2"/>
              </a:rPr>
              <a:t>https://github.com/Data-Science-for-Linguists-2020/Arabic-Learner-Corpus-Considerations</a:t>
            </a:r>
            <a:endParaRPr lang="en-US" dirty="0"/>
          </a:p>
        </p:txBody>
      </p:sp>
    </p:spTree>
    <p:extLst>
      <p:ext uri="{BB962C8B-B14F-4D97-AF65-F5344CB8AC3E}">
        <p14:creationId xmlns:p14="http://schemas.microsoft.com/office/powerpoint/2010/main" val="3318436261"/>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CF0A-A9F4-4D6B-BFA4-76C668D0913D}"/>
              </a:ext>
            </a:extLst>
          </p:cNvPr>
          <p:cNvSpPr>
            <a:spLocks noGrp="1"/>
          </p:cNvSpPr>
          <p:nvPr>
            <p:ph type="title"/>
          </p:nvPr>
        </p:nvSpPr>
        <p:spPr/>
        <p:txBody>
          <a:bodyPr/>
          <a:lstStyle/>
          <a:p>
            <a:r>
              <a:rPr lang="en-US" dirty="0"/>
              <a:t>Areas of investigation</a:t>
            </a:r>
          </a:p>
        </p:txBody>
      </p:sp>
      <p:sp>
        <p:nvSpPr>
          <p:cNvPr id="3" name="Text Placeholder 2">
            <a:extLst>
              <a:ext uri="{FF2B5EF4-FFF2-40B4-BE49-F238E27FC236}">
                <a16:creationId xmlns:a16="http://schemas.microsoft.com/office/drawing/2014/main" id="{865AF3D5-BD51-4EB7-9B76-45471BB54AAB}"/>
              </a:ext>
            </a:extLst>
          </p:cNvPr>
          <p:cNvSpPr>
            <a:spLocks noGrp="1"/>
          </p:cNvSpPr>
          <p:nvPr>
            <p:ph type="body" idx="1"/>
          </p:nvPr>
        </p:nvSpPr>
        <p:spPr/>
        <p:txBody>
          <a:bodyPr/>
          <a:lstStyle/>
          <a:p>
            <a:r>
              <a:rPr lang="en-US" dirty="0"/>
              <a:t>Section III</a:t>
            </a:r>
          </a:p>
        </p:txBody>
      </p:sp>
    </p:spTree>
    <p:extLst>
      <p:ext uri="{BB962C8B-B14F-4D97-AF65-F5344CB8AC3E}">
        <p14:creationId xmlns:p14="http://schemas.microsoft.com/office/powerpoint/2010/main" val="325885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4F661-B6C4-4B3B-B92F-6E0D56254044}"/>
              </a:ext>
            </a:extLst>
          </p:cNvPr>
          <p:cNvSpPr>
            <a:spLocks noGrp="1"/>
          </p:cNvSpPr>
          <p:nvPr>
            <p:ph type="title"/>
          </p:nvPr>
        </p:nvSpPr>
        <p:spPr>
          <a:xfrm>
            <a:off x="1024128" y="585216"/>
            <a:ext cx="6007027" cy="1499616"/>
          </a:xfrm>
        </p:spPr>
        <p:txBody>
          <a:bodyPr>
            <a:normAutofit/>
          </a:bodyPr>
          <a:lstStyle/>
          <a:p>
            <a:r>
              <a:rPr lang="en-US" dirty="0">
                <a:solidFill>
                  <a:srgbClr val="FFFFFF"/>
                </a:solidFill>
              </a:rPr>
              <a:t>Learner subgroups</a:t>
            </a:r>
          </a:p>
        </p:txBody>
      </p:sp>
      <p:cxnSp>
        <p:nvCxnSpPr>
          <p:cNvPr id="73" name="Straight Connector 72">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F1EABB-45C5-4C9D-8F4B-6794913EBE00}"/>
              </a:ext>
            </a:extLst>
          </p:cNvPr>
          <p:cNvSpPr>
            <a:spLocks noGrp="1"/>
          </p:cNvSpPr>
          <p:nvPr>
            <p:ph idx="1"/>
          </p:nvPr>
        </p:nvSpPr>
        <p:spPr>
          <a:xfrm>
            <a:off x="762000" y="1960880"/>
            <a:ext cx="6269155" cy="4622800"/>
          </a:xfrm>
        </p:spPr>
        <p:txBody>
          <a:bodyPr>
            <a:normAutofit/>
          </a:bodyPr>
          <a:lstStyle/>
          <a:p>
            <a:pPr>
              <a:buClr>
                <a:schemeClr val="bg1"/>
              </a:buClr>
              <a:buFont typeface="Wingdings" panose="05000000000000000000" pitchFamily="2" charset="2"/>
              <a:buChar char="v"/>
            </a:pPr>
            <a:r>
              <a:rPr lang="en-US" sz="3600" dirty="0">
                <a:solidFill>
                  <a:srgbClr val="FFFFFF"/>
                </a:solidFill>
              </a:rPr>
              <a:t>Certain assumptions need to be met to determine what kinds of inferential statistical tests can be safely used</a:t>
            </a:r>
          </a:p>
          <a:p>
            <a:pPr>
              <a:buClr>
                <a:schemeClr val="bg1"/>
              </a:buClr>
              <a:buFont typeface="Wingdings" panose="05000000000000000000" pitchFamily="2" charset="2"/>
              <a:buChar char="v"/>
            </a:pPr>
            <a:r>
              <a:rPr lang="en-US" sz="3600" dirty="0">
                <a:solidFill>
                  <a:srgbClr val="FFFFFF"/>
                </a:solidFill>
              </a:rPr>
              <a:t>Initial run: response counts by L1</a:t>
            </a:r>
          </a:p>
          <a:p>
            <a:pPr>
              <a:buClr>
                <a:schemeClr val="bg1"/>
              </a:buClr>
              <a:buFont typeface="Wingdings" panose="05000000000000000000" pitchFamily="2" charset="2"/>
              <a:buChar char="v"/>
            </a:pPr>
            <a:r>
              <a:rPr lang="en-US" sz="3600" dirty="0">
                <a:solidFill>
                  <a:srgbClr val="FFFFFF"/>
                </a:solidFill>
              </a:rPr>
              <a:t>Balanced? I think not. How can we improve this?</a:t>
            </a:r>
          </a:p>
        </p:txBody>
      </p:sp>
      <p:sp>
        <p:nvSpPr>
          <p:cNvPr id="4" name="Rectangle 3">
            <a:extLst>
              <a:ext uri="{FF2B5EF4-FFF2-40B4-BE49-F238E27FC236}">
                <a16:creationId xmlns:a16="http://schemas.microsoft.com/office/drawing/2014/main" id="{860C810E-7048-4CF4-BAE7-AB19F05CEEC5}"/>
              </a:ext>
            </a:extLst>
          </p:cNvPr>
          <p:cNvSpPr/>
          <p:nvPr/>
        </p:nvSpPr>
        <p:spPr>
          <a:xfrm>
            <a:off x="10866120" y="6410960"/>
            <a:ext cx="1381760" cy="523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587890BD-608F-4E1F-A5A7-BABC100CF6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563"/>
          <a:stretch/>
        </p:blipFill>
        <p:spPr bwMode="auto">
          <a:xfrm>
            <a:off x="7521786" y="10"/>
            <a:ext cx="463973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64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7685-90B4-42A1-B8F0-767BF19C77B0}"/>
              </a:ext>
            </a:extLst>
          </p:cNvPr>
          <p:cNvSpPr>
            <a:spLocks noGrp="1"/>
          </p:cNvSpPr>
          <p:nvPr>
            <p:ph type="title"/>
          </p:nvPr>
        </p:nvSpPr>
        <p:spPr/>
        <p:txBody>
          <a:bodyPr/>
          <a:lstStyle/>
          <a:p>
            <a:r>
              <a:rPr lang="en-US" dirty="0"/>
              <a:t>Support vector l1 classifier</a:t>
            </a:r>
          </a:p>
        </p:txBody>
      </p:sp>
      <p:sp>
        <p:nvSpPr>
          <p:cNvPr id="3" name="Content Placeholder 2">
            <a:extLst>
              <a:ext uri="{FF2B5EF4-FFF2-40B4-BE49-F238E27FC236}">
                <a16:creationId xmlns:a16="http://schemas.microsoft.com/office/drawing/2014/main" id="{5C2CF3B4-4B86-4786-91D5-FC1D10D16928}"/>
              </a:ext>
            </a:extLst>
          </p:cNvPr>
          <p:cNvSpPr>
            <a:spLocks noGrp="1"/>
          </p:cNvSpPr>
          <p:nvPr>
            <p:ph idx="1"/>
          </p:nvPr>
        </p:nvSpPr>
        <p:spPr>
          <a:xfrm>
            <a:off x="1024128" y="1940560"/>
            <a:ext cx="10263632" cy="4582160"/>
          </a:xfrm>
        </p:spPr>
        <p:txBody>
          <a:bodyPr>
            <a:normAutofit lnSpcReduction="10000"/>
          </a:bodyPr>
          <a:lstStyle/>
          <a:p>
            <a:pPr>
              <a:buFont typeface="Wingdings" panose="05000000000000000000" pitchFamily="2" charset="2"/>
              <a:buChar char="v"/>
            </a:pPr>
            <a:r>
              <a:rPr lang="en-US" sz="3600" dirty="0"/>
              <a:t>Can these data be used to train a classifier to identify L1?</a:t>
            </a:r>
          </a:p>
          <a:p>
            <a:pPr lvl="1">
              <a:buFont typeface="Wingdings" panose="05000000000000000000" pitchFamily="2" charset="2"/>
              <a:buChar char="v"/>
            </a:pPr>
            <a:r>
              <a:rPr lang="en-US" sz="3200" dirty="0"/>
              <a:t>Is there enough data for Contrastive Interlanguage Analysis (CIA)?</a:t>
            </a:r>
          </a:p>
          <a:p>
            <a:pPr lvl="1">
              <a:buFont typeface="Wingdings" panose="05000000000000000000" pitchFamily="2" charset="2"/>
              <a:buChar char="v"/>
            </a:pPr>
            <a:r>
              <a:rPr lang="en-US" sz="3200" dirty="0"/>
              <a:t>Are the responses unique enough to tell apart, given that their average length is relatively short even for Arabic (~178 words)</a:t>
            </a:r>
          </a:p>
          <a:p>
            <a:pPr lvl="1">
              <a:buFont typeface="Wingdings" panose="05000000000000000000" pitchFamily="2" charset="2"/>
              <a:buChar char="v"/>
            </a:pPr>
            <a:r>
              <a:rPr lang="en-US" sz="3200" dirty="0"/>
              <a:t>What effect do the imbalances in group size have on classification training? We’ve mostly worked in class with data that is relatively balanced</a:t>
            </a:r>
          </a:p>
        </p:txBody>
      </p:sp>
    </p:spTree>
    <p:extLst>
      <p:ext uri="{BB962C8B-B14F-4D97-AF65-F5344CB8AC3E}">
        <p14:creationId xmlns:p14="http://schemas.microsoft.com/office/powerpoint/2010/main" val="336341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6AFE-8A04-4559-870A-DF31CEDEE684}"/>
              </a:ext>
            </a:extLst>
          </p:cNvPr>
          <p:cNvSpPr>
            <a:spLocks noGrp="1"/>
          </p:cNvSpPr>
          <p:nvPr>
            <p:ph type="title"/>
          </p:nvPr>
        </p:nvSpPr>
        <p:spPr/>
        <p:txBody>
          <a:bodyPr/>
          <a:lstStyle/>
          <a:p>
            <a:r>
              <a:rPr lang="en-US" dirty="0"/>
              <a:t>Data organization</a:t>
            </a:r>
          </a:p>
        </p:txBody>
      </p:sp>
      <p:sp>
        <p:nvSpPr>
          <p:cNvPr id="3" name="Text Placeholder 2">
            <a:extLst>
              <a:ext uri="{FF2B5EF4-FFF2-40B4-BE49-F238E27FC236}">
                <a16:creationId xmlns:a16="http://schemas.microsoft.com/office/drawing/2014/main" id="{6C483A57-7F32-44B9-88F2-381F9FB23457}"/>
              </a:ext>
            </a:extLst>
          </p:cNvPr>
          <p:cNvSpPr>
            <a:spLocks noGrp="1"/>
          </p:cNvSpPr>
          <p:nvPr>
            <p:ph type="body" idx="1"/>
          </p:nvPr>
        </p:nvSpPr>
        <p:spPr/>
        <p:txBody>
          <a:bodyPr/>
          <a:lstStyle/>
          <a:p>
            <a:r>
              <a:rPr lang="en-US" dirty="0"/>
              <a:t>Section IV</a:t>
            </a:r>
          </a:p>
        </p:txBody>
      </p:sp>
    </p:spTree>
    <p:extLst>
      <p:ext uri="{BB962C8B-B14F-4D97-AF65-F5344CB8AC3E}">
        <p14:creationId xmlns:p14="http://schemas.microsoft.com/office/powerpoint/2010/main" val="358622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71A06-8962-439B-9863-69007D1D85BF}"/>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XML and </a:t>
            </a:r>
            <a:r>
              <a:rPr lang="en-US" dirty="0" err="1">
                <a:solidFill>
                  <a:srgbClr val="FFFFFF"/>
                </a:solidFill>
              </a:rPr>
              <a:t>beautifulsoup</a:t>
            </a:r>
            <a:endParaRPr lang="en-US" dirty="0">
              <a:solidFill>
                <a:srgbClr val="FFFFFF"/>
              </a:solidFill>
            </a:endParaRP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213302-E0B5-4A5D-9057-3C438C5A1932}"/>
              </a:ext>
            </a:extLst>
          </p:cNvPr>
          <p:cNvSpPr>
            <a:spLocks noGrp="1"/>
          </p:cNvSpPr>
          <p:nvPr>
            <p:ph idx="1"/>
          </p:nvPr>
        </p:nvSpPr>
        <p:spPr>
          <a:xfrm>
            <a:off x="762000" y="2084832"/>
            <a:ext cx="4517008" cy="4376928"/>
          </a:xfrm>
        </p:spPr>
        <p:txBody>
          <a:bodyPr>
            <a:normAutofit/>
          </a:bodyPr>
          <a:lstStyle/>
          <a:p>
            <a:pPr>
              <a:buClr>
                <a:schemeClr val="bg1"/>
              </a:buClr>
              <a:buFont typeface="Wingdings" panose="05000000000000000000" pitchFamily="2" charset="2"/>
              <a:buChar char="v"/>
            </a:pPr>
            <a:r>
              <a:rPr lang="en-US" sz="2400" dirty="0">
                <a:solidFill>
                  <a:srgbClr val="FFFFFF"/>
                </a:solidFill>
              </a:rPr>
              <a:t>XML markup structured as shown on the right</a:t>
            </a:r>
          </a:p>
          <a:p>
            <a:pPr>
              <a:buClr>
                <a:schemeClr val="bg1"/>
              </a:buClr>
              <a:buFont typeface="Wingdings" panose="05000000000000000000" pitchFamily="2" charset="2"/>
              <a:buChar char="v"/>
            </a:pPr>
            <a:r>
              <a:rPr lang="en-US" sz="2400" dirty="0">
                <a:solidFill>
                  <a:srgbClr val="FFFFFF"/>
                </a:solidFill>
              </a:rPr>
              <a:t>Docs marked with a unique ID, then separated into </a:t>
            </a:r>
            <a:r>
              <a:rPr lang="en-US" sz="2400" b="1" dirty="0">
                <a:solidFill>
                  <a:srgbClr val="FFFFFF"/>
                </a:solidFill>
              </a:rPr>
              <a:t>learner profile</a:t>
            </a:r>
            <a:r>
              <a:rPr lang="en-US" sz="2400" dirty="0">
                <a:solidFill>
                  <a:srgbClr val="FFFFFF"/>
                </a:solidFill>
              </a:rPr>
              <a:t>,</a:t>
            </a:r>
            <a:r>
              <a:rPr lang="en-US" sz="2400" b="1" dirty="0">
                <a:solidFill>
                  <a:srgbClr val="FFFFFF"/>
                </a:solidFill>
              </a:rPr>
              <a:t> text profile</a:t>
            </a:r>
            <a:r>
              <a:rPr lang="en-US" sz="2400" dirty="0">
                <a:solidFill>
                  <a:srgbClr val="FFFFFF"/>
                </a:solidFill>
              </a:rPr>
              <a:t>, and </a:t>
            </a:r>
            <a:r>
              <a:rPr lang="en-US" sz="2400" b="1" dirty="0">
                <a:solidFill>
                  <a:srgbClr val="FFFFFF"/>
                </a:solidFill>
              </a:rPr>
              <a:t>text</a:t>
            </a:r>
          </a:p>
          <a:p>
            <a:pPr>
              <a:buClr>
                <a:schemeClr val="bg1"/>
              </a:buClr>
              <a:buFont typeface="Wingdings" panose="05000000000000000000" pitchFamily="2" charset="2"/>
              <a:buChar char="v"/>
            </a:pPr>
            <a:r>
              <a:rPr lang="en-US" sz="2400" dirty="0">
                <a:solidFill>
                  <a:srgbClr val="FFFFFF"/>
                </a:solidFill>
              </a:rPr>
              <a:t>Structure cuts down the amount of work needed to grab relevant data</a:t>
            </a:r>
          </a:p>
          <a:p>
            <a:pPr>
              <a:buClr>
                <a:schemeClr val="bg1"/>
              </a:buClr>
              <a:buFont typeface="Wingdings" panose="05000000000000000000" pitchFamily="2" charset="2"/>
              <a:buChar char="v"/>
            </a:pPr>
            <a:r>
              <a:rPr lang="en-US" sz="2400" dirty="0">
                <a:solidFill>
                  <a:srgbClr val="FFFFFF"/>
                </a:solidFill>
                <a:hlinkClick r:id="rId2"/>
              </a:rPr>
              <a:t>BeautifulSoup</a:t>
            </a:r>
            <a:r>
              <a:rPr lang="en-US" sz="2400" dirty="0">
                <a:solidFill>
                  <a:srgbClr val="FFFFFF"/>
                </a:solidFill>
              </a:rPr>
              <a:t> can be used to import XML and access tagged content</a:t>
            </a:r>
          </a:p>
        </p:txBody>
      </p:sp>
      <p:pic>
        <p:nvPicPr>
          <p:cNvPr id="4" name="Picture 3">
            <a:extLst>
              <a:ext uri="{FF2B5EF4-FFF2-40B4-BE49-F238E27FC236}">
                <a16:creationId xmlns:a16="http://schemas.microsoft.com/office/drawing/2014/main" id="{67302EC6-5A7C-4024-9343-4BAB428DF857}"/>
              </a:ext>
            </a:extLst>
          </p:cNvPr>
          <p:cNvPicPr>
            <a:picLocks noChangeAspect="1"/>
          </p:cNvPicPr>
          <p:nvPr/>
        </p:nvPicPr>
        <p:blipFill rotWithShape="1">
          <a:blip r:embed="rId3"/>
          <a:srcRect l="46969" t="11562" r="30250" b="6528"/>
          <a:stretch/>
        </p:blipFill>
        <p:spPr>
          <a:xfrm>
            <a:off x="5955850" y="262919"/>
            <a:ext cx="5870390" cy="6332162"/>
          </a:xfrm>
          <a:prstGeom prst="rect">
            <a:avLst/>
          </a:prstGeom>
        </p:spPr>
      </p:pic>
    </p:spTree>
    <p:extLst>
      <p:ext uri="{BB962C8B-B14F-4D97-AF65-F5344CB8AC3E}">
        <p14:creationId xmlns:p14="http://schemas.microsoft.com/office/powerpoint/2010/main" val="348123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816E-8116-4D52-B460-6F411A8CEC6D}"/>
              </a:ext>
            </a:extLst>
          </p:cNvPr>
          <p:cNvSpPr>
            <a:spLocks noGrp="1"/>
          </p:cNvSpPr>
          <p:nvPr>
            <p:ph type="title"/>
          </p:nvPr>
        </p:nvSpPr>
        <p:spPr/>
        <p:txBody>
          <a:bodyPr/>
          <a:lstStyle/>
          <a:p>
            <a:r>
              <a:rPr lang="en-US" dirty="0"/>
              <a:t>Building a </a:t>
            </a:r>
            <a:r>
              <a:rPr lang="en-US" dirty="0" err="1"/>
              <a:t>dataframe</a:t>
            </a:r>
            <a:endParaRPr lang="en-US" dirty="0"/>
          </a:p>
        </p:txBody>
      </p:sp>
      <p:sp>
        <p:nvSpPr>
          <p:cNvPr id="3" name="Content Placeholder 2">
            <a:extLst>
              <a:ext uri="{FF2B5EF4-FFF2-40B4-BE49-F238E27FC236}">
                <a16:creationId xmlns:a16="http://schemas.microsoft.com/office/drawing/2014/main" id="{D2EA0DE3-6D9D-4C33-9A82-545027305850}"/>
              </a:ext>
            </a:extLst>
          </p:cNvPr>
          <p:cNvSpPr>
            <a:spLocks noGrp="1"/>
          </p:cNvSpPr>
          <p:nvPr>
            <p:ph idx="1"/>
          </p:nvPr>
        </p:nvSpPr>
        <p:spPr>
          <a:xfrm>
            <a:off x="1024128" y="1894788"/>
            <a:ext cx="9854404" cy="4666268"/>
          </a:xfrm>
        </p:spPr>
        <p:txBody>
          <a:bodyPr>
            <a:normAutofit fontScale="92500" lnSpcReduction="10000"/>
          </a:bodyPr>
          <a:lstStyle/>
          <a:p>
            <a:pPr>
              <a:buFont typeface="Wingdings" panose="05000000000000000000" pitchFamily="2" charset="2"/>
              <a:buChar char="v"/>
            </a:pPr>
            <a:r>
              <a:rPr lang="en-US" dirty="0"/>
              <a:t>Wrote a script that iterated through each file, pulling the following info from the XML and inserting it into a </a:t>
            </a:r>
            <a:r>
              <a:rPr lang="en-US" dirty="0" err="1"/>
              <a:t>DataFrame</a:t>
            </a:r>
            <a:r>
              <a:rPr lang="en-US" dirty="0"/>
              <a:t>:</a:t>
            </a:r>
          </a:p>
          <a:p>
            <a:pPr lvl="1">
              <a:buFont typeface="Wingdings" panose="05000000000000000000" pitchFamily="2" charset="2"/>
              <a:buChar char="v"/>
            </a:pPr>
            <a:r>
              <a:rPr lang="en-US" altLang="en-US" sz="2000" dirty="0" err="1"/>
              <a:t>DocID</a:t>
            </a:r>
            <a:r>
              <a:rPr lang="en-US" altLang="en-US" sz="2000" dirty="0"/>
              <a:t> (the name of the original response document, to be used as an index value later) </a:t>
            </a:r>
          </a:p>
          <a:p>
            <a:pPr lvl="1">
              <a:buFont typeface="Wingdings" panose="05000000000000000000" pitchFamily="2" charset="2"/>
              <a:buChar char="v"/>
            </a:pPr>
            <a:r>
              <a:rPr lang="en-US" altLang="en-US" sz="2000" dirty="0"/>
              <a:t>L1 (renamed from "</a:t>
            </a:r>
            <a:r>
              <a:rPr lang="en-US" altLang="en-US" sz="2000" dirty="0" err="1"/>
              <a:t>Mothertongue</a:t>
            </a:r>
            <a:r>
              <a:rPr lang="en-US" altLang="en-US" sz="2000" dirty="0"/>
              <a:t>" in the original markup; comprised of 66 L1s total) </a:t>
            </a:r>
          </a:p>
          <a:p>
            <a:pPr lvl="1">
              <a:buFont typeface="Wingdings" panose="05000000000000000000" pitchFamily="2" charset="2"/>
              <a:buChar char="v"/>
            </a:pPr>
            <a:r>
              <a:rPr lang="en-US" altLang="en-US" sz="2000" dirty="0" err="1"/>
              <a:t>NumLangs</a:t>
            </a:r>
            <a:r>
              <a:rPr lang="en-US" altLang="en-US" sz="2000" dirty="0"/>
              <a:t> (number of languages known by the participant, ranging from 1-10) </a:t>
            </a:r>
          </a:p>
          <a:p>
            <a:pPr lvl="1">
              <a:buFont typeface="Wingdings" panose="05000000000000000000" pitchFamily="2" charset="2"/>
              <a:buChar char="v"/>
            </a:pPr>
            <a:r>
              <a:rPr lang="en-US" altLang="en-US" sz="2000" dirty="0"/>
              <a:t>Nationality </a:t>
            </a:r>
          </a:p>
          <a:p>
            <a:pPr lvl="1">
              <a:buFont typeface="Wingdings" panose="05000000000000000000" pitchFamily="2" charset="2"/>
              <a:buChar char="v"/>
            </a:pPr>
            <a:r>
              <a:rPr lang="en-US" altLang="en-US" sz="2000" dirty="0"/>
              <a:t>Age </a:t>
            </a:r>
          </a:p>
          <a:p>
            <a:pPr lvl="1">
              <a:buFont typeface="Wingdings" panose="05000000000000000000" pitchFamily="2" charset="2"/>
              <a:buChar char="v"/>
            </a:pPr>
            <a:r>
              <a:rPr lang="en-US" altLang="en-US" sz="2000" dirty="0"/>
              <a:t>Gender </a:t>
            </a:r>
          </a:p>
          <a:p>
            <a:pPr lvl="1">
              <a:buFont typeface="Wingdings" panose="05000000000000000000" pitchFamily="2" charset="2"/>
              <a:buChar char="v"/>
            </a:pPr>
            <a:r>
              <a:rPr lang="en-US" altLang="en-US" sz="2000" dirty="0" err="1"/>
              <a:t>YearsStudy</a:t>
            </a:r>
            <a:r>
              <a:rPr lang="en-US" altLang="en-US" sz="2000" dirty="0"/>
              <a:t> (years studying Modern Standard Arabic) </a:t>
            </a:r>
          </a:p>
          <a:p>
            <a:pPr lvl="1">
              <a:buFont typeface="Wingdings" panose="05000000000000000000" pitchFamily="2" charset="2"/>
              <a:buChar char="v"/>
            </a:pPr>
            <a:r>
              <a:rPr lang="en-US" altLang="en-US" sz="2000" dirty="0" err="1"/>
              <a:t>GenLvl</a:t>
            </a:r>
            <a:r>
              <a:rPr lang="en-US" altLang="en-US" sz="2000" dirty="0"/>
              <a:t> (whether a participant's academic career was pre-university or university) </a:t>
            </a:r>
          </a:p>
          <a:p>
            <a:pPr lvl="1">
              <a:buFont typeface="Wingdings" panose="05000000000000000000" pitchFamily="2" charset="2"/>
              <a:buChar char="v"/>
            </a:pPr>
            <a:r>
              <a:rPr lang="en-US" altLang="en-US" sz="2000" dirty="0" err="1"/>
              <a:t>LvlStdy</a:t>
            </a:r>
            <a:r>
              <a:rPr lang="en-US" altLang="en-US" sz="2000" dirty="0"/>
              <a:t> (Secondary school, language course, diploma course, BA, or MA) </a:t>
            </a:r>
          </a:p>
          <a:p>
            <a:pPr lvl="1">
              <a:buFont typeface="Wingdings" panose="05000000000000000000" pitchFamily="2" charset="2"/>
              <a:buChar char="v"/>
            </a:pPr>
            <a:r>
              <a:rPr lang="en-US" altLang="en-US" sz="2000" dirty="0"/>
              <a:t>Title (of the response) </a:t>
            </a:r>
          </a:p>
          <a:p>
            <a:pPr lvl="1">
              <a:buFont typeface="Wingdings" panose="05000000000000000000" pitchFamily="2" charset="2"/>
              <a:buChar char="v"/>
            </a:pPr>
            <a:r>
              <a:rPr lang="en-US" altLang="en-US" sz="2000" dirty="0"/>
              <a:t>Text (of the response) </a:t>
            </a:r>
          </a:p>
          <a:p>
            <a:pPr lvl="1">
              <a:buFont typeface="Wingdings" panose="05000000000000000000" pitchFamily="2" charset="2"/>
              <a:buChar char="v"/>
            </a:pPr>
            <a:r>
              <a:rPr lang="en-US" altLang="en-US" sz="2000" dirty="0"/>
              <a:t>Genre (narrative or discussion) </a:t>
            </a:r>
          </a:p>
          <a:p>
            <a:pPr lvl="1">
              <a:buFont typeface="Wingdings" panose="05000000000000000000" pitchFamily="2" charset="2"/>
              <a:buChar char="v"/>
            </a:pPr>
            <a:r>
              <a:rPr lang="en-US" altLang="en-US" sz="2000" dirty="0"/>
              <a:t>Mode (written or spoken)</a:t>
            </a:r>
          </a:p>
        </p:txBody>
      </p:sp>
    </p:spTree>
    <p:extLst>
      <p:ext uri="{BB962C8B-B14F-4D97-AF65-F5344CB8AC3E}">
        <p14:creationId xmlns:p14="http://schemas.microsoft.com/office/powerpoint/2010/main" val="288508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816E-8116-4D52-B460-6F411A8CEC6D}"/>
              </a:ext>
            </a:extLst>
          </p:cNvPr>
          <p:cNvSpPr>
            <a:spLocks noGrp="1"/>
          </p:cNvSpPr>
          <p:nvPr>
            <p:ph type="title"/>
          </p:nvPr>
        </p:nvSpPr>
        <p:spPr/>
        <p:txBody>
          <a:bodyPr/>
          <a:lstStyle/>
          <a:p>
            <a:r>
              <a:rPr lang="en-US" dirty="0"/>
              <a:t>Building a </a:t>
            </a:r>
            <a:r>
              <a:rPr lang="en-US" dirty="0" err="1"/>
              <a:t>dataframe</a:t>
            </a:r>
            <a:endParaRPr lang="en-US" dirty="0"/>
          </a:p>
        </p:txBody>
      </p:sp>
      <p:sp>
        <p:nvSpPr>
          <p:cNvPr id="3" name="Content Placeholder 2">
            <a:extLst>
              <a:ext uri="{FF2B5EF4-FFF2-40B4-BE49-F238E27FC236}">
                <a16:creationId xmlns:a16="http://schemas.microsoft.com/office/drawing/2014/main" id="{D2EA0DE3-6D9D-4C33-9A82-545027305850}"/>
              </a:ext>
            </a:extLst>
          </p:cNvPr>
          <p:cNvSpPr>
            <a:spLocks noGrp="1"/>
          </p:cNvSpPr>
          <p:nvPr>
            <p:ph idx="1"/>
          </p:nvPr>
        </p:nvSpPr>
        <p:spPr>
          <a:xfrm>
            <a:off x="1024128" y="1894788"/>
            <a:ext cx="9854404" cy="4666268"/>
          </a:xfrm>
        </p:spPr>
        <p:txBody>
          <a:bodyPr>
            <a:normAutofit fontScale="92500"/>
          </a:bodyPr>
          <a:lstStyle/>
          <a:p>
            <a:pPr>
              <a:buFont typeface="Wingdings" panose="05000000000000000000" pitchFamily="2" charset="2"/>
              <a:buChar char="v"/>
            </a:pPr>
            <a:r>
              <a:rPr lang="en-US" sz="4400" dirty="0"/>
              <a:t>Thankfully, text direction was preserved while building the data frame!</a:t>
            </a:r>
          </a:p>
          <a:p>
            <a:pPr>
              <a:buFont typeface="Wingdings" panose="05000000000000000000" pitchFamily="2" charset="2"/>
              <a:buChar char="v"/>
            </a:pPr>
            <a:r>
              <a:rPr lang="en-US" altLang="en-US" sz="4400" dirty="0"/>
              <a:t>Arabic is written from right to left, so some concern here</a:t>
            </a:r>
          </a:p>
          <a:p>
            <a:pPr>
              <a:buFont typeface="Wingdings" panose="05000000000000000000" pitchFamily="2" charset="2"/>
              <a:buChar char="v"/>
            </a:pPr>
            <a:r>
              <a:rPr lang="en-US" altLang="en-US" sz="4400" dirty="0"/>
              <a:t>Specifying UTF-16 encoding worked just fine</a:t>
            </a:r>
          </a:p>
          <a:p>
            <a:pPr>
              <a:buFont typeface="Wingdings" panose="05000000000000000000" pitchFamily="2" charset="2"/>
              <a:buChar char="v"/>
            </a:pPr>
            <a:r>
              <a:rPr lang="en-US" altLang="en-US" sz="4400" dirty="0"/>
              <a:t>End result: 1585x12 </a:t>
            </a:r>
            <a:r>
              <a:rPr lang="en-US" altLang="en-US" sz="4400" dirty="0" err="1"/>
              <a:t>DataFrame</a:t>
            </a:r>
            <a:r>
              <a:rPr lang="en-US" altLang="en-US" sz="4400" dirty="0"/>
              <a:t> ready to rock and roll</a:t>
            </a:r>
          </a:p>
        </p:txBody>
      </p:sp>
    </p:spTree>
    <p:extLst>
      <p:ext uri="{BB962C8B-B14F-4D97-AF65-F5344CB8AC3E}">
        <p14:creationId xmlns:p14="http://schemas.microsoft.com/office/powerpoint/2010/main" val="311623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E0C55-CDD4-4C73-825D-F08DED2257B3}"/>
              </a:ext>
            </a:extLst>
          </p:cNvPr>
          <p:cNvSpPr>
            <a:spLocks noGrp="1"/>
          </p:cNvSpPr>
          <p:nvPr>
            <p:ph type="title"/>
          </p:nvPr>
        </p:nvSpPr>
        <p:spPr>
          <a:xfrm>
            <a:off x="310039" y="640080"/>
            <a:ext cx="3429855" cy="5613236"/>
          </a:xfrm>
        </p:spPr>
        <p:txBody>
          <a:bodyPr anchor="ctr">
            <a:normAutofit/>
          </a:bodyPr>
          <a:lstStyle/>
          <a:p>
            <a:r>
              <a:rPr lang="en-US">
                <a:solidFill>
                  <a:srgbClr val="FFFFFF"/>
                </a:solidFill>
              </a:rPr>
              <a:t>Cleaning, EDA</a:t>
            </a:r>
          </a:p>
        </p:txBody>
      </p:sp>
      <p:sp>
        <p:nvSpPr>
          <p:cNvPr id="3" name="Content Placeholder 2">
            <a:extLst>
              <a:ext uri="{FF2B5EF4-FFF2-40B4-BE49-F238E27FC236}">
                <a16:creationId xmlns:a16="http://schemas.microsoft.com/office/drawing/2014/main" id="{A3B48799-C51D-4AA9-9BA4-B11A26FB8FAD}"/>
              </a:ext>
            </a:extLst>
          </p:cNvPr>
          <p:cNvSpPr>
            <a:spLocks noGrp="1"/>
          </p:cNvSpPr>
          <p:nvPr>
            <p:ph idx="1"/>
          </p:nvPr>
        </p:nvSpPr>
        <p:spPr>
          <a:xfrm>
            <a:off x="4379975" y="0"/>
            <a:ext cx="7491981" cy="3745107"/>
          </a:xfrm>
        </p:spPr>
        <p:txBody>
          <a:bodyPr>
            <a:normAutofit/>
          </a:bodyPr>
          <a:lstStyle/>
          <a:p>
            <a:pPr>
              <a:buFont typeface="Wingdings" panose="05000000000000000000" pitchFamily="2" charset="2"/>
              <a:buChar char="v"/>
            </a:pPr>
            <a:r>
              <a:rPr lang="en-US" dirty="0"/>
              <a:t>Cleaning involved:</a:t>
            </a:r>
          </a:p>
          <a:p>
            <a:pPr lvl="1">
              <a:buFont typeface="Wingdings" panose="05000000000000000000" pitchFamily="2" charset="2"/>
              <a:buChar char="v"/>
            </a:pPr>
            <a:r>
              <a:rPr lang="en-US" dirty="0"/>
              <a:t>Filling in </a:t>
            </a:r>
            <a:r>
              <a:rPr lang="en-US" dirty="0" err="1"/>
              <a:t>NaN</a:t>
            </a:r>
            <a:r>
              <a:rPr lang="en-US" dirty="0"/>
              <a:t> values in essay titles</a:t>
            </a:r>
          </a:p>
          <a:p>
            <a:pPr lvl="1">
              <a:buFont typeface="Wingdings" panose="05000000000000000000" pitchFamily="2" charset="2"/>
              <a:buChar char="v"/>
            </a:pPr>
            <a:r>
              <a:rPr lang="en-US" dirty="0"/>
              <a:t>Renaming some problematic column titles</a:t>
            </a:r>
          </a:p>
          <a:p>
            <a:pPr lvl="2">
              <a:buFont typeface="Wingdings" panose="05000000000000000000" pitchFamily="2" charset="2"/>
              <a:buChar char="v"/>
            </a:pPr>
            <a:r>
              <a:rPr lang="en-US" dirty="0"/>
              <a:t>ex. </a:t>
            </a:r>
            <a:r>
              <a:rPr lang="en-US" dirty="0" err="1"/>
              <a:t>MotherTongue</a:t>
            </a:r>
            <a:r>
              <a:rPr lang="en-US" dirty="0"/>
              <a:t> -&gt; L1</a:t>
            </a:r>
          </a:p>
          <a:p>
            <a:pPr lvl="1">
              <a:buFont typeface="Wingdings" panose="05000000000000000000" pitchFamily="2" charset="2"/>
              <a:buChar char="v"/>
            </a:pPr>
            <a:r>
              <a:rPr lang="en-US" dirty="0"/>
              <a:t>Adding in my own calculations for text/title length and TTR (chose not to use pre-counted ones)</a:t>
            </a:r>
          </a:p>
          <a:p>
            <a:pPr lvl="1">
              <a:buFont typeface="Wingdings" panose="05000000000000000000" pitchFamily="2" charset="2"/>
              <a:buChar char="v"/>
            </a:pPr>
            <a:r>
              <a:rPr lang="en-US" dirty="0"/>
              <a:t>Collapsing L1 data into language families (more on next slide)</a:t>
            </a:r>
          </a:p>
          <a:p>
            <a:pPr>
              <a:buFont typeface="Wingdings" panose="05000000000000000000" pitchFamily="2" charset="2"/>
              <a:buChar char="v"/>
            </a:pPr>
            <a:r>
              <a:rPr lang="en-US" dirty="0"/>
              <a:t>Post-cleaning, ran a .describe() command to get some descriptive statistics on numerical columns</a:t>
            </a:r>
          </a:p>
        </p:txBody>
      </p:sp>
      <p:pic>
        <p:nvPicPr>
          <p:cNvPr id="4" name="Picture 3">
            <a:extLst>
              <a:ext uri="{FF2B5EF4-FFF2-40B4-BE49-F238E27FC236}">
                <a16:creationId xmlns:a16="http://schemas.microsoft.com/office/drawing/2014/main" id="{35CB57EA-6E7E-4C51-9B58-B6002747EF6B}"/>
              </a:ext>
            </a:extLst>
          </p:cNvPr>
          <p:cNvPicPr>
            <a:picLocks noChangeAspect="1"/>
          </p:cNvPicPr>
          <p:nvPr/>
        </p:nvPicPr>
        <p:blipFill rotWithShape="1">
          <a:blip r:embed="rId2"/>
          <a:srcRect l="11805" t="63141" r="73944" b="12460"/>
          <a:stretch/>
        </p:blipFill>
        <p:spPr>
          <a:xfrm>
            <a:off x="4789443" y="3017521"/>
            <a:ext cx="6673043" cy="3427462"/>
          </a:xfrm>
          <a:prstGeom prst="rect">
            <a:avLst/>
          </a:prstGeom>
        </p:spPr>
      </p:pic>
    </p:spTree>
    <p:extLst>
      <p:ext uri="{BB962C8B-B14F-4D97-AF65-F5344CB8AC3E}">
        <p14:creationId xmlns:p14="http://schemas.microsoft.com/office/powerpoint/2010/main" val="403281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27439-BF27-4214-B15B-28C336C2BFE2}"/>
              </a:ext>
            </a:extLst>
          </p:cNvPr>
          <p:cNvSpPr>
            <a:spLocks noGrp="1"/>
          </p:cNvSpPr>
          <p:nvPr>
            <p:ph type="title"/>
          </p:nvPr>
        </p:nvSpPr>
        <p:spPr>
          <a:xfrm>
            <a:off x="1024129" y="585216"/>
            <a:ext cx="3779085" cy="1499616"/>
          </a:xfrm>
        </p:spPr>
        <p:txBody>
          <a:bodyPr>
            <a:normAutofit/>
          </a:bodyPr>
          <a:lstStyle/>
          <a:p>
            <a:r>
              <a:rPr lang="en-US">
                <a:solidFill>
                  <a:srgbClr val="FFFFFF"/>
                </a:solidFill>
              </a:rPr>
              <a:t>Collapsing l1 data</a:t>
            </a:r>
          </a:p>
        </p:txBody>
      </p:sp>
      <p:cxnSp>
        <p:nvCxnSpPr>
          <p:cNvPr id="73" name="Straight Connector 7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B64F0A-2543-4A0F-BF8D-305B7338076D}"/>
              </a:ext>
            </a:extLst>
          </p:cNvPr>
          <p:cNvSpPr>
            <a:spLocks noGrp="1"/>
          </p:cNvSpPr>
          <p:nvPr>
            <p:ph idx="1"/>
          </p:nvPr>
        </p:nvSpPr>
        <p:spPr>
          <a:xfrm>
            <a:off x="181726" y="2011680"/>
            <a:ext cx="5101469" cy="4927600"/>
          </a:xfrm>
        </p:spPr>
        <p:txBody>
          <a:bodyPr>
            <a:normAutofit/>
          </a:bodyPr>
          <a:lstStyle/>
          <a:p>
            <a:pPr>
              <a:buClr>
                <a:schemeClr val="bg1"/>
              </a:buClr>
              <a:buFont typeface="Wingdings" panose="05000000000000000000" pitchFamily="2" charset="2"/>
              <a:buChar char="v"/>
            </a:pPr>
            <a:r>
              <a:rPr lang="en-US" sz="2400" dirty="0">
                <a:solidFill>
                  <a:srgbClr val="FFFFFF"/>
                </a:solidFill>
              </a:rPr>
              <a:t>Biggest organization task: collapsing single languages into macro-families</a:t>
            </a:r>
          </a:p>
          <a:p>
            <a:pPr>
              <a:buClr>
                <a:schemeClr val="bg1"/>
              </a:buClr>
              <a:buFont typeface="Wingdings" panose="05000000000000000000" pitchFamily="2" charset="2"/>
              <a:buChar char="v"/>
            </a:pPr>
            <a:r>
              <a:rPr lang="en-US" sz="2400" dirty="0">
                <a:solidFill>
                  <a:srgbClr val="FFFFFF"/>
                </a:solidFill>
              </a:rPr>
              <a:t>L1 data alone all over the place (see slide 11)</a:t>
            </a:r>
          </a:p>
          <a:p>
            <a:pPr lvl="1">
              <a:buClr>
                <a:schemeClr val="bg1"/>
              </a:buClr>
              <a:buFont typeface="Wingdings" panose="05000000000000000000" pitchFamily="2" charset="2"/>
              <a:buChar char="v"/>
            </a:pPr>
            <a:r>
              <a:rPr lang="en-US" dirty="0">
                <a:solidFill>
                  <a:srgbClr val="FFFFFF"/>
                </a:solidFill>
              </a:rPr>
              <a:t>Additionally, some concerns with certain language names (“Moore”, “Ugandan”, “</a:t>
            </a:r>
            <a:r>
              <a:rPr lang="en-US" dirty="0" err="1">
                <a:solidFill>
                  <a:srgbClr val="FFFFFF"/>
                </a:solidFill>
              </a:rPr>
              <a:t>Modnaka</a:t>
            </a:r>
            <a:r>
              <a:rPr lang="en-US" dirty="0">
                <a:solidFill>
                  <a:srgbClr val="FFFFFF"/>
                </a:solidFill>
              </a:rPr>
              <a:t>”)</a:t>
            </a:r>
          </a:p>
          <a:p>
            <a:pPr lvl="1">
              <a:buClr>
                <a:schemeClr val="bg1"/>
              </a:buClr>
              <a:buFont typeface="Wingdings" panose="05000000000000000000" pitchFamily="2" charset="2"/>
              <a:buChar char="v"/>
            </a:pPr>
            <a:r>
              <a:rPr lang="en-US" dirty="0">
                <a:solidFill>
                  <a:srgbClr val="FFFFFF"/>
                </a:solidFill>
              </a:rPr>
              <a:t>How to collapse Indo-European? Split into one sub-family down from there</a:t>
            </a:r>
          </a:p>
          <a:p>
            <a:pPr>
              <a:buClr>
                <a:schemeClr val="bg1"/>
              </a:buClr>
              <a:buFont typeface="Wingdings" panose="05000000000000000000" pitchFamily="2" charset="2"/>
              <a:buChar char="v"/>
            </a:pPr>
            <a:r>
              <a:rPr lang="en-US" sz="2400" dirty="0">
                <a:solidFill>
                  <a:srgbClr val="FFFFFF"/>
                </a:solidFill>
              </a:rPr>
              <a:t>Consulted </a:t>
            </a:r>
            <a:r>
              <a:rPr lang="en-US" sz="2400" dirty="0">
                <a:solidFill>
                  <a:srgbClr val="FFFFFF"/>
                </a:solidFill>
                <a:hlinkClick r:id="rId2"/>
              </a:rPr>
              <a:t>Ethnologue </a:t>
            </a:r>
            <a:r>
              <a:rPr lang="en-US" sz="2400" dirty="0">
                <a:solidFill>
                  <a:srgbClr val="FFFFFF"/>
                </a:solidFill>
              </a:rPr>
              <a:t>for family info</a:t>
            </a:r>
          </a:p>
          <a:p>
            <a:pPr>
              <a:buClr>
                <a:schemeClr val="bg1"/>
              </a:buClr>
              <a:buFont typeface="Wingdings" panose="05000000000000000000" pitchFamily="2" charset="2"/>
              <a:buChar char="v"/>
            </a:pPr>
            <a:r>
              <a:rPr lang="en-US" sz="2400" dirty="0">
                <a:solidFill>
                  <a:srgbClr val="FFFFFF"/>
                </a:solidFill>
              </a:rPr>
              <a:t>Turned 66 L1s into 18 families, including one “Unclassified” family for anything that would still only have &lt;5 observations as a category</a:t>
            </a:r>
          </a:p>
        </p:txBody>
      </p:sp>
      <p:pic>
        <p:nvPicPr>
          <p:cNvPr id="4098" name="Picture 2">
            <a:extLst>
              <a:ext uri="{FF2B5EF4-FFF2-40B4-BE49-F238E27FC236}">
                <a16:creationId xmlns:a16="http://schemas.microsoft.com/office/drawing/2014/main" id="{0293D0CA-5192-448B-AE7D-786B2D1A0F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71444" y="585216"/>
            <a:ext cx="6538830" cy="58359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EF2D84-D121-47C9-BB99-A5A9AFE98C38}"/>
              </a:ext>
            </a:extLst>
          </p:cNvPr>
          <p:cNvSpPr txBox="1"/>
          <p:nvPr/>
        </p:nvSpPr>
        <p:spPr>
          <a:xfrm>
            <a:off x="6492677" y="282448"/>
            <a:ext cx="5142114" cy="369332"/>
          </a:xfrm>
          <a:prstGeom prst="rect">
            <a:avLst/>
          </a:prstGeom>
          <a:noFill/>
        </p:spPr>
        <p:txBody>
          <a:bodyPr wrap="square" rtlCol="0">
            <a:spAutoFit/>
          </a:bodyPr>
          <a:lstStyle/>
          <a:p>
            <a:r>
              <a:rPr lang="en-US" dirty="0"/>
              <a:t>Value Counts of L1 Families in Arabic Learner Corpus</a:t>
            </a:r>
          </a:p>
        </p:txBody>
      </p:sp>
    </p:spTree>
    <p:extLst>
      <p:ext uri="{BB962C8B-B14F-4D97-AF65-F5344CB8AC3E}">
        <p14:creationId xmlns:p14="http://schemas.microsoft.com/office/powerpoint/2010/main" val="56956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0424-8D1E-4593-BCB3-349BD54C6A53}"/>
              </a:ext>
            </a:extLst>
          </p:cNvPr>
          <p:cNvSpPr>
            <a:spLocks noGrp="1"/>
          </p:cNvSpPr>
          <p:nvPr>
            <p:ph type="title"/>
          </p:nvPr>
        </p:nvSpPr>
        <p:spPr/>
        <p:txBody>
          <a:bodyPr/>
          <a:lstStyle/>
          <a:p>
            <a:r>
              <a:rPr lang="en-US" dirty="0"/>
              <a:t>Preliminary Analysis</a:t>
            </a:r>
          </a:p>
        </p:txBody>
      </p:sp>
      <p:sp>
        <p:nvSpPr>
          <p:cNvPr id="3" name="Text Placeholder 2">
            <a:extLst>
              <a:ext uri="{FF2B5EF4-FFF2-40B4-BE49-F238E27FC236}">
                <a16:creationId xmlns:a16="http://schemas.microsoft.com/office/drawing/2014/main" id="{0B21B61E-68E5-4468-A9FD-19F2331BBBAB}"/>
              </a:ext>
            </a:extLst>
          </p:cNvPr>
          <p:cNvSpPr>
            <a:spLocks noGrp="1"/>
          </p:cNvSpPr>
          <p:nvPr>
            <p:ph type="body" idx="1"/>
          </p:nvPr>
        </p:nvSpPr>
        <p:spPr/>
        <p:txBody>
          <a:bodyPr/>
          <a:lstStyle/>
          <a:p>
            <a:r>
              <a:rPr lang="en-US" dirty="0"/>
              <a:t>Section V</a:t>
            </a:r>
          </a:p>
        </p:txBody>
      </p:sp>
    </p:spTree>
    <p:extLst>
      <p:ext uri="{BB962C8B-B14F-4D97-AF65-F5344CB8AC3E}">
        <p14:creationId xmlns:p14="http://schemas.microsoft.com/office/powerpoint/2010/main" val="231269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F8CEF-D82A-4219-8FB6-C43A29F0D8D4}"/>
              </a:ext>
            </a:extLst>
          </p:cNvPr>
          <p:cNvSpPr>
            <a:spLocks noGrp="1"/>
          </p:cNvSpPr>
          <p:nvPr>
            <p:ph type="title"/>
          </p:nvPr>
        </p:nvSpPr>
        <p:spPr>
          <a:xfrm>
            <a:off x="643468" y="643467"/>
            <a:ext cx="3415612" cy="5571066"/>
          </a:xfrm>
        </p:spPr>
        <p:txBody>
          <a:bodyPr>
            <a:normAutofit/>
          </a:bodyPr>
          <a:lstStyle/>
          <a:p>
            <a:pPr algn="ctr"/>
            <a:r>
              <a:rPr lang="en-US" dirty="0">
                <a:solidFill>
                  <a:srgbClr val="FFFFFF"/>
                </a:solidFill>
              </a:rPr>
              <a:t>Overview</a:t>
            </a:r>
          </a:p>
        </p:txBody>
      </p:sp>
      <p:graphicFrame>
        <p:nvGraphicFramePr>
          <p:cNvPr id="5" name="Content Placeholder 2">
            <a:extLst>
              <a:ext uri="{FF2B5EF4-FFF2-40B4-BE49-F238E27FC236}">
                <a16:creationId xmlns:a16="http://schemas.microsoft.com/office/drawing/2014/main" id="{0003DE83-EBF6-4CCD-BDCC-0FE310A76F33}"/>
              </a:ext>
            </a:extLst>
          </p:cNvPr>
          <p:cNvGraphicFramePr>
            <a:graphicFrameLocks noGrp="1"/>
          </p:cNvGraphicFramePr>
          <p:nvPr>
            <p:ph idx="1"/>
            <p:extLst>
              <p:ext uri="{D42A27DB-BD31-4B8C-83A1-F6EECF244321}">
                <p14:modId xmlns:p14="http://schemas.microsoft.com/office/powerpoint/2010/main" val="1662397718"/>
              </p:ext>
            </p:extLst>
          </p:nvPr>
        </p:nvGraphicFramePr>
        <p:xfrm>
          <a:off x="4702548" y="40640"/>
          <a:ext cx="7400688" cy="6776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83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E30DEBC7-3530-4976-B144-87703C686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095AD-8C82-44D9-AC5C-9420606AC737}"/>
              </a:ext>
            </a:extLst>
          </p:cNvPr>
          <p:cNvSpPr>
            <a:spLocks noGrp="1"/>
          </p:cNvSpPr>
          <p:nvPr>
            <p:ph type="title"/>
          </p:nvPr>
        </p:nvSpPr>
        <p:spPr>
          <a:xfrm>
            <a:off x="1024129" y="585216"/>
            <a:ext cx="3779085" cy="1499616"/>
          </a:xfrm>
        </p:spPr>
        <p:txBody>
          <a:bodyPr>
            <a:normAutofit/>
          </a:bodyPr>
          <a:lstStyle/>
          <a:p>
            <a:r>
              <a:rPr lang="en-US" sz="3900" dirty="0">
                <a:solidFill>
                  <a:srgbClr val="FFFFFF"/>
                </a:solidFill>
              </a:rPr>
              <a:t>Subgroup visualizations (</a:t>
            </a:r>
            <a:r>
              <a:rPr lang="en-US" sz="3900" dirty="0" err="1">
                <a:solidFill>
                  <a:srgbClr val="FFFFFF"/>
                </a:solidFill>
              </a:rPr>
              <a:t>wip</a:t>
            </a:r>
            <a:r>
              <a:rPr lang="en-US" sz="3900" dirty="0">
                <a:solidFill>
                  <a:srgbClr val="FFFFFF"/>
                </a:solidFill>
              </a:rPr>
              <a:t>)</a:t>
            </a:r>
          </a:p>
        </p:txBody>
      </p:sp>
      <p:cxnSp>
        <p:nvCxnSpPr>
          <p:cNvPr id="79" name="Straight Connector 78">
            <a:extLst>
              <a:ext uri="{FF2B5EF4-FFF2-40B4-BE49-F238E27FC236}">
                <a16:creationId xmlns:a16="http://schemas.microsoft.com/office/drawing/2014/main" id="{4558B048-B22B-4D5A-AB49-437ADE6651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43F980-3DD8-4A8B-9C0E-CE42F757AA53}"/>
              </a:ext>
            </a:extLst>
          </p:cNvPr>
          <p:cNvSpPr>
            <a:spLocks noGrp="1"/>
          </p:cNvSpPr>
          <p:nvPr>
            <p:ph idx="1"/>
          </p:nvPr>
        </p:nvSpPr>
        <p:spPr>
          <a:xfrm>
            <a:off x="678730" y="2084833"/>
            <a:ext cx="4558663" cy="4513930"/>
          </a:xfrm>
        </p:spPr>
        <p:txBody>
          <a:bodyPr>
            <a:normAutofit fontScale="92500" lnSpcReduction="10000"/>
          </a:bodyPr>
          <a:lstStyle/>
          <a:p>
            <a:pPr>
              <a:buClr>
                <a:schemeClr val="bg1"/>
              </a:buClr>
              <a:buFont typeface="Wingdings" panose="05000000000000000000" pitchFamily="2" charset="2"/>
              <a:buChar char="v"/>
            </a:pPr>
            <a:r>
              <a:rPr lang="en-US" sz="2800" dirty="0">
                <a:solidFill>
                  <a:srgbClr val="FFFFFF"/>
                </a:solidFill>
              </a:rPr>
              <a:t>End goal: text length and TTR distributions as boxplots by L1 family</a:t>
            </a:r>
          </a:p>
          <a:p>
            <a:pPr>
              <a:buClr>
                <a:schemeClr val="bg1"/>
              </a:buClr>
              <a:buFont typeface="Wingdings" panose="05000000000000000000" pitchFamily="2" charset="2"/>
              <a:buChar char="v"/>
            </a:pPr>
            <a:r>
              <a:rPr lang="en-US" sz="2800" dirty="0">
                <a:solidFill>
                  <a:srgbClr val="FFFFFF"/>
                </a:solidFill>
              </a:rPr>
              <a:t>For now: histogram and density plots of </a:t>
            </a:r>
            <a:r>
              <a:rPr lang="en-US" sz="2800" i="1" dirty="0">
                <a:solidFill>
                  <a:srgbClr val="FFFFFF"/>
                </a:solidFill>
              </a:rPr>
              <a:t>overall</a:t>
            </a:r>
            <a:r>
              <a:rPr lang="en-US" sz="2800" dirty="0">
                <a:solidFill>
                  <a:srgbClr val="FFFFFF"/>
                </a:solidFill>
              </a:rPr>
              <a:t> dataset for both</a:t>
            </a:r>
          </a:p>
          <a:p>
            <a:pPr>
              <a:buClr>
                <a:schemeClr val="bg1"/>
              </a:buClr>
              <a:buFont typeface="Wingdings" panose="05000000000000000000" pitchFamily="2" charset="2"/>
              <a:buChar char="v"/>
            </a:pPr>
            <a:r>
              <a:rPr lang="en-US" sz="2800" dirty="0">
                <a:solidFill>
                  <a:srgbClr val="FFFFFF"/>
                </a:solidFill>
              </a:rPr>
              <a:t>Text length skews right</a:t>
            </a:r>
          </a:p>
          <a:p>
            <a:pPr>
              <a:buClr>
                <a:schemeClr val="bg1"/>
              </a:buClr>
              <a:buFont typeface="Wingdings" panose="05000000000000000000" pitchFamily="2" charset="2"/>
              <a:buChar char="v"/>
            </a:pPr>
            <a:r>
              <a:rPr lang="en-US" sz="2800" dirty="0">
                <a:solidFill>
                  <a:srgbClr val="FFFFFF"/>
                </a:solidFill>
              </a:rPr>
              <a:t>TTR actually pretty normal</a:t>
            </a:r>
          </a:p>
          <a:p>
            <a:pPr>
              <a:buClr>
                <a:schemeClr val="bg1"/>
              </a:buClr>
              <a:buFont typeface="Wingdings" panose="05000000000000000000" pitchFamily="2" charset="2"/>
              <a:buChar char="v"/>
            </a:pPr>
            <a:r>
              <a:rPr lang="en-US" sz="2800" dirty="0">
                <a:solidFill>
                  <a:srgbClr val="FFFFFF"/>
                </a:solidFill>
              </a:rPr>
              <a:t>For inferential stats, non-parametric test for full data </a:t>
            </a:r>
            <a:r>
              <a:rPr lang="en-US" sz="2800" dirty="0" err="1">
                <a:solidFill>
                  <a:srgbClr val="FFFFFF"/>
                </a:solidFill>
              </a:rPr>
              <a:t>TextLength</a:t>
            </a:r>
            <a:r>
              <a:rPr lang="en-US" sz="2800" dirty="0">
                <a:solidFill>
                  <a:srgbClr val="FFFFFF"/>
                </a:solidFill>
              </a:rPr>
              <a:t>/maybe log transform, parametric probably fine for TTR</a:t>
            </a:r>
          </a:p>
        </p:txBody>
      </p:sp>
      <p:pic>
        <p:nvPicPr>
          <p:cNvPr id="6146" name="Picture 2">
            <a:extLst>
              <a:ext uri="{FF2B5EF4-FFF2-40B4-BE49-F238E27FC236}">
                <a16:creationId xmlns:a16="http://schemas.microsoft.com/office/drawing/2014/main" id="{28BC84FB-F5B5-43BE-9C2C-79E003E0DA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9128" y="826324"/>
            <a:ext cx="3844436" cy="249936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B9A430A5-BEA6-4F2D-8D25-DF668E181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17EB81B-7CA2-46C1-8A8D-8349530FF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D3C84FC-795C-4785-8F49-B5C3608E3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a:extLst>
              <a:ext uri="{FF2B5EF4-FFF2-40B4-BE49-F238E27FC236}">
                <a16:creationId xmlns:a16="http://schemas.microsoft.com/office/drawing/2014/main" id="{6143D118-614F-4092-AB47-E7F6C026EA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48357" y="4319713"/>
            <a:ext cx="3372402" cy="215001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709D4334-4477-4A21-9D2E-1D5F687FA70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26547" y="4521200"/>
            <a:ext cx="2711083" cy="178816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807F98D1-2716-4285-A6F7-65E7C1F57240}"/>
              </a:ext>
            </a:extLst>
          </p:cNvPr>
          <p:cNvSpPr txBox="1">
            <a:spLocks/>
          </p:cNvSpPr>
          <p:nvPr/>
        </p:nvSpPr>
        <p:spPr>
          <a:xfrm>
            <a:off x="9497545" y="175765"/>
            <a:ext cx="2621979" cy="379679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buClr>
                <a:schemeClr val="bg1"/>
              </a:buClr>
              <a:buNone/>
            </a:pPr>
            <a:r>
              <a:rPr lang="en-US" sz="3200" dirty="0">
                <a:solidFill>
                  <a:srgbClr val="FFFFFF"/>
                </a:solidFill>
              </a:rPr>
              <a:t>Clockwise from top left corner: Text length histogram+ density plot, TTR density plot, and TTR histogram</a:t>
            </a:r>
          </a:p>
        </p:txBody>
      </p:sp>
    </p:spTree>
    <p:extLst>
      <p:ext uri="{BB962C8B-B14F-4D97-AF65-F5344CB8AC3E}">
        <p14:creationId xmlns:p14="http://schemas.microsoft.com/office/powerpoint/2010/main" val="121462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fade">
                                      <p:cBhvr>
                                        <p:cTn id="15" dur="500"/>
                                        <p:tgtEl>
                                          <p:spTgt spid="6146"/>
                                        </p:tgtEl>
                                      </p:cBhvr>
                                    </p:animEffect>
                                  </p:childTnLst>
                                </p:cTn>
                              </p:par>
                              <p:par>
                                <p:cTn id="16" presetID="10" presetClass="entr" presetSubtype="0" fill="hold" nodeType="withEffect">
                                  <p:stCondLst>
                                    <p:cond delay="0"/>
                                  </p:stCondLst>
                                  <p:childTnLst>
                                    <p:set>
                                      <p:cBhvr>
                                        <p:cTn id="17" dur="1" fill="hold">
                                          <p:stCondLst>
                                            <p:cond delay="0"/>
                                          </p:stCondLst>
                                        </p:cTn>
                                        <p:tgtEl>
                                          <p:spTgt spid="6148"/>
                                        </p:tgtEl>
                                        <p:attrNameLst>
                                          <p:attrName>style.visibility</p:attrName>
                                        </p:attrNameLst>
                                      </p:cBhvr>
                                      <p:to>
                                        <p:strVal val="visible"/>
                                      </p:to>
                                    </p:set>
                                    <p:animEffect transition="in" filter="fade">
                                      <p:cBhvr>
                                        <p:cTn id="18" dur="500"/>
                                        <p:tgtEl>
                                          <p:spTgt spid="6148"/>
                                        </p:tgtEl>
                                      </p:cBhvr>
                                    </p:animEffect>
                                  </p:childTnLst>
                                </p:cTn>
                              </p:par>
                              <p:par>
                                <p:cTn id="19" presetID="10" presetClass="entr" presetSubtype="0" fill="hold" nodeType="withEffect">
                                  <p:stCondLst>
                                    <p:cond delay="0"/>
                                  </p:stCondLst>
                                  <p:childTnLst>
                                    <p:set>
                                      <p:cBhvr>
                                        <p:cTn id="20" dur="1" fill="hold">
                                          <p:stCondLst>
                                            <p:cond delay="0"/>
                                          </p:stCondLst>
                                        </p:cTn>
                                        <p:tgtEl>
                                          <p:spTgt spid="6152"/>
                                        </p:tgtEl>
                                        <p:attrNameLst>
                                          <p:attrName>style.visibility</p:attrName>
                                        </p:attrNameLst>
                                      </p:cBhvr>
                                      <p:to>
                                        <p:strVal val="visible"/>
                                      </p:to>
                                    </p:set>
                                    <p:animEffect transition="in" filter="fade">
                                      <p:cBhvr>
                                        <p:cTn id="21" dur="500"/>
                                        <p:tgtEl>
                                          <p:spTgt spid="61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43DF-6880-4CA5-9A70-1F8B6C6505F9}"/>
              </a:ext>
            </a:extLst>
          </p:cNvPr>
          <p:cNvSpPr>
            <a:spLocks noGrp="1"/>
          </p:cNvSpPr>
          <p:nvPr>
            <p:ph type="title"/>
          </p:nvPr>
        </p:nvSpPr>
        <p:spPr/>
        <p:txBody>
          <a:bodyPr/>
          <a:lstStyle/>
          <a:p>
            <a:r>
              <a:rPr lang="en-US" dirty="0"/>
              <a:t>SVC l1 Classifier</a:t>
            </a:r>
          </a:p>
        </p:txBody>
      </p:sp>
      <p:sp>
        <p:nvSpPr>
          <p:cNvPr id="3" name="Content Placeholder 2">
            <a:extLst>
              <a:ext uri="{FF2B5EF4-FFF2-40B4-BE49-F238E27FC236}">
                <a16:creationId xmlns:a16="http://schemas.microsoft.com/office/drawing/2014/main" id="{8466ACAE-CA0D-4C93-A557-9C875A09C36C}"/>
              </a:ext>
            </a:extLst>
          </p:cNvPr>
          <p:cNvSpPr>
            <a:spLocks noGrp="1"/>
          </p:cNvSpPr>
          <p:nvPr>
            <p:ph idx="1"/>
          </p:nvPr>
        </p:nvSpPr>
        <p:spPr>
          <a:xfrm>
            <a:off x="782320" y="1910080"/>
            <a:ext cx="11033760" cy="4622800"/>
          </a:xfrm>
        </p:spPr>
        <p:txBody>
          <a:bodyPr>
            <a:normAutofit fontScale="92500"/>
          </a:bodyPr>
          <a:lstStyle/>
          <a:p>
            <a:pPr>
              <a:buFont typeface="Wingdings" panose="05000000000000000000" pitchFamily="2" charset="2"/>
              <a:buChar char="v"/>
            </a:pPr>
            <a:r>
              <a:rPr lang="en-US" dirty="0"/>
              <a:t>Using SVC model and </a:t>
            </a:r>
            <a:r>
              <a:rPr lang="en-US" dirty="0" err="1"/>
              <a:t>TfIdf</a:t>
            </a:r>
            <a:r>
              <a:rPr lang="en-US" dirty="0"/>
              <a:t> Vectorizer in a pipeline</a:t>
            </a:r>
          </a:p>
          <a:p>
            <a:pPr>
              <a:buFont typeface="Wingdings" panose="05000000000000000000" pitchFamily="2" charset="2"/>
              <a:buChar char="v"/>
            </a:pPr>
            <a:r>
              <a:rPr lang="en-US" dirty="0"/>
              <a:t>Fine-tuning parameters with </a:t>
            </a:r>
            <a:r>
              <a:rPr lang="en-US" dirty="0" err="1"/>
              <a:t>Gridsearch</a:t>
            </a:r>
            <a:r>
              <a:rPr lang="en-US" dirty="0"/>
              <a:t> CV: trying different max features, min doc frequency, and max doc frequency</a:t>
            </a:r>
          </a:p>
          <a:p>
            <a:pPr>
              <a:buFont typeface="Wingdings" panose="05000000000000000000" pitchFamily="2" charset="2"/>
              <a:buChar char="v"/>
            </a:pPr>
            <a:r>
              <a:rPr lang="en-US" dirty="0"/>
              <a:t>Best parameters: </a:t>
            </a:r>
          </a:p>
          <a:p>
            <a:pPr lvl="1">
              <a:buFont typeface="Wingdings" panose="05000000000000000000" pitchFamily="2" charset="2"/>
              <a:buChar char="v"/>
            </a:pPr>
            <a:r>
              <a:rPr lang="en-US" altLang="en-US" sz="2000" dirty="0">
                <a:latin typeface="Arial Unicode MS"/>
              </a:rPr>
              <a:t>{'</a:t>
            </a:r>
            <a:r>
              <a:rPr lang="en-US" altLang="en-US" sz="2000" dirty="0" err="1">
                <a:latin typeface="Arial Unicode MS"/>
              </a:rPr>
              <a:t>tfIdf</a:t>
            </a:r>
            <a:r>
              <a:rPr lang="en-US" altLang="en-US" sz="2000" dirty="0">
                <a:latin typeface="Arial Unicode MS"/>
              </a:rPr>
              <a:t>__</a:t>
            </a:r>
            <a:r>
              <a:rPr lang="en-US" altLang="en-US" sz="2000" dirty="0" err="1">
                <a:latin typeface="Arial Unicode MS"/>
              </a:rPr>
              <a:t>max_df</a:t>
            </a:r>
            <a:r>
              <a:rPr lang="en-US" altLang="en-US" sz="2000" dirty="0">
                <a:latin typeface="Arial Unicode MS"/>
              </a:rPr>
              <a:t>': 0.75, '</a:t>
            </a:r>
            <a:r>
              <a:rPr lang="en-US" altLang="en-US" sz="2000" dirty="0" err="1">
                <a:latin typeface="Arial Unicode MS"/>
              </a:rPr>
              <a:t>tfIdf</a:t>
            </a:r>
            <a:r>
              <a:rPr lang="en-US" altLang="en-US" sz="2000" dirty="0">
                <a:latin typeface="Arial Unicode MS"/>
              </a:rPr>
              <a:t>__</a:t>
            </a:r>
            <a:r>
              <a:rPr lang="en-US" altLang="en-US" sz="2000" dirty="0" err="1">
                <a:latin typeface="Arial Unicode MS"/>
              </a:rPr>
              <a:t>max_features</a:t>
            </a:r>
            <a:r>
              <a:rPr lang="en-US" altLang="en-US" sz="2000" dirty="0">
                <a:latin typeface="Arial Unicode MS"/>
              </a:rPr>
              <a:t>': 5000, '</a:t>
            </a:r>
            <a:r>
              <a:rPr lang="en-US" altLang="en-US" sz="2000" dirty="0" err="1">
                <a:latin typeface="Arial Unicode MS"/>
              </a:rPr>
              <a:t>tfIdf</a:t>
            </a:r>
            <a:r>
              <a:rPr lang="en-US" altLang="en-US" sz="2000" dirty="0">
                <a:latin typeface="Arial Unicode MS"/>
              </a:rPr>
              <a:t>__</a:t>
            </a:r>
            <a:r>
              <a:rPr lang="en-US" altLang="en-US" sz="2000" dirty="0" err="1">
                <a:latin typeface="Arial Unicode MS"/>
              </a:rPr>
              <a:t>min_df</a:t>
            </a:r>
            <a:r>
              <a:rPr lang="en-US" altLang="en-US" sz="2000" dirty="0">
                <a:latin typeface="Arial Unicode MS"/>
              </a:rPr>
              <a:t>': 2}</a:t>
            </a:r>
            <a:r>
              <a:rPr lang="en-US" altLang="en-US" sz="1400" dirty="0"/>
              <a:t> </a:t>
            </a:r>
            <a:endParaRPr lang="en-US" altLang="en-US" sz="4400" dirty="0">
              <a:latin typeface="Arial" panose="020B0604020202020204" pitchFamily="34" charset="0"/>
            </a:endParaRPr>
          </a:p>
          <a:p>
            <a:pPr>
              <a:buFont typeface="Wingdings" panose="05000000000000000000" pitchFamily="2" charset="2"/>
              <a:buChar char="v"/>
            </a:pPr>
            <a:r>
              <a:rPr lang="en-US" dirty="0"/>
              <a:t>Using a 20% random testing split after tuning another SVC model with aforementioned parameters</a:t>
            </a:r>
          </a:p>
          <a:p>
            <a:pPr>
              <a:buFont typeface="Wingdings" panose="05000000000000000000" pitchFamily="2" charset="2"/>
              <a:buChar char="v"/>
            </a:pPr>
            <a:r>
              <a:rPr lang="en-US" dirty="0"/>
              <a:t>Overall accuracy: 65.62%</a:t>
            </a:r>
          </a:p>
          <a:p>
            <a:pPr>
              <a:buFont typeface="Wingdings" panose="05000000000000000000" pitchFamily="2" charset="2"/>
              <a:buChar char="v"/>
            </a:pPr>
            <a:r>
              <a:rPr lang="en-US" dirty="0"/>
              <a:t>How to interpret?</a:t>
            </a:r>
          </a:p>
          <a:p>
            <a:pPr lvl="1">
              <a:buFont typeface="Wingdings" panose="05000000000000000000" pitchFamily="2" charset="2"/>
              <a:buChar char="v"/>
            </a:pPr>
            <a:r>
              <a:rPr lang="en-US" dirty="0"/>
              <a:t>Base probability: Arabic L1 “family” has a much higher base probability in the data than anything else (~49%); chance of randomly drawing an “Arabic” sample is about 50/50</a:t>
            </a:r>
          </a:p>
          <a:p>
            <a:pPr lvl="1">
              <a:buFont typeface="Wingdings" panose="05000000000000000000" pitchFamily="2" charset="2"/>
              <a:buChar char="v"/>
            </a:pPr>
            <a:r>
              <a:rPr lang="en-US" dirty="0"/>
              <a:t>Doesn’t seem to be doing too great when considering that in an evenly split dataset (ETS), our classifiers got up to around 70-75% with a base probability of ~10%</a:t>
            </a:r>
          </a:p>
          <a:p>
            <a:pPr lvl="1">
              <a:buFont typeface="Wingdings" panose="05000000000000000000" pitchFamily="2" charset="2"/>
              <a:buChar char="v"/>
            </a:pPr>
            <a:r>
              <a:rPr lang="en-US" dirty="0"/>
              <a:t>Looks like unevenness of data plays a big role—how to qualify?</a:t>
            </a:r>
          </a:p>
        </p:txBody>
      </p:sp>
    </p:spTree>
    <p:extLst>
      <p:ext uri="{BB962C8B-B14F-4D97-AF65-F5344CB8AC3E}">
        <p14:creationId xmlns:p14="http://schemas.microsoft.com/office/powerpoint/2010/main" val="23786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CEB31-C405-45F1-8D90-C050475FECB4}"/>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SVC L1 Classifier</a:t>
            </a:r>
          </a:p>
        </p:txBody>
      </p:sp>
      <p:cxnSp>
        <p:nvCxnSpPr>
          <p:cNvPr id="75" name="Straight Connector 7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198" name="Content Placeholder 8197">
            <a:extLst>
              <a:ext uri="{FF2B5EF4-FFF2-40B4-BE49-F238E27FC236}">
                <a16:creationId xmlns:a16="http://schemas.microsoft.com/office/drawing/2014/main" id="{D5DFD7DD-E133-498F-8412-0AF5B10AFFA2}"/>
              </a:ext>
            </a:extLst>
          </p:cNvPr>
          <p:cNvSpPr>
            <a:spLocks noGrp="1"/>
          </p:cNvSpPr>
          <p:nvPr>
            <p:ph idx="1"/>
          </p:nvPr>
        </p:nvSpPr>
        <p:spPr>
          <a:xfrm>
            <a:off x="762000" y="1879599"/>
            <a:ext cx="4429755" cy="4644453"/>
          </a:xfrm>
        </p:spPr>
        <p:txBody>
          <a:bodyPr>
            <a:noAutofit/>
          </a:bodyPr>
          <a:lstStyle/>
          <a:p>
            <a:pPr>
              <a:buClr>
                <a:schemeClr val="bg1"/>
              </a:buClr>
              <a:buFont typeface="Wingdings" panose="05000000000000000000" pitchFamily="2" charset="2"/>
              <a:buChar char="v"/>
            </a:pPr>
            <a:r>
              <a:rPr lang="en-US" sz="2800" dirty="0">
                <a:solidFill>
                  <a:srgbClr val="FFFFFF"/>
                </a:solidFill>
              </a:rPr>
              <a:t>Taking a close look at output of classifier using a confusion matrix</a:t>
            </a:r>
          </a:p>
          <a:p>
            <a:pPr>
              <a:buClr>
                <a:schemeClr val="bg1"/>
              </a:buClr>
              <a:buFont typeface="Wingdings" panose="05000000000000000000" pitchFamily="2" charset="2"/>
              <a:buChar char="v"/>
            </a:pPr>
            <a:r>
              <a:rPr lang="en-US" sz="2800" dirty="0">
                <a:solidFill>
                  <a:srgbClr val="FFFFFF"/>
                </a:solidFill>
              </a:rPr>
              <a:t>Classifier correctly labels ALL true Arabic samples as Arabic, good job there</a:t>
            </a:r>
          </a:p>
          <a:p>
            <a:pPr>
              <a:buClr>
                <a:schemeClr val="bg1"/>
              </a:buClr>
              <a:buFont typeface="Wingdings" panose="05000000000000000000" pitchFamily="2" charset="2"/>
              <a:buChar char="v"/>
            </a:pPr>
            <a:r>
              <a:rPr lang="en-US" sz="2800" dirty="0">
                <a:solidFill>
                  <a:srgbClr val="FFFFFF"/>
                </a:solidFill>
              </a:rPr>
              <a:t>Other groups not doing so hot: sometimes fails to classify ANY correctly, other times gets maybe 65-75% right in a family</a:t>
            </a:r>
          </a:p>
        </p:txBody>
      </p:sp>
      <p:pic>
        <p:nvPicPr>
          <p:cNvPr id="8194" name="Picture 2">
            <a:extLst>
              <a:ext uri="{FF2B5EF4-FFF2-40B4-BE49-F238E27FC236}">
                <a16:creationId xmlns:a16="http://schemas.microsoft.com/office/drawing/2014/main" id="{6D786957-55D5-422B-8835-FA0BF9F272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8320" y="324168"/>
            <a:ext cx="6441440" cy="6199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88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fade">
                                      <p:cBhvr>
                                        <p:cTn id="7" dur="500"/>
                                        <p:tgtEl>
                                          <p:spTgt spid="819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fade">
                                      <p:cBhvr>
                                        <p:cTn id="10" dur="500"/>
                                        <p:tgtEl>
                                          <p:spTgt spid="81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8">
                                            <p:txEl>
                                              <p:pRg st="1" end="1"/>
                                            </p:txEl>
                                          </p:spTgt>
                                        </p:tgtEl>
                                        <p:attrNameLst>
                                          <p:attrName>style.visibility</p:attrName>
                                        </p:attrNameLst>
                                      </p:cBhvr>
                                      <p:to>
                                        <p:strVal val="visible"/>
                                      </p:to>
                                    </p:set>
                                    <p:animEffect transition="in" filter="fade">
                                      <p:cBhvr>
                                        <p:cTn id="15" dur="500"/>
                                        <p:tgtEl>
                                          <p:spTgt spid="819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198">
                                            <p:txEl>
                                              <p:pRg st="2" end="2"/>
                                            </p:txEl>
                                          </p:spTgt>
                                        </p:tgtEl>
                                        <p:attrNameLst>
                                          <p:attrName>style.visibility</p:attrName>
                                        </p:attrNameLst>
                                      </p:cBhvr>
                                      <p:to>
                                        <p:strVal val="visible"/>
                                      </p:to>
                                    </p:set>
                                    <p:animEffect transition="in" filter="fade">
                                      <p:cBhvr>
                                        <p:cTn id="20" dur="500"/>
                                        <p:tgtEl>
                                          <p:spTgt spid="81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835-823D-4260-91B7-8FCD1B66E0F8}"/>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8F701F4-3EE9-4912-B9E3-320E1BBEEDE1}"/>
              </a:ext>
            </a:extLst>
          </p:cNvPr>
          <p:cNvSpPr>
            <a:spLocks noGrp="1"/>
          </p:cNvSpPr>
          <p:nvPr>
            <p:ph type="body" idx="1"/>
          </p:nvPr>
        </p:nvSpPr>
        <p:spPr/>
        <p:txBody>
          <a:bodyPr/>
          <a:lstStyle/>
          <a:p>
            <a:r>
              <a:rPr lang="en-US" dirty="0"/>
              <a:t>Section VI</a:t>
            </a:r>
          </a:p>
        </p:txBody>
      </p:sp>
    </p:spTree>
    <p:extLst>
      <p:ext uri="{BB962C8B-B14F-4D97-AF65-F5344CB8AC3E}">
        <p14:creationId xmlns:p14="http://schemas.microsoft.com/office/powerpoint/2010/main" val="1195285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0C09-00CF-4147-9B86-B74262095B8A}"/>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B4E0076D-6EEA-4541-BF30-8EC72AE6634E}"/>
              </a:ext>
            </a:extLst>
          </p:cNvPr>
          <p:cNvSpPr>
            <a:spLocks noGrp="1"/>
          </p:cNvSpPr>
          <p:nvPr>
            <p:ph idx="1"/>
          </p:nvPr>
        </p:nvSpPr>
        <p:spPr>
          <a:xfrm>
            <a:off x="487680" y="1778000"/>
            <a:ext cx="11186160" cy="5262880"/>
          </a:xfrm>
        </p:spPr>
        <p:txBody>
          <a:bodyPr>
            <a:noAutofit/>
          </a:bodyPr>
          <a:lstStyle/>
          <a:p>
            <a:pPr>
              <a:buFont typeface="Wingdings" panose="05000000000000000000" pitchFamily="2" charset="2"/>
              <a:buChar char="v"/>
            </a:pPr>
            <a:r>
              <a:rPr lang="en-US" sz="2800" dirty="0"/>
              <a:t>Have not accounted for other types of grouping factors within my analysis or included other factors in my model besides actual text</a:t>
            </a:r>
          </a:p>
          <a:p>
            <a:pPr lvl="1">
              <a:buFont typeface="Wingdings" panose="05000000000000000000" pitchFamily="2" charset="2"/>
              <a:buChar char="v"/>
            </a:pPr>
            <a:r>
              <a:rPr lang="en-US" sz="2400" dirty="0"/>
              <a:t>There are not 1,585 participants, there are 942; not all participants did all tasks</a:t>
            </a:r>
          </a:p>
          <a:p>
            <a:pPr lvl="1">
              <a:buFont typeface="Wingdings" panose="05000000000000000000" pitchFamily="2" charset="2"/>
              <a:buChar char="v"/>
            </a:pPr>
            <a:r>
              <a:rPr lang="en-US" sz="2400" dirty="0"/>
              <a:t>This can also impact what inferential tests are appropriate to use</a:t>
            </a:r>
          </a:p>
          <a:p>
            <a:pPr lvl="1">
              <a:buFont typeface="Wingdings" panose="05000000000000000000" pitchFamily="2" charset="2"/>
              <a:buChar char="v"/>
            </a:pPr>
            <a:r>
              <a:rPr lang="en-US" sz="2400" dirty="0"/>
              <a:t>Worried that collapsing the data any further into L1 + only written examples would leave too little to work with for ML</a:t>
            </a:r>
          </a:p>
          <a:p>
            <a:pPr lvl="1">
              <a:buFont typeface="Wingdings" panose="05000000000000000000" pitchFamily="2" charset="2"/>
              <a:buChar char="v"/>
            </a:pPr>
            <a:r>
              <a:rPr lang="en-US" sz="2400" dirty="0"/>
              <a:t>Lots of additional data to work with, need to figure out feature union</a:t>
            </a:r>
          </a:p>
          <a:p>
            <a:pPr>
              <a:buFont typeface="Wingdings" panose="05000000000000000000" pitchFamily="2" charset="2"/>
              <a:buChar char="v"/>
            </a:pPr>
            <a:r>
              <a:rPr lang="en-US" sz="2800" dirty="0"/>
              <a:t>Some doubts about whether I’m operationalizing “usefulness” fairly in constructing this argument</a:t>
            </a:r>
          </a:p>
          <a:p>
            <a:pPr lvl="1">
              <a:buFont typeface="Wingdings" panose="05000000000000000000" pitchFamily="2" charset="2"/>
              <a:buChar char="v"/>
            </a:pPr>
            <a:r>
              <a:rPr lang="en-US" sz="2400" dirty="0"/>
              <a:t>If collapsing further into Arabic native speaker vs. Arabic learner is helpful, is that so bad? On the other hand, what are we losing in generalizability by collapsing so many different L1 families together?</a:t>
            </a:r>
          </a:p>
        </p:txBody>
      </p:sp>
    </p:spTree>
    <p:extLst>
      <p:ext uri="{BB962C8B-B14F-4D97-AF65-F5344CB8AC3E}">
        <p14:creationId xmlns:p14="http://schemas.microsoft.com/office/powerpoint/2010/main" val="3977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F06E-14B2-4769-B099-09C49B93130D}"/>
              </a:ext>
            </a:extLst>
          </p:cNvPr>
          <p:cNvSpPr>
            <a:spLocks noGrp="1"/>
          </p:cNvSpPr>
          <p:nvPr>
            <p:ph type="title"/>
          </p:nvPr>
        </p:nvSpPr>
        <p:spPr/>
        <p:txBody>
          <a:bodyPr/>
          <a:lstStyle/>
          <a:p>
            <a:r>
              <a:rPr lang="en-US" dirty="0"/>
              <a:t>Preliminary Findings</a:t>
            </a:r>
          </a:p>
        </p:txBody>
      </p:sp>
      <p:sp>
        <p:nvSpPr>
          <p:cNvPr id="3" name="Content Placeholder 2">
            <a:extLst>
              <a:ext uri="{FF2B5EF4-FFF2-40B4-BE49-F238E27FC236}">
                <a16:creationId xmlns:a16="http://schemas.microsoft.com/office/drawing/2014/main" id="{F85A6258-3C03-46CC-9162-EA743F544628}"/>
              </a:ext>
            </a:extLst>
          </p:cNvPr>
          <p:cNvSpPr>
            <a:spLocks noGrp="1"/>
          </p:cNvSpPr>
          <p:nvPr>
            <p:ph idx="1"/>
          </p:nvPr>
        </p:nvSpPr>
        <p:spPr>
          <a:xfrm>
            <a:off x="822960" y="1910080"/>
            <a:ext cx="10993120" cy="4693920"/>
          </a:xfrm>
        </p:spPr>
        <p:txBody>
          <a:bodyPr>
            <a:normAutofit fontScale="85000" lnSpcReduction="20000"/>
          </a:bodyPr>
          <a:lstStyle/>
          <a:p>
            <a:pPr>
              <a:buFont typeface="Wingdings" panose="05000000000000000000" pitchFamily="2" charset="2"/>
              <a:buChar char="v"/>
            </a:pPr>
            <a:r>
              <a:rPr lang="en-US" sz="3600" dirty="0"/>
              <a:t>Limitations considered, I think some serious doubts remain about what kinds of questions this dataset can be used to explore</a:t>
            </a:r>
          </a:p>
          <a:p>
            <a:pPr>
              <a:buFont typeface="Wingdings" panose="05000000000000000000" pitchFamily="2" charset="2"/>
              <a:buChar char="v"/>
            </a:pPr>
            <a:r>
              <a:rPr lang="en-US" sz="3600" dirty="0"/>
              <a:t>Contrastive Interlanguage Analysis (CIA) probably best done on relatively equal groups like the ETS corpus (would love a citation here; need to do some research)</a:t>
            </a:r>
          </a:p>
          <a:p>
            <a:pPr>
              <a:buFont typeface="Wingdings" panose="05000000000000000000" pitchFamily="2" charset="2"/>
              <a:buChar char="v"/>
            </a:pPr>
            <a:r>
              <a:rPr lang="en-US" sz="3600" dirty="0"/>
              <a:t>When considering what questions are fair to even explore with a dataset, knowing what you’re actually dealing with and not just taking the set for granted are necessary</a:t>
            </a:r>
          </a:p>
          <a:p>
            <a:pPr>
              <a:buFont typeface="Wingdings" panose="05000000000000000000" pitchFamily="2" charset="2"/>
              <a:buChar char="v"/>
            </a:pPr>
            <a:r>
              <a:rPr lang="en-US" sz="3600" dirty="0"/>
              <a:t>That being said, highlights difficulties of working with under-researched languages, and I’m not blaming the authors for any shortcomings—it’s amazing that they’ve even made this and made it public and I thank them for their work</a:t>
            </a:r>
          </a:p>
        </p:txBody>
      </p:sp>
    </p:spTree>
    <p:extLst>
      <p:ext uri="{BB962C8B-B14F-4D97-AF65-F5344CB8AC3E}">
        <p14:creationId xmlns:p14="http://schemas.microsoft.com/office/powerpoint/2010/main" val="104076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9643-64DF-47CE-ACFA-8CA5BC427F41}"/>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D84CEFAD-29B5-40B2-951B-44A0B42C8411}"/>
              </a:ext>
            </a:extLst>
          </p:cNvPr>
          <p:cNvSpPr>
            <a:spLocks noGrp="1"/>
          </p:cNvSpPr>
          <p:nvPr>
            <p:ph idx="1"/>
          </p:nvPr>
        </p:nvSpPr>
        <p:spPr>
          <a:xfrm>
            <a:off x="1024128" y="2286000"/>
            <a:ext cx="10273792" cy="4023360"/>
          </a:xfrm>
        </p:spPr>
        <p:txBody>
          <a:bodyPr>
            <a:normAutofit/>
          </a:bodyPr>
          <a:lstStyle/>
          <a:p>
            <a:pPr>
              <a:buFont typeface="Wingdings" panose="05000000000000000000" pitchFamily="2" charset="2"/>
              <a:buChar char="v"/>
            </a:pPr>
            <a:r>
              <a:rPr lang="en-US" sz="4400" dirty="0"/>
              <a:t>In short: finishing up!</a:t>
            </a:r>
          </a:p>
          <a:p>
            <a:pPr>
              <a:buFont typeface="Wingdings" panose="05000000000000000000" pitchFamily="2" charset="2"/>
              <a:buChar char="v"/>
            </a:pPr>
            <a:r>
              <a:rPr lang="en-US" sz="4400" dirty="0"/>
              <a:t>Breaking out learner groups and visualizing text length/TTR distributions by L1 family</a:t>
            </a:r>
          </a:p>
          <a:p>
            <a:pPr>
              <a:buFont typeface="Wingdings" panose="05000000000000000000" pitchFamily="2" charset="2"/>
              <a:buChar char="v"/>
            </a:pPr>
            <a:r>
              <a:rPr lang="en-US" sz="4400" dirty="0"/>
              <a:t>Trying another go at a classifier with only native Arabic/non-native Arabic as labels</a:t>
            </a:r>
          </a:p>
        </p:txBody>
      </p:sp>
    </p:spTree>
    <p:extLst>
      <p:ext uri="{BB962C8B-B14F-4D97-AF65-F5344CB8AC3E}">
        <p14:creationId xmlns:p14="http://schemas.microsoft.com/office/powerpoint/2010/main" val="54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AB56-F11E-4900-AE9E-1D071AD713E6}"/>
              </a:ext>
            </a:extLst>
          </p:cNvPr>
          <p:cNvSpPr>
            <a:spLocks noGrp="1"/>
          </p:cNvSpPr>
          <p:nvPr>
            <p:ph type="title"/>
          </p:nvPr>
        </p:nvSpPr>
        <p:spPr/>
        <p:txBody>
          <a:bodyPr>
            <a:noAutofit/>
          </a:bodyPr>
          <a:lstStyle/>
          <a:p>
            <a:r>
              <a:rPr lang="ar-SY" sz="9600" dirty="0">
                <a:latin typeface="Andalus" panose="02020603050405020304" pitchFamily="18" charset="-78"/>
                <a:cs typeface="Andalus" panose="02020603050405020304" pitchFamily="18" charset="-78"/>
              </a:rPr>
              <a:t>شكرا كتير كتير!</a:t>
            </a:r>
            <a:endParaRPr lang="en-US" sz="9600" dirty="0">
              <a:latin typeface="Andalus" panose="02020603050405020304" pitchFamily="18" charset="-78"/>
              <a:cs typeface="Andalus" panose="02020603050405020304" pitchFamily="18" charset="-78"/>
            </a:endParaRPr>
          </a:p>
        </p:txBody>
      </p:sp>
      <p:sp>
        <p:nvSpPr>
          <p:cNvPr id="8" name="Picture Placeholder 7">
            <a:extLst>
              <a:ext uri="{FF2B5EF4-FFF2-40B4-BE49-F238E27FC236}">
                <a16:creationId xmlns:a16="http://schemas.microsoft.com/office/drawing/2014/main" id="{120318D0-3D4F-44D5-9A56-638FE72EBA0F}"/>
              </a:ext>
            </a:extLst>
          </p:cNvPr>
          <p:cNvSpPr>
            <a:spLocks noGrp="1"/>
          </p:cNvSpPr>
          <p:nvPr>
            <p:ph type="pic" idx="1"/>
          </p:nvPr>
        </p:nvSpPr>
        <p:spPr>
          <a:blipFill dpi="0" rotWithShape="1">
            <a:blip r:embed="rId2"/>
            <a:srcRect/>
            <a:tile tx="508000" ty="508000" sx="50000" sy="50000" flip="none" algn="tl"/>
          </a:blipFill>
        </p:spPr>
      </p:sp>
      <p:pic>
        <p:nvPicPr>
          <p:cNvPr id="16" name="Picture Placeholder 13">
            <a:extLst>
              <a:ext uri="{FF2B5EF4-FFF2-40B4-BE49-F238E27FC236}">
                <a16:creationId xmlns:a16="http://schemas.microsoft.com/office/drawing/2014/main" id="{B392F206-E754-4D3D-93AC-5F2DDBBC1E35}"/>
              </a:ext>
            </a:extLst>
          </p:cNvPr>
          <p:cNvPicPr>
            <a:picLocks noChangeAspect="1"/>
          </p:cNvPicPr>
          <p:nvPr/>
        </p:nvPicPr>
        <p:blipFill rotWithShape="1">
          <a:blip r:embed="rId3">
            <a:extLst>
              <a:ext uri="{28A0092B-C50C-407E-A947-70E740481C1C}">
                <a14:useLocalDpi xmlns:a14="http://schemas.microsoft.com/office/drawing/2010/main" val="0"/>
              </a:ext>
            </a:extLst>
          </a:blip>
          <a:srcRect t="9989" b="8067"/>
          <a:stretch/>
        </p:blipFill>
        <p:spPr>
          <a:xfrm>
            <a:off x="9158366" y="4670579"/>
            <a:ext cx="2576434" cy="2111222"/>
          </a:xfrm>
          <a:prstGeom prst="rect">
            <a:avLst/>
          </a:prstGeom>
          <a:blipFill dpi="0" rotWithShape="1">
            <a:blip r:embed="rId4"/>
            <a:srcRect/>
            <a:tile tx="508000" ty="508000" sx="50000" sy="50000" flip="none" algn="tl"/>
          </a:blipFill>
        </p:spPr>
      </p:pic>
    </p:spTree>
    <p:extLst>
      <p:ext uri="{BB962C8B-B14F-4D97-AF65-F5344CB8AC3E}">
        <p14:creationId xmlns:p14="http://schemas.microsoft.com/office/powerpoint/2010/main" val="2620088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5D80-AE00-40FD-BFD5-91544C6DAF41}"/>
              </a:ext>
            </a:extLst>
          </p:cNvPr>
          <p:cNvSpPr>
            <a:spLocks noGrp="1"/>
          </p:cNvSpPr>
          <p:nvPr>
            <p:ph type="title"/>
          </p:nvPr>
        </p:nvSpPr>
        <p:spPr>
          <a:xfrm>
            <a:off x="1024128" y="585216"/>
            <a:ext cx="9720072" cy="1499616"/>
          </a:xfrm>
        </p:spPr>
        <p:txBody>
          <a:bodyPr/>
          <a:lstStyle/>
          <a:p>
            <a:r>
              <a:rPr lang="en-US" dirty="0"/>
              <a:t>Works referenced</a:t>
            </a:r>
          </a:p>
        </p:txBody>
      </p:sp>
      <p:sp>
        <p:nvSpPr>
          <p:cNvPr id="3" name="Content Placeholder 2">
            <a:extLst>
              <a:ext uri="{FF2B5EF4-FFF2-40B4-BE49-F238E27FC236}">
                <a16:creationId xmlns:a16="http://schemas.microsoft.com/office/drawing/2014/main" id="{DE14A39B-A4FB-42B8-A900-950A7EBA1A37}"/>
              </a:ext>
            </a:extLst>
          </p:cNvPr>
          <p:cNvSpPr>
            <a:spLocks noGrp="1"/>
          </p:cNvSpPr>
          <p:nvPr>
            <p:ph idx="1"/>
          </p:nvPr>
        </p:nvSpPr>
        <p:spPr>
          <a:xfrm>
            <a:off x="116890" y="1828800"/>
            <a:ext cx="11958220" cy="5091344"/>
          </a:xfrm>
        </p:spPr>
        <p:txBody>
          <a:bodyPr>
            <a:normAutofit/>
          </a:bodyPr>
          <a:lstStyle/>
          <a:p>
            <a:r>
              <a:rPr lang="en-US" sz="2400" dirty="0" err="1"/>
              <a:t>Alfaifi</a:t>
            </a:r>
            <a:r>
              <a:rPr lang="en-US" sz="2400" dirty="0"/>
              <a:t>, A., Atwell, E. and </a:t>
            </a:r>
            <a:r>
              <a:rPr lang="en-US" sz="2400" dirty="0" err="1"/>
              <a:t>Hedaya</a:t>
            </a:r>
            <a:r>
              <a:rPr lang="en-US" sz="2400" dirty="0"/>
              <a:t>, I. (2014). Arabic Learner Corpus (ALC) v2: A New Written and 	Spoken Corpus of Arabic Learners. In the proceedings of the Learner Corpus Studies in 	Asia and the World (LCSAW) 2014, 31 May - 01 Jun 2014. Kobe, Japan. &lt;&gt;.</a:t>
            </a:r>
          </a:p>
          <a:p>
            <a:r>
              <a:rPr lang="en-US" sz="2400" dirty="0" err="1"/>
              <a:t>Alhawary</a:t>
            </a:r>
            <a:r>
              <a:rPr lang="en-US" sz="2400" dirty="0"/>
              <a:t>, M. T. (2009). Arabic Second Language Acquisition of Morphosyntax. New Haven, 	United States: Yale University Press.</a:t>
            </a:r>
          </a:p>
          <a:p>
            <a:r>
              <a:rPr lang="en-US" sz="2400" dirty="0" err="1"/>
              <a:t>Alhawary</a:t>
            </a:r>
            <a:r>
              <a:rPr lang="en-US" sz="2400" dirty="0"/>
              <a:t>, M. T. (Ed.) (2018). Routledge Handbook of Arabic Second Language Acquisition (1 	ed.). London: Routledge.</a:t>
            </a:r>
          </a:p>
          <a:p>
            <a:r>
              <a:rPr lang="en-US" sz="2400" dirty="0" err="1"/>
              <a:t>Raish</a:t>
            </a:r>
            <a:r>
              <a:rPr lang="en-US" sz="2400" dirty="0"/>
              <a:t>, M. (2015). The Acquisition of an Egyptian Phonological Variant by U.S. Students in Cairo. 	Foreign Language Annals, 48(2), 267-283. 	doi:10.1111/flan.12140</a:t>
            </a:r>
          </a:p>
          <a:p>
            <a:r>
              <a:rPr lang="en-US" sz="2400" dirty="0" err="1"/>
              <a:t>Zaghouani</a:t>
            </a:r>
            <a:r>
              <a:rPr lang="en-US" sz="2400" dirty="0"/>
              <a:t>, </a:t>
            </a:r>
            <a:r>
              <a:rPr lang="en-US" sz="2400" dirty="0" err="1"/>
              <a:t>Wajdi</a:t>
            </a:r>
            <a:r>
              <a:rPr lang="en-US" sz="2400" dirty="0"/>
              <a:t>. (2014) Critical Survey of the Freely Available Arabic Corpora. Published in 	the Proceedings of the International Conference on Language Resources and Evaluation 	(LREC'2014), OSACT Workshop. Reykjavik, Iceland, 	26-31 May 2014</a:t>
            </a:r>
          </a:p>
        </p:txBody>
      </p:sp>
    </p:spTree>
    <p:extLst>
      <p:ext uri="{BB962C8B-B14F-4D97-AF65-F5344CB8AC3E}">
        <p14:creationId xmlns:p14="http://schemas.microsoft.com/office/powerpoint/2010/main" val="307800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0437-F52E-4847-A2A9-B1402FA64D9C}"/>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D9FBBEB6-0167-4DB8-9F41-5442CE341D3D}"/>
              </a:ext>
            </a:extLst>
          </p:cNvPr>
          <p:cNvSpPr>
            <a:spLocks noGrp="1"/>
          </p:cNvSpPr>
          <p:nvPr>
            <p:ph type="body" idx="1"/>
          </p:nvPr>
        </p:nvSpPr>
        <p:spPr/>
        <p:txBody>
          <a:bodyPr/>
          <a:lstStyle/>
          <a:p>
            <a:r>
              <a:rPr lang="en-US" dirty="0"/>
              <a:t>Section I</a:t>
            </a:r>
          </a:p>
        </p:txBody>
      </p:sp>
    </p:spTree>
    <p:extLst>
      <p:ext uri="{BB962C8B-B14F-4D97-AF65-F5344CB8AC3E}">
        <p14:creationId xmlns:p14="http://schemas.microsoft.com/office/powerpoint/2010/main" val="415384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8554-AC69-45D2-B760-09772D0D9F5A}"/>
              </a:ext>
            </a:extLst>
          </p:cNvPr>
          <p:cNvSpPr>
            <a:spLocks noGrp="1"/>
          </p:cNvSpPr>
          <p:nvPr>
            <p:ph type="title"/>
          </p:nvPr>
        </p:nvSpPr>
        <p:spPr/>
        <p:txBody>
          <a:bodyPr/>
          <a:lstStyle/>
          <a:p>
            <a:r>
              <a:rPr lang="en-US" dirty="0"/>
              <a:t>Motivation: why Arabic?</a:t>
            </a:r>
          </a:p>
        </p:txBody>
      </p:sp>
      <p:sp>
        <p:nvSpPr>
          <p:cNvPr id="3" name="Content Placeholder 2">
            <a:extLst>
              <a:ext uri="{FF2B5EF4-FFF2-40B4-BE49-F238E27FC236}">
                <a16:creationId xmlns:a16="http://schemas.microsoft.com/office/drawing/2014/main" id="{49681625-7EC0-4937-B0C0-D73FAD983302}"/>
              </a:ext>
            </a:extLst>
          </p:cNvPr>
          <p:cNvSpPr>
            <a:spLocks noGrp="1"/>
          </p:cNvSpPr>
          <p:nvPr>
            <p:ph idx="1"/>
          </p:nvPr>
        </p:nvSpPr>
        <p:spPr>
          <a:xfrm>
            <a:off x="1024128" y="1820633"/>
            <a:ext cx="10636829" cy="4837619"/>
          </a:xfrm>
        </p:spPr>
        <p:txBody>
          <a:bodyPr>
            <a:noAutofit/>
          </a:bodyPr>
          <a:lstStyle/>
          <a:p>
            <a:pPr>
              <a:buFont typeface="Wingdings" panose="05000000000000000000" pitchFamily="2" charset="2"/>
              <a:buChar char="v"/>
            </a:pPr>
            <a:r>
              <a:rPr lang="en-US" sz="3600" dirty="0"/>
              <a:t>Modern Standard Arabic (MSA) and dialectal varieties of Arabic remain understudied in both Computational Linguistics and Second Language Acquisition (SLA)</a:t>
            </a:r>
          </a:p>
          <a:p>
            <a:pPr>
              <a:buFont typeface="Wingdings" panose="05000000000000000000" pitchFamily="2" charset="2"/>
              <a:buChar char="v"/>
            </a:pPr>
            <a:r>
              <a:rPr lang="en-US" sz="3600" dirty="0"/>
              <a:t>Personal background as both an L2 Arabic learner and instructor</a:t>
            </a:r>
          </a:p>
          <a:p>
            <a:pPr>
              <a:buFont typeface="Wingdings" panose="05000000000000000000" pitchFamily="2" charset="2"/>
              <a:buChar char="v"/>
            </a:pPr>
            <a:r>
              <a:rPr lang="en-US" sz="3600" dirty="0"/>
              <a:t>While Arabic-language corpora exist, </a:t>
            </a:r>
            <a:r>
              <a:rPr lang="en-US" sz="3600" dirty="0">
                <a:hlinkClick r:id="rId3"/>
              </a:rPr>
              <a:t>their quality is often dubious or they are confined to a highly specific domain</a:t>
            </a:r>
            <a:r>
              <a:rPr lang="en-US" sz="3600" dirty="0"/>
              <a:t> (</a:t>
            </a:r>
            <a:r>
              <a:rPr lang="en-US" sz="3600" dirty="0" err="1"/>
              <a:t>Zaghouani</a:t>
            </a:r>
            <a:r>
              <a:rPr lang="en-US" sz="3600" dirty="0"/>
              <a:t>, 2014)</a:t>
            </a:r>
          </a:p>
        </p:txBody>
      </p:sp>
    </p:spTree>
    <p:extLst>
      <p:ext uri="{BB962C8B-B14F-4D97-AF65-F5344CB8AC3E}">
        <p14:creationId xmlns:p14="http://schemas.microsoft.com/office/powerpoint/2010/main" val="267762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9B78-CA2F-47BC-883F-09664BD8E9C7}"/>
              </a:ext>
            </a:extLst>
          </p:cNvPr>
          <p:cNvSpPr>
            <a:spLocks noGrp="1"/>
          </p:cNvSpPr>
          <p:nvPr>
            <p:ph type="title"/>
          </p:nvPr>
        </p:nvSpPr>
        <p:spPr/>
        <p:txBody>
          <a:bodyPr/>
          <a:lstStyle/>
          <a:p>
            <a:r>
              <a:rPr lang="en-US" dirty="0"/>
              <a:t>Motivation: why a learner corpus?</a:t>
            </a:r>
          </a:p>
        </p:txBody>
      </p:sp>
      <p:sp>
        <p:nvSpPr>
          <p:cNvPr id="3" name="Content Placeholder 2">
            <a:extLst>
              <a:ext uri="{FF2B5EF4-FFF2-40B4-BE49-F238E27FC236}">
                <a16:creationId xmlns:a16="http://schemas.microsoft.com/office/drawing/2014/main" id="{D13F609C-44F3-40AA-86D0-99F77081761D}"/>
              </a:ext>
            </a:extLst>
          </p:cNvPr>
          <p:cNvSpPr>
            <a:spLocks noGrp="1"/>
          </p:cNvSpPr>
          <p:nvPr>
            <p:ph idx="1"/>
          </p:nvPr>
        </p:nvSpPr>
        <p:spPr>
          <a:xfrm>
            <a:off x="1024128" y="1837679"/>
            <a:ext cx="10143744" cy="4874206"/>
          </a:xfrm>
        </p:spPr>
        <p:txBody>
          <a:bodyPr>
            <a:normAutofit/>
          </a:bodyPr>
          <a:lstStyle/>
          <a:p>
            <a:pPr>
              <a:buFont typeface="Wingdings" panose="05000000000000000000" pitchFamily="2" charset="2"/>
              <a:buChar char="v"/>
            </a:pPr>
            <a:r>
              <a:rPr lang="en-US" sz="3600" dirty="0"/>
              <a:t>Learner corpora are even more rare in the grand scheme of freely-available Arabic corpora</a:t>
            </a:r>
          </a:p>
          <a:p>
            <a:pPr>
              <a:buFont typeface="Wingdings" panose="05000000000000000000" pitchFamily="2" charset="2"/>
              <a:buChar char="v"/>
            </a:pPr>
            <a:r>
              <a:rPr lang="en-US" sz="3600" dirty="0"/>
              <a:t>The curators of the present corpus make a number of claims about its potential for use in SLA research and pedagogical applications</a:t>
            </a:r>
          </a:p>
          <a:p>
            <a:pPr>
              <a:buFont typeface="Wingdings" panose="05000000000000000000" pitchFamily="2" charset="2"/>
              <a:buChar char="v"/>
            </a:pPr>
            <a:r>
              <a:rPr lang="en-US" sz="3600" dirty="0"/>
              <a:t>Seems like good science in general to explore and evaluate a resource before going ahead with using it to inform classroom or curricular interventions</a:t>
            </a:r>
          </a:p>
        </p:txBody>
      </p:sp>
    </p:spTree>
    <p:extLst>
      <p:ext uri="{BB962C8B-B14F-4D97-AF65-F5344CB8AC3E}">
        <p14:creationId xmlns:p14="http://schemas.microsoft.com/office/powerpoint/2010/main" val="339825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FA07-C656-4158-92BE-AC96888480CB}"/>
              </a:ext>
            </a:extLst>
          </p:cNvPr>
          <p:cNvSpPr>
            <a:spLocks noGrp="1"/>
          </p:cNvSpPr>
          <p:nvPr>
            <p:ph type="title"/>
          </p:nvPr>
        </p:nvSpPr>
        <p:spPr/>
        <p:txBody>
          <a:bodyPr/>
          <a:lstStyle/>
          <a:p>
            <a:r>
              <a:rPr lang="en-US" dirty="0"/>
              <a:t>Literature review: Arabic as an L2</a:t>
            </a:r>
          </a:p>
        </p:txBody>
      </p:sp>
      <p:sp>
        <p:nvSpPr>
          <p:cNvPr id="3" name="Content Placeholder 2">
            <a:extLst>
              <a:ext uri="{FF2B5EF4-FFF2-40B4-BE49-F238E27FC236}">
                <a16:creationId xmlns:a16="http://schemas.microsoft.com/office/drawing/2014/main" id="{BAB6B9C3-3893-442A-BF8E-AE36566F97C0}"/>
              </a:ext>
            </a:extLst>
          </p:cNvPr>
          <p:cNvSpPr>
            <a:spLocks noGrp="1"/>
          </p:cNvSpPr>
          <p:nvPr>
            <p:ph idx="1"/>
          </p:nvPr>
        </p:nvSpPr>
        <p:spPr>
          <a:xfrm>
            <a:off x="781050" y="1899821"/>
            <a:ext cx="10586197" cy="4698203"/>
          </a:xfrm>
        </p:spPr>
        <p:txBody>
          <a:bodyPr>
            <a:normAutofit lnSpcReduction="10000"/>
          </a:bodyPr>
          <a:lstStyle/>
          <a:p>
            <a:pPr>
              <a:buFont typeface="Wingdings" panose="05000000000000000000" pitchFamily="2" charset="2"/>
              <a:buChar char="v"/>
            </a:pPr>
            <a:r>
              <a:rPr lang="en-US" sz="3200" dirty="0"/>
              <a:t>Dearth of reputable, peer-reviewed research on Arabic as a second language</a:t>
            </a:r>
          </a:p>
          <a:p>
            <a:pPr>
              <a:buFont typeface="Wingdings" panose="05000000000000000000" pitchFamily="2" charset="2"/>
              <a:buChar char="v"/>
            </a:pPr>
            <a:r>
              <a:rPr lang="en-US" sz="3200" dirty="0" err="1"/>
              <a:t>Raish</a:t>
            </a:r>
            <a:r>
              <a:rPr lang="en-US" sz="3200" dirty="0"/>
              <a:t> (2015) examined Arabic variation from a traditional, phonological standpoint (acquisition of </a:t>
            </a:r>
            <a:r>
              <a:rPr lang="en-US" sz="3200" dirty="0" err="1"/>
              <a:t>sociophonetic</a:t>
            </a:r>
            <a:r>
              <a:rPr lang="en-US" sz="3200" dirty="0"/>
              <a:t> variation during study abroad)</a:t>
            </a:r>
          </a:p>
          <a:p>
            <a:pPr>
              <a:buFont typeface="Wingdings" panose="05000000000000000000" pitchFamily="2" charset="2"/>
              <a:buChar char="v"/>
            </a:pPr>
            <a:r>
              <a:rPr lang="en-US" sz="3200" dirty="0" err="1"/>
              <a:t>Alhawary</a:t>
            </a:r>
            <a:r>
              <a:rPr lang="en-US" sz="3200" dirty="0"/>
              <a:t> (2009) did look at Arabic learner morphosyntactic acquisition in MSA</a:t>
            </a:r>
          </a:p>
          <a:p>
            <a:pPr>
              <a:buFont typeface="Wingdings" panose="05000000000000000000" pitchFamily="2" charset="2"/>
              <a:buChar char="v"/>
            </a:pPr>
            <a:r>
              <a:rPr lang="en-US" sz="3200" dirty="0"/>
              <a:t>In general (see </a:t>
            </a:r>
            <a:r>
              <a:rPr lang="en-US" sz="3200" dirty="0" err="1"/>
              <a:t>Alhawary</a:t>
            </a:r>
            <a:r>
              <a:rPr lang="en-US" sz="3200" dirty="0"/>
              <a:t> (Ed.), 2018), works on Arabic as an L2 disproportionately investigate MSA as opposed to spoken dialect</a:t>
            </a:r>
          </a:p>
        </p:txBody>
      </p:sp>
    </p:spTree>
    <p:extLst>
      <p:ext uri="{BB962C8B-B14F-4D97-AF65-F5344CB8AC3E}">
        <p14:creationId xmlns:p14="http://schemas.microsoft.com/office/powerpoint/2010/main" val="391584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D24B-A6C7-4131-8300-6AC416E18103}"/>
              </a:ext>
            </a:extLst>
          </p:cNvPr>
          <p:cNvSpPr>
            <a:spLocks noGrp="1"/>
          </p:cNvSpPr>
          <p:nvPr>
            <p:ph type="title"/>
          </p:nvPr>
        </p:nvSpPr>
        <p:spPr/>
        <p:txBody>
          <a:bodyPr/>
          <a:lstStyle/>
          <a:p>
            <a:r>
              <a:rPr lang="en-US" dirty="0"/>
              <a:t>The Arabic Learner corpus</a:t>
            </a:r>
          </a:p>
        </p:txBody>
      </p:sp>
      <p:sp>
        <p:nvSpPr>
          <p:cNvPr id="3" name="Text Placeholder 2">
            <a:extLst>
              <a:ext uri="{FF2B5EF4-FFF2-40B4-BE49-F238E27FC236}">
                <a16:creationId xmlns:a16="http://schemas.microsoft.com/office/drawing/2014/main" id="{37184BED-F33B-4732-9862-51437203ABC9}"/>
              </a:ext>
            </a:extLst>
          </p:cNvPr>
          <p:cNvSpPr>
            <a:spLocks noGrp="1"/>
          </p:cNvSpPr>
          <p:nvPr>
            <p:ph type="body" idx="1"/>
          </p:nvPr>
        </p:nvSpPr>
        <p:spPr/>
        <p:txBody>
          <a:bodyPr/>
          <a:lstStyle/>
          <a:p>
            <a:r>
              <a:rPr lang="en-US" dirty="0"/>
              <a:t>Section II</a:t>
            </a:r>
          </a:p>
        </p:txBody>
      </p:sp>
    </p:spTree>
    <p:extLst>
      <p:ext uri="{BB962C8B-B14F-4D97-AF65-F5344CB8AC3E}">
        <p14:creationId xmlns:p14="http://schemas.microsoft.com/office/powerpoint/2010/main" val="75516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1D13-D539-4E6D-B935-55E19FA080CE}"/>
              </a:ext>
            </a:extLst>
          </p:cNvPr>
          <p:cNvSpPr>
            <a:spLocks noGrp="1"/>
          </p:cNvSpPr>
          <p:nvPr>
            <p:ph type="title"/>
          </p:nvPr>
        </p:nvSpPr>
        <p:spPr/>
        <p:txBody>
          <a:bodyPr/>
          <a:lstStyle/>
          <a:p>
            <a:r>
              <a:rPr lang="en-US" dirty="0"/>
              <a:t>Availability and Licensing</a:t>
            </a:r>
          </a:p>
        </p:txBody>
      </p:sp>
      <p:sp>
        <p:nvSpPr>
          <p:cNvPr id="3" name="Content Placeholder 2">
            <a:extLst>
              <a:ext uri="{FF2B5EF4-FFF2-40B4-BE49-F238E27FC236}">
                <a16:creationId xmlns:a16="http://schemas.microsoft.com/office/drawing/2014/main" id="{716BF492-77F8-4312-986B-F7E2B3C03D11}"/>
              </a:ext>
            </a:extLst>
          </p:cNvPr>
          <p:cNvSpPr>
            <a:spLocks noGrp="1"/>
          </p:cNvSpPr>
          <p:nvPr>
            <p:ph idx="1"/>
          </p:nvPr>
        </p:nvSpPr>
        <p:spPr>
          <a:xfrm>
            <a:off x="744718" y="2285999"/>
            <a:ext cx="11180190" cy="4226413"/>
          </a:xfrm>
        </p:spPr>
        <p:txBody>
          <a:bodyPr>
            <a:normAutofit/>
          </a:bodyPr>
          <a:lstStyle/>
          <a:p>
            <a:pPr>
              <a:buFont typeface="Wingdings" panose="05000000000000000000" pitchFamily="2" charset="2"/>
              <a:buChar char="v"/>
            </a:pPr>
            <a:r>
              <a:rPr lang="en-US" sz="3600" dirty="0"/>
              <a:t>Downloadable in both XML and .txt file formats</a:t>
            </a:r>
          </a:p>
          <a:p>
            <a:pPr lvl="1">
              <a:buFont typeface="Wingdings" panose="05000000000000000000" pitchFamily="2" charset="2"/>
              <a:buChar char="v"/>
            </a:pPr>
            <a:r>
              <a:rPr lang="en-US" sz="3200" dirty="0"/>
              <a:t>English or Arabic metadata</a:t>
            </a:r>
          </a:p>
          <a:p>
            <a:pPr>
              <a:buFont typeface="Wingdings" panose="05000000000000000000" pitchFamily="2" charset="2"/>
              <a:buChar char="v"/>
            </a:pPr>
            <a:r>
              <a:rPr lang="en-US" sz="3600" dirty="0"/>
              <a:t>Audio data also available as well as handwritten sheets</a:t>
            </a:r>
          </a:p>
          <a:p>
            <a:pPr>
              <a:buFont typeface="Wingdings" panose="05000000000000000000" pitchFamily="2" charset="2"/>
              <a:buChar char="v"/>
            </a:pPr>
            <a:r>
              <a:rPr lang="en-US" sz="3600" dirty="0"/>
              <a:t>POS-tagged .txt and XML files also available</a:t>
            </a:r>
          </a:p>
          <a:p>
            <a:pPr>
              <a:buFont typeface="Wingdings" panose="05000000000000000000" pitchFamily="2" charset="2"/>
              <a:buChar char="v"/>
            </a:pPr>
            <a:r>
              <a:rPr lang="en-US" sz="3600" dirty="0"/>
              <a:t>Freely available under a Creative Commons License Attribution-</a:t>
            </a:r>
            <a:r>
              <a:rPr lang="en-US" sz="3600" dirty="0" err="1"/>
              <a:t>NonCommercial</a:t>
            </a:r>
            <a:r>
              <a:rPr lang="en-US" sz="3600" dirty="0"/>
              <a:t> 4.0 International (CC BY-NC 4.0). </a:t>
            </a:r>
          </a:p>
        </p:txBody>
      </p:sp>
      <p:pic>
        <p:nvPicPr>
          <p:cNvPr id="4" name="Picture 3">
            <a:extLst>
              <a:ext uri="{FF2B5EF4-FFF2-40B4-BE49-F238E27FC236}">
                <a16:creationId xmlns:a16="http://schemas.microsoft.com/office/drawing/2014/main" id="{026926D3-84D4-4D33-BF82-0AEE6292163B}"/>
              </a:ext>
            </a:extLst>
          </p:cNvPr>
          <p:cNvPicPr>
            <a:picLocks noChangeAspect="1"/>
          </p:cNvPicPr>
          <p:nvPr/>
        </p:nvPicPr>
        <p:blipFill rotWithShape="1">
          <a:blip r:embed="rId2"/>
          <a:srcRect l="15000" t="39240" r="69072" b="41946"/>
          <a:stretch/>
        </p:blipFill>
        <p:spPr>
          <a:xfrm>
            <a:off x="7016910" y="345587"/>
            <a:ext cx="4907998" cy="1739245"/>
          </a:xfrm>
          <a:prstGeom prst="rect">
            <a:avLst/>
          </a:prstGeom>
        </p:spPr>
      </p:pic>
    </p:spTree>
    <p:extLst>
      <p:ext uri="{BB962C8B-B14F-4D97-AF65-F5344CB8AC3E}">
        <p14:creationId xmlns:p14="http://schemas.microsoft.com/office/powerpoint/2010/main" val="31428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0683-B286-447A-AA8A-B8DF3661C0C4}"/>
              </a:ext>
            </a:extLst>
          </p:cNvPr>
          <p:cNvSpPr>
            <a:spLocks noGrp="1"/>
          </p:cNvSpPr>
          <p:nvPr>
            <p:ph type="title"/>
          </p:nvPr>
        </p:nvSpPr>
        <p:spPr/>
        <p:txBody>
          <a:bodyPr/>
          <a:lstStyle/>
          <a:p>
            <a:r>
              <a:rPr lang="en-US" dirty="0"/>
              <a:t>Composition</a:t>
            </a:r>
          </a:p>
        </p:txBody>
      </p:sp>
      <p:sp>
        <p:nvSpPr>
          <p:cNvPr id="3" name="Content Placeholder 2">
            <a:extLst>
              <a:ext uri="{FF2B5EF4-FFF2-40B4-BE49-F238E27FC236}">
                <a16:creationId xmlns:a16="http://schemas.microsoft.com/office/drawing/2014/main" id="{9C5408F4-57DB-4B1B-91C5-62B3CE281A6C}"/>
              </a:ext>
            </a:extLst>
          </p:cNvPr>
          <p:cNvSpPr>
            <a:spLocks noGrp="1"/>
          </p:cNvSpPr>
          <p:nvPr>
            <p:ph idx="1"/>
          </p:nvPr>
        </p:nvSpPr>
        <p:spPr>
          <a:xfrm>
            <a:off x="1024128" y="1828800"/>
            <a:ext cx="10269183" cy="4480560"/>
          </a:xfrm>
        </p:spPr>
        <p:txBody>
          <a:bodyPr>
            <a:normAutofit fontScale="85000" lnSpcReduction="20000"/>
          </a:bodyPr>
          <a:lstStyle/>
          <a:p>
            <a:pPr>
              <a:buFont typeface="Wingdings" panose="05000000000000000000" pitchFamily="2" charset="2"/>
              <a:buChar char="v"/>
            </a:pPr>
            <a:r>
              <a:rPr lang="en-US" sz="4000" dirty="0"/>
              <a:t>1,585 XML files and a README file about the corpus</a:t>
            </a:r>
          </a:p>
          <a:p>
            <a:pPr>
              <a:buFont typeface="Wingdings" panose="05000000000000000000" pitchFamily="2" charset="2"/>
              <a:buChar char="v"/>
            </a:pPr>
            <a:r>
              <a:rPr lang="en-US" sz="4000" dirty="0"/>
              <a:t>“The ALC data has been captured in 2012 and 2013. It includes </a:t>
            </a:r>
            <a:r>
              <a:rPr lang="en-US" sz="4000" b="1" dirty="0"/>
              <a:t>282,732</a:t>
            </a:r>
            <a:r>
              <a:rPr lang="en-US" sz="4000" dirty="0"/>
              <a:t> words, </a:t>
            </a:r>
            <a:r>
              <a:rPr lang="en-US" sz="4000" b="1" dirty="0"/>
              <a:t>1585</a:t>
            </a:r>
            <a:r>
              <a:rPr lang="en-US" sz="4000" dirty="0"/>
              <a:t> materials (</a:t>
            </a:r>
            <a:r>
              <a:rPr lang="en-US" sz="4000" b="1" dirty="0"/>
              <a:t>written</a:t>
            </a:r>
            <a:r>
              <a:rPr lang="en-US" sz="4000" dirty="0"/>
              <a:t> and </a:t>
            </a:r>
            <a:r>
              <a:rPr lang="en-US" sz="4000" b="1" dirty="0"/>
              <a:t>spoken</a:t>
            </a:r>
            <a:r>
              <a:rPr lang="en-US" sz="4000" dirty="0"/>
              <a:t>), produced by </a:t>
            </a:r>
            <a:r>
              <a:rPr lang="en-US" sz="4000" b="1" dirty="0"/>
              <a:t>942</a:t>
            </a:r>
            <a:r>
              <a:rPr lang="en-US" sz="4000" dirty="0"/>
              <a:t> students from </a:t>
            </a:r>
            <a:r>
              <a:rPr lang="en-US" sz="4000" b="1" dirty="0"/>
              <a:t>67</a:t>
            </a:r>
            <a:r>
              <a:rPr lang="en-US" sz="4000" dirty="0"/>
              <a:t> nationalities, and </a:t>
            </a:r>
            <a:r>
              <a:rPr lang="en-US" sz="4000" b="1" dirty="0"/>
              <a:t>66</a:t>
            </a:r>
            <a:r>
              <a:rPr lang="en-US" sz="4000" dirty="0"/>
              <a:t> different L1 backgrounds. Average length of a text is </a:t>
            </a:r>
            <a:r>
              <a:rPr lang="en-US" sz="4000" b="1" dirty="0"/>
              <a:t>178</a:t>
            </a:r>
            <a:r>
              <a:rPr lang="en-US" sz="4000" dirty="0"/>
              <a:t> words” (</a:t>
            </a:r>
            <a:r>
              <a:rPr lang="en-US" sz="4000" dirty="0" err="1"/>
              <a:t>Alfaifi</a:t>
            </a:r>
            <a:r>
              <a:rPr lang="en-US" sz="4000" dirty="0"/>
              <a:t>, Atwell, &amp; </a:t>
            </a:r>
            <a:r>
              <a:rPr lang="en-US" sz="4000" dirty="0" err="1"/>
              <a:t>Hedaya</a:t>
            </a:r>
            <a:r>
              <a:rPr lang="en-US" sz="4000" dirty="0"/>
              <a:t>, 2014)</a:t>
            </a:r>
          </a:p>
          <a:p>
            <a:pPr>
              <a:buFont typeface="Wingdings" panose="05000000000000000000" pitchFamily="2" charset="2"/>
              <a:buChar char="v"/>
            </a:pPr>
            <a:r>
              <a:rPr lang="en-US" sz="4000" dirty="0"/>
              <a:t>Two portions to each file:</a:t>
            </a:r>
          </a:p>
          <a:p>
            <a:pPr lvl="1">
              <a:buFont typeface="Wingdings" panose="05000000000000000000" pitchFamily="2" charset="2"/>
              <a:buChar char="v"/>
            </a:pPr>
            <a:r>
              <a:rPr lang="en-US" sz="3600" dirty="0"/>
              <a:t>Metadata about the participant</a:t>
            </a:r>
          </a:p>
          <a:p>
            <a:pPr lvl="1">
              <a:buFont typeface="Wingdings" panose="05000000000000000000" pitchFamily="2" charset="2"/>
              <a:buChar char="v"/>
            </a:pPr>
            <a:r>
              <a:rPr lang="en-US" sz="3600" dirty="0"/>
              <a:t>Text of the response to a prompt (either narrating a vacation trip or describing their studies) and metadata about the response (time on task, dictionary use, etc.)</a:t>
            </a:r>
          </a:p>
        </p:txBody>
      </p:sp>
    </p:spTree>
    <p:extLst>
      <p:ext uri="{BB962C8B-B14F-4D97-AF65-F5344CB8AC3E}">
        <p14:creationId xmlns:p14="http://schemas.microsoft.com/office/powerpoint/2010/main" val="265286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1674</Words>
  <Application>Microsoft Office PowerPoint</Application>
  <PresentationFormat>Widescreen</PresentationFormat>
  <Paragraphs>168</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Andalus</vt:lpstr>
      <vt:lpstr>Arial</vt:lpstr>
      <vt:lpstr>Arial Unicode MS</vt:lpstr>
      <vt:lpstr>Calibri</vt:lpstr>
      <vt:lpstr>Tw Cen MT</vt:lpstr>
      <vt:lpstr>Tw Cen MT Condensed</vt:lpstr>
      <vt:lpstr>Wingdings</vt:lpstr>
      <vt:lpstr>Wingdings 3</vt:lpstr>
      <vt:lpstr>Integral</vt:lpstr>
      <vt:lpstr>Arabic learner corpus considerations</vt:lpstr>
      <vt:lpstr>Overview</vt:lpstr>
      <vt:lpstr>Introduction</vt:lpstr>
      <vt:lpstr>Motivation: why Arabic?</vt:lpstr>
      <vt:lpstr>Motivation: why a learner corpus?</vt:lpstr>
      <vt:lpstr>Literature review: Arabic as an L2</vt:lpstr>
      <vt:lpstr>The Arabic Learner corpus</vt:lpstr>
      <vt:lpstr>Availability and Licensing</vt:lpstr>
      <vt:lpstr>Composition</vt:lpstr>
      <vt:lpstr>Areas of investigation</vt:lpstr>
      <vt:lpstr>Learner subgroups</vt:lpstr>
      <vt:lpstr>Support vector l1 classifier</vt:lpstr>
      <vt:lpstr>Data organization</vt:lpstr>
      <vt:lpstr>XML and beautifulsoup</vt:lpstr>
      <vt:lpstr>Building a dataframe</vt:lpstr>
      <vt:lpstr>Building a dataframe</vt:lpstr>
      <vt:lpstr>Cleaning, EDA</vt:lpstr>
      <vt:lpstr>Collapsing l1 data</vt:lpstr>
      <vt:lpstr>Preliminary Analysis</vt:lpstr>
      <vt:lpstr>Subgroup visualizations (wip)</vt:lpstr>
      <vt:lpstr>SVC l1 Classifier</vt:lpstr>
      <vt:lpstr>SVC L1 Classifier</vt:lpstr>
      <vt:lpstr>Conclusion</vt:lpstr>
      <vt:lpstr>Limitations</vt:lpstr>
      <vt:lpstr>Preliminary Findings</vt:lpstr>
      <vt:lpstr>Future Directions</vt:lpstr>
      <vt:lpstr>شكرا كتير كتير!</vt:lpstr>
      <vt:lpstr>Works referenced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learner corpus considerations</dc:title>
  <dc:creator>Verardi, Anthony</dc:creator>
  <cp:lastModifiedBy>Verardi, Anthony</cp:lastModifiedBy>
  <cp:revision>43</cp:revision>
  <dcterms:created xsi:type="dcterms:W3CDTF">2020-04-16T15:23:09Z</dcterms:created>
  <dcterms:modified xsi:type="dcterms:W3CDTF">2020-04-16T15:43:21Z</dcterms:modified>
</cp:coreProperties>
</file>