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7" r:id="rId3"/>
    <p:sldId id="257" r:id="rId4"/>
    <p:sldId id="269" r:id="rId5"/>
    <p:sldId id="268" r:id="rId6"/>
    <p:sldId id="274" r:id="rId7"/>
    <p:sldId id="261" r:id="rId8"/>
    <p:sldId id="270" r:id="rId9"/>
    <p:sldId id="271" r:id="rId10"/>
    <p:sldId id="258" r:id="rId11"/>
    <p:sldId id="266" r:id="rId12"/>
    <p:sldId id="259" r:id="rId13"/>
    <p:sldId id="272" r:id="rId14"/>
    <p:sldId id="273" r:id="rId15"/>
    <p:sldId id="264"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Verardi" initials="AV" lastIdx="2" clrIdx="0">
    <p:extLst>
      <p:ext uri="{19B8F6BF-5375-455C-9EA6-DF929625EA0E}">
        <p15:presenceInfo xmlns:p15="http://schemas.microsoft.com/office/powerpoint/2012/main" userId="f67376fc20d88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FFF"/>
    <a:srgbClr val="FFFFF0"/>
    <a:srgbClr val="E34234"/>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2"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B9026-B9F7-4005-B89D-C4E07F973438}" type="datetimeFigureOut">
              <a:rPr lang="en-US" smtClean="0"/>
              <a:t>9/13/2019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B08CE-CB62-4A8A-BCCA-620A10348410}" type="slidenum">
              <a:rPr lang="en-US" smtClean="0"/>
              <a:t>‹#›</a:t>
            </a:fld>
            <a:endParaRPr lang="en-US"/>
          </a:p>
        </p:txBody>
      </p:sp>
    </p:spTree>
    <p:extLst>
      <p:ext uri="{BB962C8B-B14F-4D97-AF65-F5344CB8AC3E}">
        <p14:creationId xmlns:p14="http://schemas.microsoft.com/office/powerpoint/2010/main" val="1200111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blipFill dpi="0" rotWithShape="1">
            <a:blip r:embed="rId2"/>
            <a:srcRect/>
            <a:tile tx="469900" ty="5080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1896B5EC-1C3F-4B43-A594-F9A2B39DC3D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16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6B5EC-1C3F-4B43-A594-F9A2B39DC3D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a:p>
        </p:txBody>
      </p:sp>
    </p:spTree>
    <p:extLst>
      <p:ext uri="{BB962C8B-B14F-4D97-AF65-F5344CB8AC3E}">
        <p14:creationId xmlns:p14="http://schemas.microsoft.com/office/powerpoint/2010/main" val="213450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6B5EC-1C3F-4B43-A594-F9A2B39DC3D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17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6B5EC-1C3F-4B43-A594-F9A2B39DC3D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dirty="0"/>
          </a:p>
        </p:txBody>
      </p:sp>
    </p:spTree>
    <p:extLst>
      <p:ext uri="{BB962C8B-B14F-4D97-AF65-F5344CB8AC3E}">
        <p14:creationId xmlns:p14="http://schemas.microsoft.com/office/powerpoint/2010/main" val="294660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userDrawn="1"/>
        </p:nvSpPr>
        <p:spPr>
          <a:xfrm>
            <a:off x="0" y="0"/>
            <a:ext cx="12192000" cy="4572001"/>
          </a:xfrm>
          <a:prstGeom prst="rect">
            <a:avLst/>
          </a:prstGeom>
          <a:blipFill dpi="0" rotWithShape="1">
            <a:blip r:embed="rId2"/>
            <a:srcRect/>
            <a:tile tx="469900" ty="5080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6B5EC-1C3F-4B43-A594-F9A2B39DC3D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93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96B5EC-1C3F-4B43-A594-F9A2B39DC3D8}"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a:p>
        </p:txBody>
      </p:sp>
    </p:spTree>
    <p:extLst>
      <p:ext uri="{BB962C8B-B14F-4D97-AF65-F5344CB8AC3E}">
        <p14:creationId xmlns:p14="http://schemas.microsoft.com/office/powerpoint/2010/main" val="164818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6B5EC-1C3F-4B43-A594-F9A2B39DC3D8}"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a:p>
        </p:txBody>
      </p:sp>
    </p:spTree>
    <p:extLst>
      <p:ext uri="{BB962C8B-B14F-4D97-AF65-F5344CB8AC3E}">
        <p14:creationId xmlns:p14="http://schemas.microsoft.com/office/powerpoint/2010/main" val="175000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96B5EC-1C3F-4B43-A594-F9A2B39DC3D8}"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a:p>
        </p:txBody>
      </p:sp>
    </p:spTree>
    <p:extLst>
      <p:ext uri="{BB962C8B-B14F-4D97-AF65-F5344CB8AC3E}">
        <p14:creationId xmlns:p14="http://schemas.microsoft.com/office/powerpoint/2010/main" val="154583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6B5EC-1C3F-4B43-A594-F9A2B39DC3D8}"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a:p>
        </p:txBody>
      </p:sp>
    </p:spTree>
    <p:extLst>
      <p:ext uri="{BB962C8B-B14F-4D97-AF65-F5344CB8AC3E}">
        <p14:creationId xmlns:p14="http://schemas.microsoft.com/office/powerpoint/2010/main" val="255845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6B5EC-1C3F-4B43-A594-F9A2B39DC3D8}"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a:p>
        </p:txBody>
      </p:sp>
    </p:spTree>
    <p:extLst>
      <p:ext uri="{BB962C8B-B14F-4D97-AF65-F5344CB8AC3E}">
        <p14:creationId xmlns:p14="http://schemas.microsoft.com/office/powerpoint/2010/main" val="290206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96B5EC-1C3F-4B43-A594-F9A2B39DC3D8}"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131ABE6B-F6E7-4DF2-BAB0-A97B4F8B23B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59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896B5EC-1C3F-4B43-A594-F9A2B39DC3D8}" type="datetimeFigureOut">
              <a:rPr lang="en-US" smtClean="0"/>
              <a:t>9/13/2019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E028139-5061-4D65-A9C1-6B8DFB9C122E}"/>
              </a:ext>
            </a:extLst>
          </p:cNvPr>
          <p:cNvSpPr txBox="1"/>
          <p:nvPr userDrawn="1"/>
        </p:nvSpPr>
        <p:spPr>
          <a:xfrm>
            <a:off x="10037857" y="6470704"/>
            <a:ext cx="2154143" cy="338554"/>
          </a:xfrm>
          <a:prstGeom prst="rect">
            <a:avLst/>
          </a:prstGeom>
          <a:noFill/>
        </p:spPr>
        <p:txBody>
          <a:bodyPr wrap="square" rtlCol="0">
            <a:spAutoFit/>
          </a:bodyPr>
          <a:lstStyle/>
          <a:p>
            <a:pPr algn="r"/>
            <a:r>
              <a:rPr lang="en-US" sz="1600" dirty="0"/>
              <a:t>Slide </a:t>
            </a:r>
            <a:fld id="{4C6B7CA9-E2A3-48A4-8D3A-065DF919CB75}" type="slidenum">
              <a:rPr lang="en-US" sz="1600" smtClean="0"/>
              <a:pPr/>
              <a:t>‹#›</a:t>
            </a:fld>
            <a:r>
              <a:rPr lang="en-US" sz="1600" dirty="0"/>
              <a:t> of 16</a:t>
            </a:r>
          </a:p>
        </p:txBody>
      </p:sp>
    </p:spTree>
    <p:extLst>
      <p:ext uri="{BB962C8B-B14F-4D97-AF65-F5344CB8AC3E}">
        <p14:creationId xmlns:p14="http://schemas.microsoft.com/office/powerpoint/2010/main" val="3151918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ndependent.co.uk/voices/arab-tunisia-move-immigration-canada-language-in-arabic-to-describe-being-transgender-qtipoc-a7909951.html"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www.gsws.pitt.edu/faculty/gender-inclusivenon-sexist-language-syllabi-statement" TargetMode="External"/><Relationship Id="rId2" Type="http://schemas.openxmlformats.org/officeDocument/2006/relationships/hyperlink" Target="https://www.cfo.pitt.edu/policies/policy/07/07-01-03.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se.upenn.edu/news/educators-playbook/erin-cross-pronouns-gender-identity" TargetMode="External"/><Relationship Id="rId2" Type="http://schemas.openxmlformats.org/officeDocument/2006/relationships/hyperlink" Target="http://www.gsws.pitt.edu/node/1432" TargetMode="External"/><Relationship Id="rId1" Type="http://schemas.openxmlformats.org/officeDocument/2006/relationships/slideLayout" Target="../slideLayouts/slideLayout2.xml"/><Relationship Id="rId5" Type="http://schemas.openxmlformats.org/officeDocument/2006/relationships/hyperlink" Target="http://www.gsws.pitt.edu/node/1640" TargetMode="External"/><Relationship Id="rId4" Type="http://schemas.openxmlformats.org/officeDocument/2006/relationships/hyperlink" Target="http://www.gsws.pitt.edu/faculty/gender-inclusivenon-sexist-language-syllabi-state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diversity.pitt.edu/resources/resources-diverse-populations/lgbtqia-resources/guidelines-inclusion-relating-gend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hrc.org/resources/glossary-of-ter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hrc.org/resources/glossary-of-terms"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diversity.pitt.edu/resources/resources-diverse-populations/lgbtqia-resources/preferred-name-initiative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827-032F-4191-AA00-5A1D8F0A08F7}"/>
              </a:ext>
            </a:extLst>
          </p:cNvPr>
          <p:cNvSpPr>
            <a:spLocks noGrp="1"/>
          </p:cNvSpPr>
          <p:nvPr>
            <p:ph type="ctrTitle"/>
          </p:nvPr>
        </p:nvSpPr>
        <p:spPr/>
        <p:txBody>
          <a:bodyPr/>
          <a:lstStyle/>
          <a:p>
            <a:r>
              <a:rPr lang="en-US" dirty="0"/>
              <a:t>Gender Diversity in the language Classroom</a:t>
            </a:r>
          </a:p>
        </p:txBody>
      </p:sp>
      <p:sp>
        <p:nvSpPr>
          <p:cNvPr id="3" name="Subtitle 2">
            <a:extLst>
              <a:ext uri="{FF2B5EF4-FFF2-40B4-BE49-F238E27FC236}">
                <a16:creationId xmlns:a16="http://schemas.microsoft.com/office/drawing/2014/main" id="{C510FFAC-4734-4356-B010-D7EDDE73BCF0}"/>
              </a:ext>
            </a:extLst>
          </p:cNvPr>
          <p:cNvSpPr>
            <a:spLocks noGrp="1"/>
          </p:cNvSpPr>
          <p:nvPr>
            <p:ph type="subTitle" idx="1"/>
          </p:nvPr>
        </p:nvSpPr>
        <p:spPr/>
        <p:txBody>
          <a:bodyPr>
            <a:normAutofit/>
          </a:bodyPr>
          <a:lstStyle/>
          <a:p>
            <a:r>
              <a:rPr lang="en-US" dirty="0"/>
              <a:t>Presented by Anthony Verardi</a:t>
            </a:r>
          </a:p>
          <a:p>
            <a:r>
              <a:rPr lang="en-US" dirty="0"/>
              <a:t>University of Pittsburgh</a:t>
            </a:r>
          </a:p>
          <a:p>
            <a:r>
              <a:rPr lang="en-US" dirty="0"/>
              <a:t>Department of Linguistics</a:t>
            </a:r>
          </a:p>
          <a:p>
            <a:r>
              <a:rPr lang="en-US" dirty="0"/>
              <a:t>September 13, 2019</a:t>
            </a:r>
          </a:p>
        </p:txBody>
      </p:sp>
    </p:spTree>
    <p:extLst>
      <p:ext uri="{BB962C8B-B14F-4D97-AF65-F5344CB8AC3E}">
        <p14:creationId xmlns:p14="http://schemas.microsoft.com/office/powerpoint/2010/main" val="2277354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1B70-CF03-4F53-BC1B-CA0DCF96F020}"/>
              </a:ext>
            </a:extLst>
          </p:cNvPr>
          <p:cNvSpPr>
            <a:spLocks noGrp="1"/>
          </p:cNvSpPr>
          <p:nvPr>
            <p:ph type="title"/>
          </p:nvPr>
        </p:nvSpPr>
        <p:spPr/>
        <p:txBody>
          <a:bodyPr/>
          <a:lstStyle/>
          <a:p>
            <a:r>
              <a:rPr lang="en-US" dirty="0"/>
              <a:t>Quick Tips</a:t>
            </a:r>
          </a:p>
        </p:txBody>
      </p:sp>
      <p:sp>
        <p:nvSpPr>
          <p:cNvPr id="3" name="Text Placeholder 2">
            <a:extLst>
              <a:ext uri="{FF2B5EF4-FFF2-40B4-BE49-F238E27FC236}">
                <a16:creationId xmlns:a16="http://schemas.microsoft.com/office/drawing/2014/main" id="{44A39765-B576-4ADD-BE23-5B885674BE12}"/>
              </a:ext>
            </a:extLst>
          </p:cNvPr>
          <p:cNvSpPr>
            <a:spLocks noGrp="1"/>
          </p:cNvSpPr>
          <p:nvPr>
            <p:ph type="body" idx="1"/>
          </p:nvPr>
        </p:nvSpPr>
        <p:spPr>
          <a:xfrm>
            <a:off x="839788" y="1629118"/>
            <a:ext cx="5157787" cy="652484"/>
          </a:xfrm>
        </p:spPr>
        <p:txBody>
          <a:bodyPr>
            <a:normAutofit/>
          </a:bodyPr>
          <a:lstStyle/>
          <a:p>
            <a:r>
              <a:rPr lang="en-US" sz="3600" dirty="0"/>
              <a:t>Instead of:</a:t>
            </a:r>
          </a:p>
        </p:txBody>
      </p:sp>
      <p:sp>
        <p:nvSpPr>
          <p:cNvPr id="4" name="Content Placeholder 3">
            <a:extLst>
              <a:ext uri="{FF2B5EF4-FFF2-40B4-BE49-F238E27FC236}">
                <a16:creationId xmlns:a16="http://schemas.microsoft.com/office/drawing/2014/main" id="{D4FEEBB5-7076-46F7-9410-E752B9978B91}"/>
              </a:ext>
            </a:extLst>
          </p:cNvPr>
          <p:cNvSpPr>
            <a:spLocks noGrp="1"/>
          </p:cNvSpPr>
          <p:nvPr>
            <p:ph sz="half" idx="2"/>
          </p:nvPr>
        </p:nvSpPr>
        <p:spPr>
          <a:xfrm>
            <a:off x="839788" y="2281602"/>
            <a:ext cx="5157787" cy="4359228"/>
          </a:xfrm>
        </p:spPr>
        <p:txBody>
          <a:bodyPr>
            <a:normAutofit fontScale="92500" lnSpcReduction="10000"/>
          </a:bodyPr>
          <a:lstStyle/>
          <a:p>
            <a:pPr>
              <a:buFont typeface="Wingdings" panose="05000000000000000000" pitchFamily="2" charset="2"/>
              <a:buChar char="v"/>
            </a:pPr>
            <a:r>
              <a:rPr lang="en-US" sz="2400" dirty="0"/>
              <a:t>Assuming what name and pronouns to use for your students</a:t>
            </a:r>
          </a:p>
          <a:p>
            <a:pPr>
              <a:buFont typeface="Wingdings" panose="05000000000000000000" pitchFamily="2" charset="2"/>
              <a:buChar char="v"/>
            </a:pPr>
            <a:r>
              <a:rPr lang="en-US" sz="2400" dirty="0"/>
              <a:t>Writing “he or she” or “his/her” in syllabi and class activities that are provided in English</a:t>
            </a:r>
          </a:p>
          <a:p>
            <a:pPr>
              <a:buFont typeface="Wingdings" panose="05000000000000000000" pitchFamily="2" charset="2"/>
              <a:buChar char="v"/>
            </a:pPr>
            <a:r>
              <a:rPr lang="en-US" sz="2400" dirty="0"/>
              <a:t>Using “hey guys” or “ladies and gentlemen” or their equivalents</a:t>
            </a:r>
          </a:p>
          <a:p>
            <a:pPr>
              <a:buFont typeface="Wingdings" panose="05000000000000000000" pitchFamily="2" charset="2"/>
              <a:buChar char="v"/>
            </a:pPr>
            <a:r>
              <a:rPr lang="en-US" sz="2400" dirty="0"/>
              <a:t>Asking students to “work with someone of the opposite gender”</a:t>
            </a:r>
          </a:p>
          <a:p>
            <a:pPr>
              <a:buFont typeface="Wingdings" panose="05000000000000000000" pitchFamily="2" charset="2"/>
              <a:buChar char="v"/>
            </a:pPr>
            <a:r>
              <a:rPr lang="en-US" sz="2400" dirty="0"/>
              <a:t>Using </a:t>
            </a:r>
            <a:r>
              <a:rPr lang="en-US" sz="2400" dirty="0">
                <a:solidFill>
                  <a:srgbClr val="FF00FF"/>
                </a:solidFill>
              </a:rPr>
              <a:t>pink</a:t>
            </a:r>
            <a:r>
              <a:rPr lang="en-US" sz="2400" dirty="0"/>
              <a:t> and </a:t>
            </a:r>
            <a:r>
              <a:rPr lang="en-US" sz="2400" dirty="0">
                <a:solidFill>
                  <a:srgbClr val="0070C0"/>
                </a:solidFill>
              </a:rPr>
              <a:t>blue</a:t>
            </a:r>
            <a:r>
              <a:rPr lang="en-US" sz="2400" dirty="0"/>
              <a:t> for grammatically masculine and feminine objects</a:t>
            </a:r>
          </a:p>
        </p:txBody>
      </p:sp>
      <p:sp>
        <p:nvSpPr>
          <p:cNvPr id="5" name="Text Placeholder 4">
            <a:extLst>
              <a:ext uri="{FF2B5EF4-FFF2-40B4-BE49-F238E27FC236}">
                <a16:creationId xmlns:a16="http://schemas.microsoft.com/office/drawing/2014/main" id="{0F20D029-0123-4265-A266-8F8969D9F49B}"/>
              </a:ext>
            </a:extLst>
          </p:cNvPr>
          <p:cNvSpPr>
            <a:spLocks noGrp="1"/>
          </p:cNvSpPr>
          <p:nvPr>
            <p:ph type="body" sz="quarter" idx="3"/>
          </p:nvPr>
        </p:nvSpPr>
        <p:spPr>
          <a:xfrm>
            <a:off x="6172200" y="1629118"/>
            <a:ext cx="5183188" cy="652484"/>
          </a:xfrm>
        </p:spPr>
        <p:txBody>
          <a:bodyPr>
            <a:normAutofit/>
          </a:bodyPr>
          <a:lstStyle/>
          <a:p>
            <a:r>
              <a:rPr lang="en-US" sz="3600" dirty="0"/>
              <a:t>Try:</a:t>
            </a:r>
          </a:p>
        </p:txBody>
      </p:sp>
      <p:sp>
        <p:nvSpPr>
          <p:cNvPr id="6" name="Content Placeholder 5">
            <a:extLst>
              <a:ext uri="{FF2B5EF4-FFF2-40B4-BE49-F238E27FC236}">
                <a16:creationId xmlns:a16="http://schemas.microsoft.com/office/drawing/2014/main" id="{763E5957-B692-4B03-8FF8-5A5A344E9114}"/>
              </a:ext>
            </a:extLst>
          </p:cNvPr>
          <p:cNvSpPr>
            <a:spLocks noGrp="1"/>
          </p:cNvSpPr>
          <p:nvPr>
            <p:ph sz="quarter" idx="4"/>
          </p:nvPr>
        </p:nvSpPr>
        <p:spPr>
          <a:xfrm>
            <a:off x="6172200" y="2281602"/>
            <a:ext cx="5183188" cy="4359228"/>
          </a:xfrm>
        </p:spPr>
        <p:txBody>
          <a:bodyPr>
            <a:normAutofit fontScale="92500" lnSpcReduction="10000"/>
          </a:bodyPr>
          <a:lstStyle/>
          <a:p>
            <a:pPr>
              <a:buFont typeface="Wingdings" panose="05000000000000000000" pitchFamily="2" charset="2"/>
              <a:buChar char="v"/>
            </a:pPr>
            <a:r>
              <a:rPr lang="en-US" sz="2400" dirty="0"/>
              <a:t>Asking your students on the first day what pronouns they would like you to use with them</a:t>
            </a:r>
          </a:p>
          <a:p>
            <a:pPr>
              <a:buFont typeface="Wingdings" panose="05000000000000000000" pitchFamily="2" charset="2"/>
              <a:buChar char="v"/>
            </a:pPr>
            <a:r>
              <a:rPr lang="en-US" sz="2400" dirty="0"/>
              <a:t>Using the singular “they” or its equivalent in your language, when possible</a:t>
            </a:r>
          </a:p>
          <a:p>
            <a:pPr>
              <a:buFont typeface="Wingdings" panose="05000000000000000000" pitchFamily="2" charset="2"/>
              <a:buChar char="v"/>
            </a:pPr>
            <a:r>
              <a:rPr lang="en-US" sz="2400" dirty="0"/>
              <a:t>Use “hey everyone” or “hey folks” or an equivalent in your language</a:t>
            </a:r>
          </a:p>
          <a:p>
            <a:pPr>
              <a:buFont typeface="Wingdings" panose="05000000000000000000" pitchFamily="2" charset="2"/>
              <a:buChar char="v"/>
            </a:pPr>
            <a:r>
              <a:rPr lang="en-US" sz="2400" dirty="0"/>
              <a:t>Asking students to “work with someone of a </a:t>
            </a:r>
            <a:r>
              <a:rPr lang="en-US" sz="2400" b="1" dirty="0"/>
              <a:t>different</a:t>
            </a:r>
            <a:r>
              <a:rPr lang="en-US" sz="2400" dirty="0"/>
              <a:t> gender (than your own)”</a:t>
            </a:r>
          </a:p>
          <a:p>
            <a:pPr>
              <a:buFont typeface="Wingdings" panose="05000000000000000000" pitchFamily="2" charset="2"/>
              <a:buChar char="v"/>
            </a:pPr>
            <a:r>
              <a:rPr lang="en-US" sz="2400" dirty="0"/>
              <a:t>Using arbitrary colors for grammatical gender, like </a:t>
            </a:r>
            <a:r>
              <a:rPr lang="en-US" sz="2400" dirty="0">
                <a:solidFill>
                  <a:srgbClr val="7030A0"/>
                </a:solidFill>
              </a:rPr>
              <a:t>purple</a:t>
            </a:r>
            <a:r>
              <a:rPr lang="en-US" sz="2400" dirty="0"/>
              <a:t> and </a:t>
            </a:r>
            <a:r>
              <a:rPr lang="en-US" sz="2400" dirty="0">
                <a:solidFill>
                  <a:srgbClr val="00B050"/>
                </a:solidFill>
              </a:rPr>
              <a:t>green</a:t>
            </a:r>
            <a:r>
              <a:rPr lang="en-US" sz="2400" dirty="0"/>
              <a:t>; </a:t>
            </a:r>
            <a:r>
              <a:rPr lang="en-US" sz="2400" dirty="0">
                <a:solidFill>
                  <a:srgbClr val="FFC000"/>
                </a:solidFill>
              </a:rPr>
              <a:t>orange</a:t>
            </a:r>
            <a:r>
              <a:rPr lang="en-US" sz="2400" dirty="0"/>
              <a:t> and </a:t>
            </a:r>
            <a:r>
              <a:rPr lang="en-US" sz="2400" dirty="0">
                <a:solidFill>
                  <a:srgbClr val="00B0F0"/>
                </a:solidFill>
              </a:rPr>
              <a:t>blue</a:t>
            </a:r>
            <a:r>
              <a:rPr lang="en-US" sz="2400" dirty="0"/>
              <a:t>; </a:t>
            </a:r>
            <a:r>
              <a:rPr lang="en-US" sz="2400" dirty="0">
                <a:solidFill>
                  <a:srgbClr val="E34234"/>
                </a:solidFill>
              </a:rPr>
              <a:t>vermillion</a:t>
            </a:r>
            <a:r>
              <a:rPr lang="en-US" sz="2400" dirty="0"/>
              <a:t>, </a:t>
            </a:r>
            <a:r>
              <a:rPr lang="en-US" sz="2400" dirty="0">
                <a:ln>
                  <a:solidFill>
                    <a:schemeClr val="tx1"/>
                  </a:solidFill>
                </a:ln>
                <a:solidFill>
                  <a:srgbClr val="FFFFF0"/>
                </a:solidFill>
              </a:rPr>
              <a:t>ivory</a:t>
            </a:r>
            <a:r>
              <a:rPr lang="en-US" sz="2400" dirty="0"/>
              <a:t>, and </a:t>
            </a:r>
            <a:r>
              <a:rPr lang="en-US" sz="2400" dirty="0">
                <a:solidFill>
                  <a:srgbClr val="007FFF"/>
                </a:solidFill>
              </a:rPr>
              <a:t>azure</a:t>
            </a:r>
          </a:p>
        </p:txBody>
      </p:sp>
    </p:spTree>
    <p:extLst>
      <p:ext uri="{BB962C8B-B14F-4D97-AF65-F5344CB8AC3E}">
        <p14:creationId xmlns:p14="http://schemas.microsoft.com/office/powerpoint/2010/main" val="4157125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2" name="Rectangle 11">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658EA-50E7-404E-983B-8E8D3E87AFBA}"/>
              </a:ext>
            </a:extLst>
          </p:cNvPr>
          <p:cNvSpPr>
            <a:spLocks noGrp="1"/>
          </p:cNvSpPr>
          <p:nvPr>
            <p:ph type="title"/>
          </p:nvPr>
        </p:nvSpPr>
        <p:spPr>
          <a:xfrm>
            <a:off x="4219803" y="4735775"/>
            <a:ext cx="7006998" cy="1245732"/>
          </a:xfrm>
        </p:spPr>
        <p:txBody>
          <a:bodyPr anchor="t">
            <a:normAutofit/>
          </a:bodyPr>
          <a:lstStyle/>
          <a:p>
            <a:r>
              <a:rPr lang="en-US" b="1">
                <a:solidFill>
                  <a:srgbClr val="FFFFFF"/>
                </a:solidFill>
              </a:rPr>
              <a:t>Solo Activity</a:t>
            </a:r>
          </a:p>
        </p:txBody>
      </p:sp>
      <p:sp>
        <p:nvSpPr>
          <p:cNvPr id="14"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B02C8190-2C03-47D1-9545-53CC48E03FE2}"/>
              </a:ext>
            </a:extLst>
          </p:cNvPr>
          <p:cNvSpPr>
            <a:spLocks noGrp="1"/>
          </p:cNvSpPr>
          <p:nvPr>
            <p:ph idx="1"/>
          </p:nvPr>
        </p:nvSpPr>
        <p:spPr>
          <a:xfrm>
            <a:off x="4219802" y="800101"/>
            <a:ext cx="7006998" cy="3775901"/>
          </a:xfrm>
        </p:spPr>
        <p:txBody>
          <a:bodyPr anchor="t">
            <a:normAutofit fontScale="92500"/>
          </a:bodyPr>
          <a:lstStyle/>
          <a:p>
            <a:pPr>
              <a:buClr>
                <a:schemeClr val="tx1"/>
              </a:buClr>
              <a:buFont typeface="Wingdings" panose="05000000000000000000" pitchFamily="2" charset="2"/>
              <a:buChar char="v"/>
            </a:pPr>
            <a:r>
              <a:rPr lang="en-US" sz="2800" dirty="0">
                <a:solidFill>
                  <a:srgbClr val="FFFFFF"/>
                </a:solidFill>
              </a:rPr>
              <a:t>Take a few minutes to go through your syllabi and your activity and underline any and all occurrences of gendered language (ex. “she,” “he,” “s/he,” “his or her,” etc.)</a:t>
            </a:r>
          </a:p>
          <a:p>
            <a:pPr>
              <a:buClr>
                <a:schemeClr val="tx1"/>
              </a:buClr>
              <a:buFont typeface="Wingdings" panose="05000000000000000000" pitchFamily="2" charset="2"/>
              <a:buChar char="v"/>
            </a:pPr>
            <a:r>
              <a:rPr lang="en-US" sz="2800" dirty="0">
                <a:solidFill>
                  <a:srgbClr val="FFFFFF"/>
                </a:solidFill>
              </a:rPr>
              <a:t>Keep count of how many times gendered language occurs in these documents, including any times you use gendered colors</a:t>
            </a:r>
          </a:p>
          <a:p>
            <a:pPr>
              <a:buClr>
                <a:schemeClr val="tx1"/>
              </a:buClr>
              <a:buFont typeface="Wingdings" panose="05000000000000000000" pitchFamily="2" charset="2"/>
              <a:buChar char="v"/>
            </a:pPr>
            <a:r>
              <a:rPr lang="en-US" sz="2800" dirty="0">
                <a:solidFill>
                  <a:srgbClr val="FFFFFF"/>
                </a:solidFill>
              </a:rPr>
              <a:t>You do not need to share this number with anyone, but please take a moment to yourself to reflect on it</a:t>
            </a:r>
          </a:p>
        </p:txBody>
      </p:sp>
      <p:cxnSp>
        <p:nvCxnSpPr>
          <p:cNvPr id="16" name="Straight Connector 15">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338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ED2D-A118-45B0-B64D-1A6B052EA5F6}"/>
              </a:ext>
            </a:extLst>
          </p:cNvPr>
          <p:cNvSpPr>
            <a:spLocks noGrp="1"/>
          </p:cNvSpPr>
          <p:nvPr>
            <p:ph type="title"/>
          </p:nvPr>
        </p:nvSpPr>
        <p:spPr/>
        <p:txBody>
          <a:bodyPr/>
          <a:lstStyle/>
          <a:p>
            <a:r>
              <a:rPr lang="en-US" dirty="0"/>
              <a:t>Common Challenges and Advice 1</a:t>
            </a:r>
          </a:p>
        </p:txBody>
      </p:sp>
      <p:sp>
        <p:nvSpPr>
          <p:cNvPr id="3" name="Text Placeholder 2">
            <a:extLst>
              <a:ext uri="{FF2B5EF4-FFF2-40B4-BE49-F238E27FC236}">
                <a16:creationId xmlns:a16="http://schemas.microsoft.com/office/drawing/2014/main" id="{CE02B16A-28DF-48F9-81EC-429997F40B6F}"/>
              </a:ext>
            </a:extLst>
          </p:cNvPr>
          <p:cNvSpPr>
            <a:spLocks noGrp="1"/>
          </p:cNvSpPr>
          <p:nvPr>
            <p:ph type="body" idx="1"/>
          </p:nvPr>
        </p:nvSpPr>
        <p:spPr>
          <a:xfrm>
            <a:off x="1024128" y="1771263"/>
            <a:ext cx="4754880" cy="822960"/>
          </a:xfrm>
        </p:spPr>
        <p:txBody>
          <a:bodyPr>
            <a:normAutofit/>
          </a:bodyPr>
          <a:lstStyle/>
          <a:p>
            <a:r>
              <a:rPr lang="en-US" sz="3600" dirty="0"/>
              <a:t>Challenge</a:t>
            </a:r>
          </a:p>
        </p:txBody>
      </p:sp>
      <p:sp>
        <p:nvSpPr>
          <p:cNvPr id="4" name="Content Placeholder 3">
            <a:extLst>
              <a:ext uri="{FF2B5EF4-FFF2-40B4-BE49-F238E27FC236}">
                <a16:creationId xmlns:a16="http://schemas.microsoft.com/office/drawing/2014/main" id="{8B3006B7-0A4D-44D9-876D-4C2E527D818C}"/>
              </a:ext>
            </a:extLst>
          </p:cNvPr>
          <p:cNvSpPr>
            <a:spLocks noGrp="1"/>
          </p:cNvSpPr>
          <p:nvPr>
            <p:ph sz="half" idx="2"/>
          </p:nvPr>
        </p:nvSpPr>
        <p:spPr>
          <a:xfrm>
            <a:off x="1024128" y="2592992"/>
            <a:ext cx="4754880" cy="3341572"/>
          </a:xfrm>
        </p:spPr>
        <p:txBody>
          <a:bodyPr>
            <a:noAutofit/>
          </a:bodyPr>
          <a:lstStyle/>
          <a:p>
            <a:pPr>
              <a:buFont typeface="Wingdings" panose="05000000000000000000" pitchFamily="2" charset="2"/>
              <a:buChar char="v"/>
            </a:pPr>
            <a:r>
              <a:rPr lang="en-US" sz="4800" dirty="0"/>
              <a:t>My language or culture doesn’t allow for gender neutrality in all cases</a:t>
            </a:r>
          </a:p>
        </p:txBody>
      </p:sp>
      <p:sp>
        <p:nvSpPr>
          <p:cNvPr id="5" name="Text Placeholder 4">
            <a:extLst>
              <a:ext uri="{FF2B5EF4-FFF2-40B4-BE49-F238E27FC236}">
                <a16:creationId xmlns:a16="http://schemas.microsoft.com/office/drawing/2014/main" id="{9634C43B-090A-4636-A3CD-09CE1F159325}"/>
              </a:ext>
            </a:extLst>
          </p:cNvPr>
          <p:cNvSpPr>
            <a:spLocks noGrp="1"/>
          </p:cNvSpPr>
          <p:nvPr>
            <p:ph type="body" sz="quarter" idx="3"/>
          </p:nvPr>
        </p:nvSpPr>
        <p:spPr>
          <a:xfrm>
            <a:off x="5990888" y="1771263"/>
            <a:ext cx="4754880" cy="822960"/>
          </a:xfrm>
        </p:spPr>
        <p:txBody>
          <a:bodyPr>
            <a:normAutofit/>
          </a:bodyPr>
          <a:lstStyle/>
          <a:p>
            <a:r>
              <a:rPr lang="en-US" sz="3600" dirty="0"/>
              <a:t>Advice</a:t>
            </a:r>
          </a:p>
        </p:txBody>
      </p:sp>
      <p:sp>
        <p:nvSpPr>
          <p:cNvPr id="6" name="Content Placeholder 5">
            <a:extLst>
              <a:ext uri="{FF2B5EF4-FFF2-40B4-BE49-F238E27FC236}">
                <a16:creationId xmlns:a16="http://schemas.microsoft.com/office/drawing/2014/main" id="{0713A72B-0B0A-46B8-B572-BD02B305E788}"/>
              </a:ext>
            </a:extLst>
          </p:cNvPr>
          <p:cNvSpPr>
            <a:spLocks noGrp="1"/>
          </p:cNvSpPr>
          <p:nvPr>
            <p:ph sz="quarter" idx="4"/>
          </p:nvPr>
        </p:nvSpPr>
        <p:spPr>
          <a:xfrm>
            <a:off x="5990887" y="2592991"/>
            <a:ext cx="5528759" cy="3798843"/>
          </a:xfrm>
        </p:spPr>
        <p:txBody>
          <a:bodyPr>
            <a:normAutofit fontScale="92500"/>
          </a:bodyPr>
          <a:lstStyle/>
          <a:p>
            <a:pPr>
              <a:buFont typeface="Wingdings" panose="05000000000000000000" pitchFamily="2" charset="2"/>
              <a:buChar char="v"/>
            </a:pPr>
            <a:r>
              <a:rPr lang="en-US" dirty="0"/>
              <a:t>Look to how people </a:t>
            </a:r>
            <a:r>
              <a:rPr lang="en-US" b="1" dirty="0"/>
              <a:t>in your language community </a:t>
            </a:r>
            <a:r>
              <a:rPr lang="en-US" dirty="0"/>
              <a:t>express their identities: chances are there are people having these conversations, but it’s up to you to listen</a:t>
            </a:r>
          </a:p>
          <a:p>
            <a:pPr>
              <a:buFont typeface="Wingdings" panose="05000000000000000000" pitchFamily="2" charset="2"/>
              <a:buChar char="v"/>
            </a:pPr>
            <a:r>
              <a:rPr lang="en-US" dirty="0"/>
              <a:t>You don’t have to have </a:t>
            </a:r>
            <a:r>
              <a:rPr lang="en-US" i="1" dirty="0"/>
              <a:t>an answer</a:t>
            </a:r>
            <a:r>
              <a:rPr lang="en-US" dirty="0"/>
              <a:t>, just be sympathetic, willing to engage, and ready to help your learners find ways to express themselves safely in the language they are learning</a:t>
            </a:r>
          </a:p>
          <a:p>
            <a:pPr>
              <a:buFont typeface="Wingdings" panose="05000000000000000000" pitchFamily="2" charset="2"/>
              <a:buChar char="v"/>
            </a:pPr>
            <a:r>
              <a:rPr lang="en-US" dirty="0"/>
              <a:t>Example: </a:t>
            </a:r>
            <a:r>
              <a:rPr lang="en-US" dirty="0">
                <a:hlinkClick r:id="rId2"/>
              </a:rPr>
              <a:t>https://www.independent.co.uk/voices/arab-tunisia-move-immigration-canada-language-in-arabic-to-describe-being-transgender-qtipoc-a7909951.html</a:t>
            </a:r>
            <a:endParaRPr lang="en-US" dirty="0"/>
          </a:p>
        </p:txBody>
      </p:sp>
    </p:spTree>
    <p:extLst>
      <p:ext uri="{BB962C8B-B14F-4D97-AF65-F5344CB8AC3E}">
        <p14:creationId xmlns:p14="http://schemas.microsoft.com/office/powerpoint/2010/main" val="1188065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ED2D-A118-45B0-B64D-1A6B052EA5F6}"/>
              </a:ext>
            </a:extLst>
          </p:cNvPr>
          <p:cNvSpPr>
            <a:spLocks noGrp="1"/>
          </p:cNvSpPr>
          <p:nvPr>
            <p:ph type="title"/>
          </p:nvPr>
        </p:nvSpPr>
        <p:spPr/>
        <p:txBody>
          <a:bodyPr/>
          <a:lstStyle/>
          <a:p>
            <a:r>
              <a:rPr lang="en-US" dirty="0"/>
              <a:t>Common Challenges and Advice 2</a:t>
            </a:r>
          </a:p>
        </p:txBody>
      </p:sp>
      <p:sp>
        <p:nvSpPr>
          <p:cNvPr id="3" name="Text Placeholder 2">
            <a:extLst>
              <a:ext uri="{FF2B5EF4-FFF2-40B4-BE49-F238E27FC236}">
                <a16:creationId xmlns:a16="http://schemas.microsoft.com/office/drawing/2014/main" id="{CE02B16A-28DF-48F9-81EC-429997F40B6F}"/>
              </a:ext>
            </a:extLst>
          </p:cNvPr>
          <p:cNvSpPr>
            <a:spLocks noGrp="1"/>
          </p:cNvSpPr>
          <p:nvPr>
            <p:ph type="body" idx="1"/>
          </p:nvPr>
        </p:nvSpPr>
        <p:spPr>
          <a:xfrm>
            <a:off x="1024128" y="1771263"/>
            <a:ext cx="4754880" cy="822960"/>
          </a:xfrm>
        </p:spPr>
        <p:txBody>
          <a:bodyPr>
            <a:normAutofit/>
          </a:bodyPr>
          <a:lstStyle/>
          <a:p>
            <a:r>
              <a:rPr lang="en-US" sz="3600" dirty="0"/>
              <a:t>Challenge</a:t>
            </a:r>
          </a:p>
        </p:txBody>
      </p:sp>
      <p:sp>
        <p:nvSpPr>
          <p:cNvPr id="4" name="Content Placeholder 3">
            <a:extLst>
              <a:ext uri="{FF2B5EF4-FFF2-40B4-BE49-F238E27FC236}">
                <a16:creationId xmlns:a16="http://schemas.microsoft.com/office/drawing/2014/main" id="{8B3006B7-0A4D-44D9-876D-4C2E527D818C}"/>
              </a:ext>
            </a:extLst>
          </p:cNvPr>
          <p:cNvSpPr>
            <a:spLocks noGrp="1"/>
          </p:cNvSpPr>
          <p:nvPr>
            <p:ph sz="half" idx="2"/>
          </p:nvPr>
        </p:nvSpPr>
        <p:spPr>
          <a:xfrm>
            <a:off x="1024128" y="2592992"/>
            <a:ext cx="4754880" cy="3341572"/>
          </a:xfrm>
        </p:spPr>
        <p:txBody>
          <a:bodyPr>
            <a:noAutofit/>
          </a:bodyPr>
          <a:lstStyle/>
          <a:p>
            <a:pPr>
              <a:buFont typeface="Wingdings" panose="05000000000000000000" pitchFamily="2" charset="2"/>
              <a:buChar char="v"/>
            </a:pPr>
            <a:r>
              <a:rPr lang="en-US" sz="4800" dirty="0"/>
              <a:t>Some pronoun changes don’t make grammatical sense (i.e. singular they pronoun usage)</a:t>
            </a:r>
          </a:p>
        </p:txBody>
      </p:sp>
      <p:sp>
        <p:nvSpPr>
          <p:cNvPr id="5" name="Text Placeholder 4">
            <a:extLst>
              <a:ext uri="{FF2B5EF4-FFF2-40B4-BE49-F238E27FC236}">
                <a16:creationId xmlns:a16="http://schemas.microsoft.com/office/drawing/2014/main" id="{9634C43B-090A-4636-A3CD-09CE1F159325}"/>
              </a:ext>
            </a:extLst>
          </p:cNvPr>
          <p:cNvSpPr>
            <a:spLocks noGrp="1"/>
          </p:cNvSpPr>
          <p:nvPr>
            <p:ph type="body" sz="quarter" idx="3"/>
          </p:nvPr>
        </p:nvSpPr>
        <p:spPr>
          <a:xfrm>
            <a:off x="5990888" y="1771263"/>
            <a:ext cx="4754880" cy="822960"/>
          </a:xfrm>
        </p:spPr>
        <p:txBody>
          <a:bodyPr>
            <a:normAutofit/>
          </a:bodyPr>
          <a:lstStyle/>
          <a:p>
            <a:r>
              <a:rPr lang="en-US" sz="3600" dirty="0"/>
              <a:t>Advice</a:t>
            </a:r>
          </a:p>
        </p:txBody>
      </p:sp>
      <p:sp>
        <p:nvSpPr>
          <p:cNvPr id="6" name="Content Placeholder 5">
            <a:extLst>
              <a:ext uri="{FF2B5EF4-FFF2-40B4-BE49-F238E27FC236}">
                <a16:creationId xmlns:a16="http://schemas.microsoft.com/office/drawing/2014/main" id="{0713A72B-0B0A-46B8-B572-BD02B305E788}"/>
              </a:ext>
            </a:extLst>
          </p:cNvPr>
          <p:cNvSpPr>
            <a:spLocks noGrp="1"/>
          </p:cNvSpPr>
          <p:nvPr>
            <p:ph sz="quarter" idx="4"/>
          </p:nvPr>
        </p:nvSpPr>
        <p:spPr>
          <a:xfrm>
            <a:off x="5990887" y="2592991"/>
            <a:ext cx="5708053" cy="4098754"/>
          </a:xfrm>
        </p:spPr>
        <p:txBody>
          <a:bodyPr>
            <a:noAutofit/>
          </a:bodyPr>
          <a:lstStyle/>
          <a:p>
            <a:pPr>
              <a:buFont typeface="Wingdings" panose="05000000000000000000" pitchFamily="2" charset="2"/>
              <a:buChar char="v"/>
            </a:pPr>
            <a:r>
              <a:rPr lang="en-US" sz="2500" dirty="0"/>
              <a:t>Grammar is fundamentally changeable and does indeed change over time on its own</a:t>
            </a:r>
          </a:p>
          <a:p>
            <a:pPr>
              <a:buFont typeface="Wingdings" panose="05000000000000000000" pitchFamily="2" charset="2"/>
              <a:buChar char="v"/>
            </a:pPr>
            <a:r>
              <a:rPr lang="en-US" sz="2500" b="1" dirty="0"/>
              <a:t>Descriptive grammar </a:t>
            </a:r>
            <a:r>
              <a:rPr lang="en-US" sz="2500" dirty="0"/>
              <a:t>is based on how people actually </a:t>
            </a:r>
            <a:r>
              <a:rPr lang="en-US" sz="2500" i="1" dirty="0"/>
              <a:t>use</a:t>
            </a:r>
            <a:r>
              <a:rPr lang="en-US" sz="2500" dirty="0"/>
              <a:t> language in reality, not attitudes about how language </a:t>
            </a:r>
            <a:r>
              <a:rPr lang="en-US" sz="2500" i="1" dirty="0"/>
              <a:t>should</a:t>
            </a:r>
            <a:r>
              <a:rPr lang="en-US" sz="2500" dirty="0"/>
              <a:t> be used</a:t>
            </a:r>
          </a:p>
          <a:p>
            <a:pPr>
              <a:buFont typeface="Wingdings" panose="05000000000000000000" pitchFamily="2" charset="2"/>
              <a:buChar char="v"/>
            </a:pPr>
            <a:r>
              <a:rPr lang="en-US" sz="2500" dirty="0"/>
              <a:t>Grammar can also be </a:t>
            </a:r>
            <a:r>
              <a:rPr lang="en-US" sz="2500" i="1" dirty="0"/>
              <a:t>officially </a:t>
            </a:r>
            <a:r>
              <a:rPr lang="en-US" sz="2500" dirty="0"/>
              <a:t>changed</a:t>
            </a:r>
          </a:p>
          <a:p>
            <a:pPr>
              <a:buFont typeface="Wingdings" panose="05000000000000000000" pitchFamily="2" charset="2"/>
              <a:buChar char="v"/>
            </a:pPr>
            <a:r>
              <a:rPr lang="en-US" sz="2500" dirty="0"/>
              <a:t>Example: the overt addition of a gender-neutral pronoun ‘hen’ into Swedish</a:t>
            </a:r>
          </a:p>
        </p:txBody>
      </p:sp>
    </p:spTree>
    <p:extLst>
      <p:ext uri="{BB962C8B-B14F-4D97-AF65-F5344CB8AC3E}">
        <p14:creationId xmlns:p14="http://schemas.microsoft.com/office/powerpoint/2010/main" val="1268783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ED2D-A118-45B0-B64D-1A6B052EA5F6}"/>
              </a:ext>
            </a:extLst>
          </p:cNvPr>
          <p:cNvSpPr>
            <a:spLocks noGrp="1"/>
          </p:cNvSpPr>
          <p:nvPr>
            <p:ph type="title"/>
          </p:nvPr>
        </p:nvSpPr>
        <p:spPr/>
        <p:txBody>
          <a:bodyPr/>
          <a:lstStyle/>
          <a:p>
            <a:r>
              <a:rPr lang="en-US" dirty="0"/>
              <a:t>Common Challenges and Advice 3</a:t>
            </a:r>
          </a:p>
        </p:txBody>
      </p:sp>
      <p:sp>
        <p:nvSpPr>
          <p:cNvPr id="3" name="Text Placeholder 2">
            <a:extLst>
              <a:ext uri="{FF2B5EF4-FFF2-40B4-BE49-F238E27FC236}">
                <a16:creationId xmlns:a16="http://schemas.microsoft.com/office/drawing/2014/main" id="{CE02B16A-28DF-48F9-81EC-429997F40B6F}"/>
              </a:ext>
            </a:extLst>
          </p:cNvPr>
          <p:cNvSpPr>
            <a:spLocks noGrp="1"/>
          </p:cNvSpPr>
          <p:nvPr>
            <p:ph type="body" idx="1"/>
          </p:nvPr>
        </p:nvSpPr>
        <p:spPr>
          <a:xfrm>
            <a:off x="1024128" y="1771263"/>
            <a:ext cx="4754880" cy="822960"/>
          </a:xfrm>
        </p:spPr>
        <p:txBody>
          <a:bodyPr>
            <a:normAutofit/>
          </a:bodyPr>
          <a:lstStyle/>
          <a:p>
            <a:r>
              <a:rPr lang="en-US" sz="3600" dirty="0"/>
              <a:t>Challenge</a:t>
            </a:r>
          </a:p>
        </p:txBody>
      </p:sp>
      <p:sp>
        <p:nvSpPr>
          <p:cNvPr id="4" name="Content Placeholder 3">
            <a:extLst>
              <a:ext uri="{FF2B5EF4-FFF2-40B4-BE49-F238E27FC236}">
                <a16:creationId xmlns:a16="http://schemas.microsoft.com/office/drawing/2014/main" id="{8B3006B7-0A4D-44D9-876D-4C2E527D818C}"/>
              </a:ext>
            </a:extLst>
          </p:cNvPr>
          <p:cNvSpPr>
            <a:spLocks noGrp="1"/>
          </p:cNvSpPr>
          <p:nvPr>
            <p:ph sz="half" idx="2"/>
          </p:nvPr>
        </p:nvSpPr>
        <p:spPr>
          <a:xfrm>
            <a:off x="582706" y="2592992"/>
            <a:ext cx="5325035" cy="3341572"/>
          </a:xfrm>
        </p:spPr>
        <p:txBody>
          <a:bodyPr>
            <a:noAutofit/>
          </a:bodyPr>
          <a:lstStyle/>
          <a:p>
            <a:pPr>
              <a:buFont typeface="Wingdings" panose="05000000000000000000" pitchFamily="2" charset="2"/>
              <a:buChar char="v"/>
            </a:pPr>
            <a:r>
              <a:rPr lang="en-US" sz="4400" dirty="0"/>
              <a:t>I feel uncomfortable talking about gender identity with people when I’m afraid I might offend them by accident</a:t>
            </a:r>
          </a:p>
        </p:txBody>
      </p:sp>
      <p:sp>
        <p:nvSpPr>
          <p:cNvPr id="5" name="Text Placeholder 4">
            <a:extLst>
              <a:ext uri="{FF2B5EF4-FFF2-40B4-BE49-F238E27FC236}">
                <a16:creationId xmlns:a16="http://schemas.microsoft.com/office/drawing/2014/main" id="{9634C43B-090A-4636-A3CD-09CE1F159325}"/>
              </a:ext>
            </a:extLst>
          </p:cNvPr>
          <p:cNvSpPr>
            <a:spLocks noGrp="1"/>
          </p:cNvSpPr>
          <p:nvPr>
            <p:ph type="body" sz="quarter" idx="3"/>
          </p:nvPr>
        </p:nvSpPr>
        <p:spPr>
          <a:xfrm>
            <a:off x="5990888" y="1771263"/>
            <a:ext cx="4754880" cy="822960"/>
          </a:xfrm>
        </p:spPr>
        <p:txBody>
          <a:bodyPr>
            <a:normAutofit/>
          </a:bodyPr>
          <a:lstStyle/>
          <a:p>
            <a:r>
              <a:rPr lang="en-US" sz="3600" dirty="0"/>
              <a:t>Advice</a:t>
            </a:r>
          </a:p>
        </p:txBody>
      </p:sp>
      <p:sp>
        <p:nvSpPr>
          <p:cNvPr id="6" name="Content Placeholder 5">
            <a:extLst>
              <a:ext uri="{FF2B5EF4-FFF2-40B4-BE49-F238E27FC236}">
                <a16:creationId xmlns:a16="http://schemas.microsoft.com/office/drawing/2014/main" id="{0713A72B-0B0A-46B8-B572-BD02B305E788}"/>
              </a:ext>
            </a:extLst>
          </p:cNvPr>
          <p:cNvSpPr>
            <a:spLocks noGrp="1"/>
          </p:cNvSpPr>
          <p:nvPr>
            <p:ph sz="quarter" idx="4"/>
          </p:nvPr>
        </p:nvSpPr>
        <p:spPr>
          <a:xfrm>
            <a:off x="5990887" y="2592991"/>
            <a:ext cx="5519795" cy="4094680"/>
          </a:xfrm>
        </p:spPr>
        <p:txBody>
          <a:bodyPr>
            <a:noAutofit/>
          </a:bodyPr>
          <a:lstStyle/>
          <a:p>
            <a:pPr>
              <a:buFont typeface="Wingdings" panose="05000000000000000000" pitchFamily="2" charset="2"/>
              <a:buChar char="v"/>
            </a:pPr>
            <a:r>
              <a:rPr lang="en-US" sz="2600" dirty="0"/>
              <a:t>Most importantly, people will appreciate </a:t>
            </a:r>
            <a:r>
              <a:rPr lang="en-US" sz="2600" b="1" dirty="0"/>
              <a:t>kindness</a:t>
            </a:r>
            <a:r>
              <a:rPr lang="en-US" sz="2600" dirty="0"/>
              <a:t> and </a:t>
            </a:r>
            <a:r>
              <a:rPr lang="en-US" sz="2600" b="1" dirty="0"/>
              <a:t>effort</a:t>
            </a:r>
            <a:r>
              <a:rPr lang="en-US" sz="2600" dirty="0"/>
              <a:t> above all else</a:t>
            </a:r>
          </a:p>
          <a:p>
            <a:pPr>
              <a:buFont typeface="Wingdings" panose="05000000000000000000" pitchFamily="2" charset="2"/>
              <a:buChar char="v"/>
            </a:pPr>
            <a:r>
              <a:rPr lang="en-US" sz="2600" dirty="0"/>
              <a:t>It is better to try, make a mistake, and </a:t>
            </a:r>
            <a:r>
              <a:rPr lang="en-US" sz="2600" b="1" dirty="0"/>
              <a:t>apologize</a:t>
            </a:r>
            <a:r>
              <a:rPr lang="en-US" sz="2600" dirty="0"/>
              <a:t> than to avoid the issue entirely and let it become a bigger problem</a:t>
            </a:r>
          </a:p>
          <a:p>
            <a:pPr>
              <a:buFont typeface="Wingdings" panose="05000000000000000000" pitchFamily="2" charset="2"/>
              <a:buChar char="v"/>
            </a:pPr>
            <a:r>
              <a:rPr lang="en-US" sz="2600" dirty="0"/>
              <a:t>Everyone makes mistakes: I have, you are going to, and you will learn and be better for it</a:t>
            </a:r>
          </a:p>
        </p:txBody>
      </p:sp>
    </p:spTree>
    <p:extLst>
      <p:ext uri="{BB962C8B-B14F-4D97-AF65-F5344CB8AC3E}">
        <p14:creationId xmlns:p14="http://schemas.microsoft.com/office/powerpoint/2010/main" val="753540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648-F394-473B-82D0-3AAEC49CAA3F}"/>
              </a:ext>
            </a:extLst>
          </p:cNvPr>
          <p:cNvSpPr>
            <a:spLocks noGrp="1"/>
          </p:cNvSpPr>
          <p:nvPr>
            <p:ph type="title"/>
          </p:nvPr>
        </p:nvSpPr>
        <p:spPr/>
        <p:txBody>
          <a:bodyPr/>
          <a:lstStyle/>
          <a:p>
            <a:r>
              <a:rPr lang="en-US" dirty="0"/>
              <a:t>Gender-Inclusive Language Guidelines</a:t>
            </a:r>
          </a:p>
        </p:txBody>
      </p:sp>
      <p:sp>
        <p:nvSpPr>
          <p:cNvPr id="5" name="Content Placeholder 4">
            <a:extLst>
              <a:ext uri="{FF2B5EF4-FFF2-40B4-BE49-F238E27FC236}">
                <a16:creationId xmlns:a16="http://schemas.microsoft.com/office/drawing/2014/main" id="{D5D12D1B-22F9-474A-9624-F71B8888FB3A}"/>
              </a:ext>
            </a:extLst>
          </p:cNvPr>
          <p:cNvSpPr>
            <a:spLocks noGrp="1"/>
          </p:cNvSpPr>
          <p:nvPr>
            <p:ph idx="1"/>
          </p:nvPr>
        </p:nvSpPr>
        <p:spPr>
          <a:xfrm>
            <a:off x="838200" y="1535837"/>
            <a:ext cx="10515600" cy="5157926"/>
          </a:xfrm>
        </p:spPr>
        <p:txBody>
          <a:bodyPr>
            <a:normAutofit fontScale="92500"/>
          </a:bodyPr>
          <a:lstStyle/>
          <a:p>
            <a:r>
              <a:rPr lang="en-US" dirty="0"/>
              <a:t>“Aspiring to create a learning environment in which people of </a:t>
            </a:r>
            <a:r>
              <a:rPr lang="en-US" b="1" dirty="0"/>
              <a:t>all identities</a:t>
            </a:r>
            <a:r>
              <a:rPr lang="en-US" dirty="0"/>
              <a:t> are encouraged to contribute their perspectives to academic discourse, the University of Pittsburgh Gender, Sexuality, and Women’s Studies Program provides guidelines and resources regarding gender-inclusive/non-sexist language (gsws.pitt.edu/node/1432). Following these guidelines fosters an inclusive and welcoming environment, strengthens academic writing, enriches discussion, and reflects best professional practices.</a:t>
            </a:r>
            <a:br>
              <a:rPr lang="en-US" dirty="0"/>
            </a:br>
            <a:br>
              <a:rPr lang="en-US" dirty="0"/>
            </a:br>
            <a:r>
              <a:rPr lang="en-US" dirty="0"/>
              <a:t>Language is gender-inclusive and non-sexist when we use words that </a:t>
            </a:r>
            <a:r>
              <a:rPr lang="en-US" b="1" dirty="0"/>
              <a:t>affirm and respect how people describe, express, and experience their gender</a:t>
            </a:r>
            <a:r>
              <a:rPr lang="en-US" dirty="0"/>
              <a:t>. Gender-inclusive/non-sexist language acknowledges people of </a:t>
            </a:r>
            <a:r>
              <a:rPr lang="en-US" b="1" dirty="0"/>
              <a:t>any</a:t>
            </a:r>
            <a:r>
              <a:rPr lang="en-US" dirty="0"/>
              <a:t> gender (e.g. first-year student versus freshman, chair versus chairman, humankind versus mankind). It also affirms </a:t>
            </a:r>
            <a:r>
              <a:rPr lang="en-US" b="1" dirty="0"/>
              <a:t>non-binary gender identifications</a:t>
            </a:r>
            <a:r>
              <a:rPr lang="en-US" dirty="0"/>
              <a:t>, and recognizes the difference between </a:t>
            </a:r>
            <a:r>
              <a:rPr lang="en-US" b="1" dirty="0"/>
              <a:t>biological sex</a:t>
            </a:r>
            <a:r>
              <a:rPr lang="en-US" dirty="0"/>
              <a:t> and </a:t>
            </a:r>
            <a:r>
              <a:rPr lang="en-US" b="1" dirty="0"/>
              <a:t>gender expression</a:t>
            </a:r>
            <a:r>
              <a:rPr lang="en-US" dirty="0"/>
              <a:t>. Students may share their preferred pronouns and names, and these gender identities and gender expressions should be honored.</a:t>
            </a:r>
            <a:br>
              <a:rPr lang="en-US" dirty="0"/>
            </a:br>
            <a:br>
              <a:rPr lang="en-US" dirty="0"/>
            </a:br>
            <a:r>
              <a:rPr lang="en-US" dirty="0"/>
              <a:t>These guidelines fulfill the best intentions of the University of Pittsburgh’s Non-Discrimination Policy: </a:t>
            </a:r>
            <a:r>
              <a:rPr lang="en-US" dirty="0">
                <a:hlinkClick r:id="rId2"/>
              </a:rPr>
              <a:t>https://www.cfo.pitt.edu/policies/policy/07/07-01-03.html</a:t>
            </a:r>
            <a:r>
              <a:rPr lang="en-US" dirty="0"/>
              <a:t>.”</a:t>
            </a:r>
          </a:p>
          <a:p>
            <a:r>
              <a:rPr lang="en-US" dirty="0">
                <a:hlinkClick r:id="rId3"/>
              </a:rPr>
              <a:t>http://www.gsws.pitt.edu/faculty/gender-inclusivenon-sexist-language-syllabi-statement</a:t>
            </a:r>
            <a:endParaRPr lang="en-US" dirty="0"/>
          </a:p>
          <a:p>
            <a:r>
              <a:rPr lang="en-US" dirty="0"/>
              <a:t>Credit Pitt’s GSWS Program</a:t>
            </a:r>
          </a:p>
        </p:txBody>
      </p:sp>
    </p:spTree>
    <p:extLst>
      <p:ext uri="{BB962C8B-B14F-4D97-AF65-F5344CB8AC3E}">
        <p14:creationId xmlns:p14="http://schemas.microsoft.com/office/powerpoint/2010/main" val="984317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390F-8CAA-4BAC-83D1-24E87E7472E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FF584BA-2707-40B3-A42E-21AB0A646DFC}"/>
              </a:ext>
            </a:extLst>
          </p:cNvPr>
          <p:cNvSpPr>
            <a:spLocks noGrp="1"/>
          </p:cNvSpPr>
          <p:nvPr>
            <p:ph idx="1"/>
          </p:nvPr>
        </p:nvSpPr>
        <p:spPr>
          <a:xfrm>
            <a:off x="1024128" y="1828800"/>
            <a:ext cx="10143744" cy="4679576"/>
          </a:xfrm>
        </p:spPr>
        <p:txBody>
          <a:bodyPr>
            <a:normAutofit fontScale="92500" lnSpcReduction="10000"/>
          </a:bodyPr>
          <a:lstStyle/>
          <a:p>
            <a:r>
              <a:rPr lang="en-US" sz="2800" b="1" dirty="0">
                <a:hlinkClick r:id="rId2"/>
              </a:rPr>
              <a:t>Gender-Inclusive Guidelines</a:t>
            </a:r>
            <a:endParaRPr lang="en-US" sz="2800" b="1" dirty="0"/>
          </a:p>
          <a:p>
            <a:pPr lvl="1">
              <a:buFont typeface="Arial" panose="020B0604020202020204" pitchFamily="34" charset="0"/>
              <a:buChar char="•"/>
            </a:pPr>
            <a:r>
              <a:rPr lang="en-US" sz="2000" dirty="0"/>
              <a:t>Expands on the contents of this presentation and provides even more recommended resources and further reading</a:t>
            </a:r>
          </a:p>
          <a:p>
            <a:pPr lvl="1">
              <a:buFont typeface="Arial" panose="020B0604020202020204" pitchFamily="34" charset="0"/>
              <a:buChar char="•"/>
            </a:pPr>
            <a:r>
              <a:rPr lang="en-US" sz="2000" dirty="0"/>
              <a:t>Prepared by Dr. Julie Beaulieu, Gender, Sexuality, and Women’s Studies, University of Pittsburgh, and Dr. Scott </a:t>
            </a:r>
            <a:r>
              <a:rPr lang="en-US" sz="2000" dirty="0" err="1"/>
              <a:t>Kiesling</a:t>
            </a:r>
            <a:r>
              <a:rPr lang="en-US" sz="2000" dirty="0"/>
              <a:t>, Department of Linguistics, University of Pittsburgh</a:t>
            </a:r>
          </a:p>
          <a:p>
            <a:pPr marL="128016" lvl="1" indent="0">
              <a:buNone/>
            </a:pPr>
            <a:r>
              <a:rPr lang="en-US" sz="2800" b="1" dirty="0">
                <a:hlinkClick r:id="rId3"/>
              </a:rPr>
              <a:t>The Educator’s Playbook: Respecting Pronouns in the Classroom</a:t>
            </a:r>
            <a:endParaRPr lang="en-US" sz="2800" b="1" dirty="0"/>
          </a:p>
          <a:p>
            <a:pPr lvl="1">
              <a:buFont typeface="Arial" panose="020B0604020202020204" pitchFamily="34" charset="0"/>
              <a:buChar char="•"/>
            </a:pPr>
            <a:r>
              <a:rPr lang="en-US" sz="2000" dirty="0"/>
              <a:t>Courtesy of the University of Pennsylvania Graduate School of Education, this is an excellent, quick reference to look at from time to time</a:t>
            </a:r>
          </a:p>
          <a:p>
            <a:pPr marL="128016" lvl="1" indent="0">
              <a:buNone/>
            </a:pPr>
            <a:r>
              <a:rPr lang="en-US" sz="2800" b="1" dirty="0"/>
              <a:t>“Nanette” by Hannah Gadsby</a:t>
            </a:r>
          </a:p>
          <a:p>
            <a:pPr lvl="1">
              <a:buFont typeface="Arial" panose="020B0604020202020204" pitchFamily="34" charset="0"/>
              <a:buChar char="•"/>
            </a:pPr>
            <a:r>
              <a:rPr lang="en-US" sz="2000" dirty="0"/>
              <a:t>One-hour comedy special available on Netflix that explores the difficulties of being an “incorrectly gendered” person</a:t>
            </a:r>
          </a:p>
          <a:p>
            <a:pPr marL="128016" lvl="1" indent="0">
              <a:buNone/>
            </a:pPr>
            <a:r>
              <a:rPr lang="en-US" sz="2800" b="1" dirty="0"/>
              <a:t>Suggested Statements for Syllabi</a:t>
            </a:r>
          </a:p>
          <a:p>
            <a:pPr lvl="1">
              <a:buFont typeface="Arial" panose="020B0604020202020204" pitchFamily="34" charset="0"/>
              <a:buChar char="•"/>
            </a:pPr>
            <a:r>
              <a:rPr lang="en-US" sz="2000" dirty="0">
                <a:hlinkClick r:id="rId4"/>
              </a:rPr>
              <a:t>Gender-Inclusive/Non-Sexist Language Syllabi Statement</a:t>
            </a:r>
            <a:endParaRPr lang="en-US" sz="2000" dirty="0"/>
          </a:p>
          <a:p>
            <a:pPr lvl="1">
              <a:buFont typeface="Arial" panose="020B0604020202020204" pitchFamily="34" charset="0"/>
              <a:buChar char="•"/>
            </a:pPr>
            <a:r>
              <a:rPr lang="en-US" sz="2000" dirty="0">
                <a:hlinkClick r:id="rId5"/>
              </a:rPr>
              <a:t>Suggested Syllabus Statement: Sexual Misconduct, Required Reporting, and Title IX</a:t>
            </a:r>
            <a:endParaRPr lang="en-US" sz="2000" dirty="0"/>
          </a:p>
        </p:txBody>
      </p:sp>
    </p:spTree>
    <p:extLst>
      <p:ext uri="{BB962C8B-B14F-4D97-AF65-F5344CB8AC3E}">
        <p14:creationId xmlns:p14="http://schemas.microsoft.com/office/powerpoint/2010/main" val="2308984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7C72-5759-4DCB-8D16-96BAC8845938}"/>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7888E972-A2B3-461A-A04A-146249A7ECDA}"/>
              </a:ext>
            </a:extLst>
          </p:cNvPr>
          <p:cNvSpPr>
            <a:spLocks noGrp="1"/>
          </p:cNvSpPr>
          <p:nvPr>
            <p:ph type="body" idx="1"/>
          </p:nvPr>
        </p:nvSpPr>
        <p:spPr/>
        <p:txBody>
          <a:bodyPr/>
          <a:lstStyle/>
          <a:p>
            <a:pPr marL="285750" indent="-285750">
              <a:buFont typeface="Arial" panose="020B0604020202020204" pitchFamily="34" charset="0"/>
              <a:buChar char="•"/>
            </a:pPr>
            <a:r>
              <a:rPr lang="en-US" dirty="0"/>
              <a:t>Introduction to Gender</a:t>
            </a:r>
          </a:p>
          <a:p>
            <a:pPr marL="285750" indent="-285750">
              <a:buFont typeface="Arial" panose="020B0604020202020204" pitchFamily="34" charset="0"/>
              <a:buChar char="•"/>
            </a:pPr>
            <a:r>
              <a:rPr lang="en-US" dirty="0"/>
              <a:t>Terminology</a:t>
            </a:r>
          </a:p>
        </p:txBody>
      </p:sp>
    </p:spTree>
    <p:extLst>
      <p:ext uri="{BB962C8B-B14F-4D97-AF65-F5344CB8AC3E}">
        <p14:creationId xmlns:p14="http://schemas.microsoft.com/office/powerpoint/2010/main" val="1459420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5FA1-DB7A-439B-B260-2FE86A030660}"/>
              </a:ext>
            </a:extLst>
          </p:cNvPr>
          <p:cNvSpPr>
            <a:spLocks noGrp="1"/>
          </p:cNvSpPr>
          <p:nvPr>
            <p:ph type="title"/>
          </p:nvPr>
        </p:nvSpPr>
        <p:spPr/>
        <p:txBody>
          <a:bodyPr/>
          <a:lstStyle/>
          <a:p>
            <a:r>
              <a:rPr lang="en-US" dirty="0"/>
              <a:t>Why Is This Our Topic Today?</a:t>
            </a:r>
          </a:p>
        </p:txBody>
      </p:sp>
      <p:sp>
        <p:nvSpPr>
          <p:cNvPr id="3" name="Content Placeholder 2">
            <a:extLst>
              <a:ext uri="{FF2B5EF4-FFF2-40B4-BE49-F238E27FC236}">
                <a16:creationId xmlns:a16="http://schemas.microsoft.com/office/drawing/2014/main" id="{00EF7625-E528-48E8-B71B-1FB16FAB23DD}"/>
              </a:ext>
            </a:extLst>
          </p:cNvPr>
          <p:cNvSpPr>
            <a:spLocks noGrp="1"/>
          </p:cNvSpPr>
          <p:nvPr>
            <p:ph idx="1"/>
          </p:nvPr>
        </p:nvSpPr>
        <p:spPr>
          <a:xfrm>
            <a:off x="1024128" y="1875099"/>
            <a:ext cx="9720073" cy="4434261"/>
          </a:xfrm>
        </p:spPr>
        <p:txBody>
          <a:bodyPr>
            <a:normAutofit/>
          </a:bodyPr>
          <a:lstStyle/>
          <a:p>
            <a:pPr>
              <a:buFont typeface="Wingdings" panose="05000000000000000000" pitchFamily="2" charset="2"/>
              <a:buChar char="v"/>
            </a:pPr>
            <a:r>
              <a:rPr lang="en-US" sz="4000" dirty="0"/>
              <a:t>ODI + A&amp;S Initiatives</a:t>
            </a:r>
          </a:p>
          <a:p>
            <a:pPr marL="310896" lvl="2" indent="0">
              <a:buNone/>
            </a:pPr>
            <a:r>
              <a:rPr lang="en-US" sz="3200" dirty="0">
                <a:hlinkClick r:id="rId2"/>
              </a:rPr>
              <a:t>https://www.diversity.pitt.edu/resources/resources-diverse-populations/lgbtqia-resources/guidelines-inclusion-relating-gender</a:t>
            </a:r>
            <a:endParaRPr lang="en-US" sz="4000" dirty="0"/>
          </a:p>
          <a:p>
            <a:pPr>
              <a:buFont typeface="Wingdings" panose="05000000000000000000" pitchFamily="2" charset="2"/>
              <a:buChar char="v"/>
            </a:pPr>
            <a:r>
              <a:rPr lang="en-US" sz="4000" dirty="0"/>
              <a:t>Specific Guidance for Language Instructors in the Language Classroom</a:t>
            </a:r>
          </a:p>
          <a:p>
            <a:pPr>
              <a:buFont typeface="Wingdings" panose="05000000000000000000" pitchFamily="2" charset="2"/>
              <a:buChar char="v"/>
            </a:pPr>
            <a:r>
              <a:rPr lang="en-US" sz="4000" dirty="0"/>
              <a:t>It’s Just the Right Thing</a:t>
            </a:r>
            <a:r>
              <a:rPr lang="en-US" sz="4000" baseline="30000" dirty="0"/>
              <a:t>©</a:t>
            </a:r>
          </a:p>
        </p:txBody>
      </p:sp>
    </p:spTree>
    <p:extLst>
      <p:ext uri="{BB962C8B-B14F-4D97-AF65-F5344CB8AC3E}">
        <p14:creationId xmlns:p14="http://schemas.microsoft.com/office/powerpoint/2010/main" val="3552424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EC99-4503-4F32-81C2-998BB8EFCE1A}"/>
              </a:ext>
            </a:extLst>
          </p:cNvPr>
          <p:cNvSpPr>
            <a:spLocks noGrp="1"/>
          </p:cNvSpPr>
          <p:nvPr>
            <p:ph type="title"/>
          </p:nvPr>
        </p:nvSpPr>
        <p:spPr/>
        <p:txBody>
          <a:bodyPr/>
          <a:lstStyle/>
          <a:p>
            <a:r>
              <a:rPr lang="en-US" dirty="0"/>
              <a:t>Important Terminology</a:t>
            </a:r>
          </a:p>
        </p:txBody>
      </p:sp>
      <p:sp>
        <p:nvSpPr>
          <p:cNvPr id="3" name="Content Placeholder 2">
            <a:extLst>
              <a:ext uri="{FF2B5EF4-FFF2-40B4-BE49-F238E27FC236}">
                <a16:creationId xmlns:a16="http://schemas.microsoft.com/office/drawing/2014/main" id="{BAE7FA75-FAF9-490E-8D0C-9DCE43F60C0C}"/>
              </a:ext>
            </a:extLst>
          </p:cNvPr>
          <p:cNvSpPr>
            <a:spLocks noGrp="1"/>
          </p:cNvSpPr>
          <p:nvPr>
            <p:ph idx="1"/>
          </p:nvPr>
        </p:nvSpPr>
        <p:spPr>
          <a:xfrm>
            <a:off x="377041" y="1784412"/>
            <a:ext cx="11437917" cy="4488372"/>
          </a:xfrm>
        </p:spPr>
        <p:txBody>
          <a:bodyPr>
            <a:normAutofit lnSpcReduction="10000"/>
          </a:bodyPr>
          <a:lstStyle/>
          <a:p>
            <a:pPr marL="457200" indent="-457200">
              <a:buFont typeface="+mj-lt"/>
              <a:buAutoNum type="arabicPeriod"/>
            </a:pPr>
            <a:r>
              <a:rPr lang="en-US" b="1" dirty="0"/>
              <a:t>Biological Sex: </a:t>
            </a:r>
            <a:r>
              <a:rPr lang="en-US" dirty="0"/>
              <a:t>The sex assigned to a child at birth, most often based on the child's external anatomy and/or hormones/chromosomes; also referred to as "assigned sex at birth”</a:t>
            </a:r>
          </a:p>
          <a:p>
            <a:pPr marL="457200" indent="-457200">
              <a:buFont typeface="+mj-lt"/>
              <a:buAutoNum type="arabicPeriod"/>
            </a:pPr>
            <a:r>
              <a:rPr lang="en-US" b="1" dirty="0"/>
              <a:t>Gender Identity: </a:t>
            </a:r>
            <a:r>
              <a:rPr lang="en-US" dirty="0"/>
              <a:t>One’s innermost concept of self; ex. female, male, a blend of both, sometimes one, sometimes the other, neither – in short, how individuals </a:t>
            </a:r>
            <a:r>
              <a:rPr lang="en-US" b="1" dirty="0"/>
              <a:t>perceive themselves</a:t>
            </a:r>
            <a:r>
              <a:rPr lang="en-US" dirty="0"/>
              <a:t>; can be the same as sex assigned at birth (cisgender) or different (transgender/genderqueer; terms may vary)</a:t>
            </a:r>
          </a:p>
          <a:p>
            <a:pPr marL="457200" indent="-457200">
              <a:buFont typeface="+mj-lt"/>
              <a:buAutoNum type="arabicPeriod"/>
            </a:pPr>
            <a:r>
              <a:rPr lang="en-US" b="1" dirty="0"/>
              <a:t>Gender Expression: </a:t>
            </a:r>
            <a:r>
              <a:rPr lang="en-US" dirty="0"/>
              <a:t>External performance of one's gender identity, usually expressed through behavior, clothing, hairstyle, voice, etc. and which may or may not conform to socially defined behaviors and characteristics typically associated with being either masculine or feminine</a:t>
            </a:r>
          </a:p>
          <a:p>
            <a:pPr marL="457200" indent="-457200">
              <a:buFont typeface="+mj-lt"/>
              <a:buAutoNum type="arabicPeriod"/>
            </a:pPr>
            <a:r>
              <a:rPr lang="en-US" b="1" dirty="0"/>
              <a:t>Sexual Orientation</a:t>
            </a:r>
          </a:p>
          <a:p>
            <a:pPr marL="630936" lvl="1" indent="-457200">
              <a:buFont typeface="+mj-lt"/>
              <a:buAutoNum type="alphaLcPeriod"/>
            </a:pPr>
            <a:r>
              <a:rPr lang="en-US" dirty="0"/>
              <a:t>Sexual Attraction: the gender(s) a person finds themselves attracted to sexually, and the degree to which they are interested in sexual intercourse</a:t>
            </a:r>
          </a:p>
          <a:p>
            <a:pPr marL="630936" lvl="1" indent="-457200">
              <a:buFont typeface="+mj-lt"/>
              <a:buAutoNum type="alphaLcPeriod"/>
            </a:pPr>
            <a:r>
              <a:rPr lang="en-US" dirty="0"/>
              <a:t>Romantic Attraction: the gender(s) a person finds themselves attracted to romantically and the degree to which they are interested in romantic relationships</a:t>
            </a:r>
          </a:p>
        </p:txBody>
      </p:sp>
      <p:sp>
        <p:nvSpPr>
          <p:cNvPr id="4" name="Rectangle 3">
            <a:extLst>
              <a:ext uri="{FF2B5EF4-FFF2-40B4-BE49-F238E27FC236}">
                <a16:creationId xmlns:a16="http://schemas.microsoft.com/office/drawing/2014/main" id="{D53601B7-D296-4B53-B416-800B6CA0FA0E}"/>
              </a:ext>
            </a:extLst>
          </p:cNvPr>
          <p:cNvSpPr/>
          <p:nvPr/>
        </p:nvSpPr>
        <p:spPr>
          <a:xfrm>
            <a:off x="1024128" y="6272784"/>
            <a:ext cx="9602885" cy="369332"/>
          </a:xfrm>
          <a:prstGeom prst="rect">
            <a:avLst/>
          </a:prstGeom>
        </p:spPr>
        <p:txBody>
          <a:bodyPr wrap="none">
            <a:spAutoFit/>
          </a:bodyPr>
          <a:lstStyle/>
          <a:p>
            <a:r>
              <a:rPr lang="en-US" dirty="0"/>
              <a:t>Definitions adapted from Human Rights Campaign </a:t>
            </a:r>
            <a:r>
              <a:rPr lang="en-US" dirty="0">
                <a:hlinkClick r:id="rId2"/>
              </a:rPr>
              <a:t>https://www.hrc.org/resources/glossary-of-terms</a:t>
            </a:r>
            <a:endParaRPr lang="en-US" dirty="0"/>
          </a:p>
        </p:txBody>
      </p:sp>
    </p:spTree>
    <p:extLst>
      <p:ext uri="{BB962C8B-B14F-4D97-AF65-F5344CB8AC3E}">
        <p14:creationId xmlns:p14="http://schemas.microsoft.com/office/powerpoint/2010/main" val="754837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3">
                                            <p:txEl>
                                              <p:pRg st="1" end="1"/>
                                            </p:txEl>
                                          </p:spTgt>
                                        </p:tgtEl>
                                        <p:attrNameLst>
                                          <p:attrName>style.color</p:attrName>
                                        </p:attrNameLst>
                                      </p:cBhvr>
                                      <p:to>
                                        <a:schemeClr val="accent2"/>
                                      </p:to>
                                    </p:animClr>
                                    <p:animClr clrSpc="rgb" dir="cw">
                                      <p:cBhvr>
                                        <p:cTn id="37" dur="500" fill="hold"/>
                                        <p:tgtEl>
                                          <p:spTgt spid="3">
                                            <p:txEl>
                                              <p:pRg st="1" end="1"/>
                                            </p:txEl>
                                          </p:spTgt>
                                        </p:tgtEl>
                                        <p:attrNameLst>
                                          <p:attrName>fillcolor</p:attrName>
                                        </p:attrNameLst>
                                      </p:cBhvr>
                                      <p:to>
                                        <a:schemeClr val="accent2"/>
                                      </p:to>
                                    </p:animClr>
                                    <p:set>
                                      <p:cBhvr>
                                        <p:cTn id="38" dur="500" fill="hold"/>
                                        <p:tgtEl>
                                          <p:spTgt spid="3">
                                            <p:txEl>
                                              <p:pRg st="1" end="1"/>
                                            </p:txEl>
                                          </p:spTgt>
                                        </p:tgtEl>
                                        <p:attrNameLst>
                                          <p:attrName>fill.type</p:attrName>
                                        </p:attrNameLst>
                                      </p:cBhvr>
                                      <p:to>
                                        <p:strVal val="solid"/>
                                      </p:to>
                                    </p:set>
                                    <p:set>
                                      <p:cBhvr>
                                        <p:cTn id="39" dur="500" fill="hold"/>
                                        <p:tgtEl>
                                          <p:spTgt spid="3">
                                            <p:txEl>
                                              <p:pRg st="1" end="1"/>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3">
                                            <p:txEl>
                                              <p:pRg st="2" end="2"/>
                                            </p:txEl>
                                          </p:spTgt>
                                        </p:tgtEl>
                                        <p:attrNameLst>
                                          <p:attrName>style.color</p:attrName>
                                        </p:attrNameLst>
                                      </p:cBhvr>
                                      <p:to>
                                        <a:schemeClr val="accent2"/>
                                      </p:to>
                                    </p:animClr>
                                    <p:animClr clrSpc="rgb" dir="cw">
                                      <p:cBhvr>
                                        <p:cTn id="42" dur="500" fill="hold"/>
                                        <p:tgtEl>
                                          <p:spTgt spid="3">
                                            <p:txEl>
                                              <p:pRg st="2" end="2"/>
                                            </p:txEl>
                                          </p:spTgt>
                                        </p:tgtEl>
                                        <p:attrNameLst>
                                          <p:attrName>fillcolor</p:attrName>
                                        </p:attrNameLst>
                                      </p:cBhvr>
                                      <p:to>
                                        <a:schemeClr val="accent2"/>
                                      </p:to>
                                    </p:animClr>
                                    <p:set>
                                      <p:cBhvr>
                                        <p:cTn id="43" dur="500" fill="hold"/>
                                        <p:tgtEl>
                                          <p:spTgt spid="3">
                                            <p:txEl>
                                              <p:pRg st="2" end="2"/>
                                            </p:txEl>
                                          </p:spTgt>
                                        </p:tgtEl>
                                        <p:attrNameLst>
                                          <p:attrName>fill.type</p:attrName>
                                        </p:attrNameLst>
                                      </p:cBhvr>
                                      <p:to>
                                        <p:strVal val="solid"/>
                                      </p:to>
                                    </p:set>
                                    <p:set>
                                      <p:cBhvr>
                                        <p:cTn id="44"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E9B2-FB09-4996-9982-06702F142E90}"/>
              </a:ext>
            </a:extLst>
          </p:cNvPr>
          <p:cNvSpPr>
            <a:spLocks noGrp="1"/>
          </p:cNvSpPr>
          <p:nvPr>
            <p:ph type="title"/>
          </p:nvPr>
        </p:nvSpPr>
        <p:spPr/>
        <p:txBody>
          <a:bodyPr/>
          <a:lstStyle/>
          <a:p>
            <a:r>
              <a:rPr lang="en-US" dirty="0"/>
              <a:t>What is Gender identity? </a:t>
            </a:r>
          </a:p>
        </p:txBody>
      </p:sp>
      <p:sp>
        <p:nvSpPr>
          <p:cNvPr id="3" name="Text Placeholder 2">
            <a:extLst>
              <a:ext uri="{FF2B5EF4-FFF2-40B4-BE49-F238E27FC236}">
                <a16:creationId xmlns:a16="http://schemas.microsoft.com/office/drawing/2014/main" id="{8E2F599D-A06C-4BC4-AA9F-963CE5B390D9}"/>
              </a:ext>
            </a:extLst>
          </p:cNvPr>
          <p:cNvSpPr>
            <a:spLocks noGrp="1"/>
          </p:cNvSpPr>
          <p:nvPr>
            <p:ph type="body" idx="1"/>
          </p:nvPr>
        </p:nvSpPr>
        <p:spPr>
          <a:xfrm>
            <a:off x="1024128" y="1673352"/>
            <a:ext cx="4754880" cy="822960"/>
          </a:xfrm>
        </p:spPr>
        <p:txBody>
          <a:bodyPr>
            <a:normAutofit/>
          </a:bodyPr>
          <a:lstStyle/>
          <a:p>
            <a:r>
              <a:rPr lang="en-US" sz="3600" dirty="0"/>
              <a:t>Gender identity </a:t>
            </a:r>
            <a:r>
              <a:rPr lang="en-US" sz="3600" b="1" i="1" dirty="0"/>
              <a:t>is</a:t>
            </a:r>
            <a:r>
              <a:rPr lang="en-US" sz="3600" dirty="0"/>
              <a:t>…</a:t>
            </a:r>
          </a:p>
        </p:txBody>
      </p:sp>
      <p:sp>
        <p:nvSpPr>
          <p:cNvPr id="4" name="Content Placeholder 3">
            <a:extLst>
              <a:ext uri="{FF2B5EF4-FFF2-40B4-BE49-F238E27FC236}">
                <a16:creationId xmlns:a16="http://schemas.microsoft.com/office/drawing/2014/main" id="{A0E3CCFE-EFAA-4BF4-93B0-8035A2FA2D1C}"/>
              </a:ext>
            </a:extLst>
          </p:cNvPr>
          <p:cNvSpPr>
            <a:spLocks noGrp="1"/>
          </p:cNvSpPr>
          <p:nvPr>
            <p:ph sz="half" idx="2"/>
          </p:nvPr>
        </p:nvSpPr>
        <p:spPr>
          <a:xfrm>
            <a:off x="1024128" y="2461504"/>
            <a:ext cx="4754880" cy="3811280"/>
          </a:xfrm>
        </p:spPr>
        <p:txBody>
          <a:bodyPr>
            <a:noAutofit/>
          </a:bodyPr>
          <a:lstStyle/>
          <a:p>
            <a:pPr>
              <a:buFont typeface="Wingdings" panose="05000000000000000000" pitchFamily="2" charset="2"/>
              <a:buChar char="v"/>
            </a:pPr>
            <a:r>
              <a:rPr lang="en-US" sz="3200" dirty="0"/>
              <a:t>Personal, flexible, and subject to change over time</a:t>
            </a:r>
          </a:p>
          <a:p>
            <a:pPr>
              <a:buFont typeface="Wingdings" panose="05000000000000000000" pitchFamily="2" charset="2"/>
              <a:buChar char="v"/>
            </a:pPr>
            <a:r>
              <a:rPr lang="en-US" sz="3200" dirty="0"/>
              <a:t>Something you </a:t>
            </a:r>
            <a:r>
              <a:rPr lang="en-US" sz="3200" i="1" dirty="0"/>
              <a:t>do</a:t>
            </a:r>
            <a:r>
              <a:rPr lang="en-US" sz="3200" dirty="0"/>
              <a:t>, not something you </a:t>
            </a:r>
            <a:r>
              <a:rPr lang="en-US" sz="3200" i="1" dirty="0"/>
              <a:t>are</a:t>
            </a:r>
          </a:p>
          <a:p>
            <a:pPr>
              <a:buFont typeface="Wingdings" panose="05000000000000000000" pitchFamily="2" charset="2"/>
              <a:buChar char="v"/>
            </a:pPr>
            <a:r>
              <a:rPr lang="en-US" sz="3200" dirty="0"/>
              <a:t>Separate from biological sex</a:t>
            </a:r>
          </a:p>
          <a:p>
            <a:pPr lvl="1">
              <a:buFont typeface="Wingdings" panose="05000000000000000000" pitchFamily="2" charset="2"/>
              <a:buChar char="v"/>
            </a:pPr>
            <a:r>
              <a:rPr lang="en-US" sz="2800" dirty="0"/>
              <a:t>Biological sex can also vary widely, but that is a conversation for another day</a:t>
            </a:r>
          </a:p>
        </p:txBody>
      </p:sp>
      <p:sp>
        <p:nvSpPr>
          <p:cNvPr id="5" name="Text Placeholder 4">
            <a:extLst>
              <a:ext uri="{FF2B5EF4-FFF2-40B4-BE49-F238E27FC236}">
                <a16:creationId xmlns:a16="http://schemas.microsoft.com/office/drawing/2014/main" id="{02247B02-C970-40DF-B541-B215FBCF0CE9}"/>
              </a:ext>
            </a:extLst>
          </p:cNvPr>
          <p:cNvSpPr>
            <a:spLocks noGrp="1"/>
          </p:cNvSpPr>
          <p:nvPr>
            <p:ph type="body" sz="quarter" idx="3"/>
          </p:nvPr>
        </p:nvSpPr>
        <p:spPr>
          <a:xfrm>
            <a:off x="5990888" y="1673352"/>
            <a:ext cx="4754880" cy="822960"/>
          </a:xfrm>
        </p:spPr>
        <p:txBody>
          <a:bodyPr>
            <a:normAutofit/>
          </a:bodyPr>
          <a:lstStyle/>
          <a:p>
            <a:r>
              <a:rPr lang="en-US" sz="3600" dirty="0"/>
              <a:t>Gender identity is </a:t>
            </a:r>
            <a:r>
              <a:rPr lang="en-US" sz="3600" b="1" i="1" dirty="0"/>
              <a:t>not</a:t>
            </a:r>
            <a:r>
              <a:rPr lang="en-US" sz="3600" dirty="0"/>
              <a:t>…</a:t>
            </a:r>
          </a:p>
        </p:txBody>
      </p:sp>
      <p:sp>
        <p:nvSpPr>
          <p:cNvPr id="6" name="Content Placeholder 5">
            <a:extLst>
              <a:ext uri="{FF2B5EF4-FFF2-40B4-BE49-F238E27FC236}">
                <a16:creationId xmlns:a16="http://schemas.microsoft.com/office/drawing/2014/main" id="{7CD657F0-6BBC-4F6C-973E-842D4B6895C3}"/>
              </a:ext>
            </a:extLst>
          </p:cNvPr>
          <p:cNvSpPr>
            <a:spLocks noGrp="1"/>
          </p:cNvSpPr>
          <p:nvPr>
            <p:ph sz="quarter" idx="4"/>
          </p:nvPr>
        </p:nvSpPr>
        <p:spPr>
          <a:xfrm>
            <a:off x="5990888" y="2461504"/>
            <a:ext cx="4754880" cy="3811280"/>
          </a:xfrm>
        </p:spPr>
        <p:txBody>
          <a:bodyPr>
            <a:normAutofit fontScale="92500"/>
          </a:bodyPr>
          <a:lstStyle/>
          <a:p>
            <a:pPr>
              <a:buFont typeface="Wingdings" panose="05000000000000000000" pitchFamily="2" charset="2"/>
              <a:buChar char="v"/>
            </a:pPr>
            <a:r>
              <a:rPr lang="en-US" sz="3200" dirty="0"/>
              <a:t>Fixed for life or “set in stone”</a:t>
            </a:r>
          </a:p>
          <a:p>
            <a:pPr>
              <a:buFont typeface="Wingdings" panose="05000000000000000000" pitchFamily="2" charset="2"/>
              <a:buChar char="v"/>
            </a:pPr>
            <a:r>
              <a:rPr lang="en-US" sz="3200" dirty="0"/>
              <a:t>Predetermined by a medical professional, your family, or society</a:t>
            </a:r>
          </a:p>
          <a:p>
            <a:pPr>
              <a:buFont typeface="Wingdings" panose="05000000000000000000" pitchFamily="2" charset="2"/>
              <a:buChar char="v"/>
            </a:pPr>
            <a:r>
              <a:rPr lang="en-US" sz="3200" dirty="0"/>
              <a:t>Related to what body parts, hormones, or chromosomes you do or don’t have</a:t>
            </a:r>
          </a:p>
        </p:txBody>
      </p:sp>
    </p:spTree>
    <p:extLst>
      <p:ext uri="{BB962C8B-B14F-4D97-AF65-F5344CB8AC3E}">
        <p14:creationId xmlns:p14="http://schemas.microsoft.com/office/powerpoint/2010/main" val="1308745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500"/>
                                        <p:tgtEl>
                                          <p:spTgt spid="4">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17B6-ACD7-45EC-B92B-0C3494C4D944}"/>
              </a:ext>
            </a:extLst>
          </p:cNvPr>
          <p:cNvSpPr>
            <a:spLocks noGrp="1"/>
          </p:cNvSpPr>
          <p:nvPr>
            <p:ph type="title"/>
          </p:nvPr>
        </p:nvSpPr>
        <p:spPr/>
        <p:txBody>
          <a:bodyPr/>
          <a:lstStyle/>
          <a:p>
            <a:r>
              <a:rPr lang="en-US" dirty="0"/>
              <a:t>Transgender and non-binary gender identities</a:t>
            </a:r>
          </a:p>
        </p:txBody>
      </p:sp>
      <p:sp>
        <p:nvSpPr>
          <p:cNvPr id="3" name="Text Placeholder 2">
            <a:extLst>
              <a:ext uri="{FF2B5EF4-FFF2-40B4-BE49-F238E27FC236}">
                <a16:creationId xmlns:a16="http://schemas.microsoft.com/office/drawing/2014/main" id="{BB2C36BB-DB3F-408D-9C06-5D2895539C07}"/>
              </a:ext>
            </a:extLst>
          </p:cNvPr>
          <p:cNvSpPr>
            <a:spLocks noGrp="1"/>
          </p:cNvSpPr>
          <p:nvPr>
            <p:ph type="body" idx="1"/>
          </p:nvPr>
        </p:nvSpPr>
        <p:spPr>
          <a:xfrm>
            <a:off x="602024" y="1702466"/>
            <a:ext cx="5176984" cy="822960"/>
          </a:xfrm>
        </p:spPr>
        <p:txBody>
          <a:bodyPr>
            <a:normAutofit/>
          </a:bodyPr>
          <a:lstStyle/>
          <a:p>
            <a:r>
              <a:rPr lang="en-US" sz="3600" dirty="0"/>
              <a:t>Transgender</a:t>
            </a:r>
          </a:p>
        </p:txBody>
      </p:sp>
      <p:sp>
        <p:nvSpPr>
          <p:cNvPr id="4" name="Content Placeholder 3">
            <a:extLst>
              <a:ext uri="{FF2B5EF4-FFF2-40B4-BE49-F238E27FC236}">
                <a16:creationId xmlns:a16="http://schemas.microsoft.com/office/drawing/2014/main" id="{4EA8E3F6-6C97-49E9-975F-005D8785AF41}"/>
              </a:ext>
            </a:extLst>
          </p:cNvPr>
          <p:cNvSpPr>
            <a:spLocks noGrp="1"/>
          </p:cNvSpPr>
          <p:nvPr>
            <p:ph sz="half" idx="2"/>
          </p:nvPr>
        </p:nvSpPr>
        <p:spPr>
          <a:xfrm>
            <a:off x="602024" y="2490618"/>
            <a:ext cx="5176984" cy="3692468"/>
          </a:xfrm>
        </p:spPr>
        <p:txBody>
          <a:bodyPr>
            <a:normAutofit/>
          </a:bodyPr>
          <a:lstStyle/>
          <a:p>
            <a:pPr>
              <a:buFont typeface="Wingdings" panose="05000000000000000000" pitchFamily="2" charset="2"/>
              <a:buChar char="v"/>
            </a:pPr>
            <a:r>
              <a:rPr lang="en-US" dirty="0"/>
              <a:t>Umbrella term for people whose gender identity and/or expression is different from cultural expectations based on sex assigned at birth</a:t>
            </a:r>
          </a:p>
          <a:p>
            <a:pPr>
              <a:buFont typeface="Wingdings" panose="05000000000000000000" pitchFamily="2" charset="2"/>
              <a:buChar char="v"/>
            </a:pPr>
            <a:r>
              <a:rPr lang="en-US" dirty="0"/>
              <a:t>Identifying as trans does not imply an intent to medically transition</a:t>
            </a:r>
          </a:p>
          <a:p>
            <a:pPr>
              <a:buFont typeface="Wingdings" panose="05000000000000000000" pitchFamily="2" charset="2"/>
              <a:buChar char="v"/>
            </a:pPr>
            <a:r>
              <a:rPr lang="en-US" dirty="0"/>
              <a:t>Trans people may still identify within the traditional gender binary, i.e. transitioning from female to male, </a:t>
            </a:r>
            <a:r>
              <a:rPr lang="en-US" b="1" dirty="0"/>
              <a:t>or</a:t>
            </a:r>
            <a:r>
              <a:rPr lang="en-US" dirty="0"/>
              <a:t> outside the gender binary altogether!</a:t>
            </a:r>
          </a:p>
        </p:txBody>
      </p:sp>
      <p:sp>
        <p:nvSpPr>
          <p:cNvPr id="5" name="Text Placeholder 4">
            <a:extLst>
              <a:ext uri="{FF2B5EF4-FFF2-40B4-BE49-F238E27FC236}">
                <a16:creationId xmlns:a16="http://schemas.microsoft.com/office/drawing/2014/main" id="{CAEAD939-DB46-4927-9415-55A083A8CA8C}"/>
              </a:ext>
            </a:extLst>
          </p:cNvPr>
          <p:cNvSpPr>
            <a:spLocks noGrp="1"/>
          </p:cNvSpPr>
          <p:nvPr>
            <p:ph type="body" sz="quarter" idx="3"/>
          </p:nvPr>
        </p:nvSpPr>
        <p:spPr>
          <a:xfrm>
            <a:off x="5990888" y="1702466"/>
            <a:ext cx="5176984" cy="822960"/>
          </a:xfrm>
        </p:spPr>
        <p:txBody>
          <a:bodyPr>
            <a:noAutofit/>
          </a:bodyPr>
          <a:lstStyle/>
          <a:p>
            <a:r>
              <a:rPr lang="en-US" sz="3600" dirty="0"/>
              <a:t>Non-Binary/Genderqueer</a:t>
            </a:r>
          </a:p>
        </p:txBody>
      </p:sp>
      <p:sp>
        <p:nvSpPr>
          <p:cNvPr id="6" name="Content Placeholder 5">
            <a:extLst>
              <a:ext uri="{FF2B5EF4-FFF2-40B4-BE49-F238E27FC236}">
                <a16:creationId xmlns:a16="http://schemas.microsoft.com/office/drawing/2014/main" id="{919C95EC-4B14-4F6A-AEC2-CED77AFA6313}"/>
              </a:ext>
            </a:extLst>
          </p:cNvPr>
          <p:cNvSpPr>
            <a:spLocks noGrp="1"/>
          </p:cNvSpPr>
          <p:nvPr>
            <p:ph sz="quarter" idx="4"/>
          </p:nvPr>
        </p:nvSpPr>
        <p:spPr>
          <a:xfrm>
            <a:off x="5990888" y="2490618"/>
            <a:ext cx="5176984" cy="3692468"/>
          </a:xfrm>
        </p:spPr>
        <p:txBody>
          <a:bodyPr>
            <a:noAutofit/>
          </a:bodyPr>
          <a:lstStyle/>
          <a:p>
            <a:pPr>
              <a:buFont typeface="Wingdings" panose="05000000000000000000" pitchFamily="2" charset="2"/>
              <a:buChar char="v"/>
            </a:pPr>
            <a:r>
              <a:rPr lang="en-US" sz="2400" dirty="0"/>
              <a:t>Adjective describing a person who does not identify exclusively as masculine or feminine</a:t>
            </a:r>
          </a:p>
          <a:p>
            <a:pPr>
              <a:buFont typeface="Wingdings" panose="05000000000000000000" pitchFamily="2" charset="2"/>
              <a:buChar char="v"/>
            </a:pPr>
            <a:r>
              <a:rPr lang="en-US" sz="2400" dirty="0"/>
              <a:t>Non-binary people may identify as being both a man and a woman, somewhere in between, or as falling completely outside these categories</a:t>
            </a:r>
          </a:p>
          <a:p>
            <a:pPr>
              <a:buFont typeface="Wingdings" panose="05000000000000000000" pitchFamily="2" charset="2"/>
              <a:buChar char="v"/>
            </a:pPr>
            <a:r>
              <a:rPr lang="en-US" sz="2400" dirty="0"/>
              <a:t>While many non-binary people identify as transgender, not all do</a:t>
            </a:r>
          </a:p>
        </p:txBody>
      </p:sp>
      <p:sp>
        <p:nvSpPr>
          <p:cNvPr id="7" name="Rectangle 6">
            <a:extLst>
              <a:ext uri="{FF2B5EF4-FFF2-40B4-BE49-F238E27FC236}">
                <a16:creationId xmlns:a16="http://schemas.microsoft.com/office/drawing/2014/main" id="{F8AB711C-A77E-4DEF-8065-B07E7216AAB2}"/>
              </a:ext>
            </a:extLst>
          </p:cNvPr>
          <p:cNvSpPr/>
          <p:nvPr/>
        </p:nvSpPr>
        <p:spPr>
          <a:xfrm>
            <a:off x="1024128" y="6272784"/>
            <a:ext cx="10143744" cy="369332"/>
          </a:xfrm>
          <a:prstGeom prst="rect">
            <a:avLst/>
          </a:prstGeom>
        </p:spPr>
        <p:txBody>
          <a:bodyPr wrap="square">
            <a:spAutoFit/>
          </a:bodyPr>
          <a:lstStyle/>
          <a:p>
            <a:r>
              <a:rPr lang="en-US" dirty="0"/>
              <a:t>Definitions adapted from Human Rights Campaign </a:t>
            </a:r>
            <a:r>
              <a:rPr lang="en-US" dirty="0">
                <a:hlinkClick r:id="rId2"/>
              </a:rPr>
              <a:t>https://www.hrc.org/resources/glossary-of-terms</a:t>
            </a:r>
            <a:endParaRPr lang="en-US" dirty="0"/>
          </a:p>
        </p:txBody>
      </p:sp>
    </p:spTree>
    <p:extLst>
      <p:ext uri="{BB962C8B-B14F-4D97-AF65-F5344CB8AC3E}">
        <p14:creationId xmlns:p14="http://schemas.microsoft.com/office/powerpoint/2010/main" val="3125700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7" name="Rectangle 11">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658EA-50E7-404E-983B-8E8D3E87AFBA}"/>
              </a:ext>
            </a:extLst>
          </p:cNvPr>
          <p:cNvSpPr>
            <a:spLocks noGrp="1"/>
          </p:cNvSpPr>
          <p:nvPr>
            <p:ph type="title"/>
          </p:nvPr>
        </p:nvSpPr>
        <p:spPr>
          <a:xfrm>
            <a:off x="4219803" y="4735775"/>
            <a:ext cx="7006998" cy="1245732"/>
          </a:xfrm>
        </p:spPr>
        <p:txBody>
          <a:bodyPr anchor="t">
            <a:normAutofit/>
          </a:bodyPr>
          <a:lstStyle/>
          <a:p>
            <a:r>
              <a:rPr lang="en-US" sz="4800" b="1" dirty="0">
                <a:solidFill>
                  <a:srgbClr val="FFFFFF"/>
                </a:solidFill>
              </a:rPr>
              <a:t>Group Activity</a:t>
            </a:r>
          </a:p>
        </p:txBody>
      </p:sp>
      <p:sp>
        <p:nvSpPr>
          <p:cNvPr id="18"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B02C8190-2C03-47D1-9545-53CC48E03FE2}"/>
              </a:ext>
            </a:extLst>
          </p:cNvPr>
          <p:cNvSpPr>
            <a:spLocks noGrp="1"/>
          </p:cNvSpPr>
          <p:nvPr>
            <p:ph idx="1"/>
          </p:nvPr>
        </p:nvSpPr>
        <p:spPr>
          <a:xfrm>
            <a:off x="4219802" y="714381"/>
            <a:ext cx="7006998" cy="3938900"/>
          </a:xfrm>
        </p:spPr>
        <p:txBody>
          <a:bodyPr anchor="t">
            <a:normAutofit lnSpcReduction="10000"/>
          </a:bodyPr>
          <a:lstStyle/>
          <a:p>
            <a:pPr>
              <a:buClr>
                <a:schemeClr val="tx1"/>
              </a:buClr>
              <a:buFont typeface="Wingdings" panose="05000000000000000000" pitchFamily="2" charset="2"/>
              <a:buChar char="v"/>
            </a:pPr>
            <a:r>
              <a:rPr lang="en-US" sz="3600" dirty="0">
                <a:solidFill>
                  <a:srgbClr val="FFFFFF"/>
                </a:solidFill>
              </a:rPr>
              <a:t>I will divide you into groups of 3-5</a:t>
            </a:r>
          </a:p>
          <a:p>
            <a:pPr>
              <a:buClr>
                <a:schemeClr val="tx1"/>
              </a:buClr>
              <a:buFont typeface="Wingdings" panose="05000000000000000000" pitchFamily="2" charset="2"/>
              <a:buChar char="v"/>
            </a:pPr>
            <a:r>
              <a:rPr lang="en-US" sz="3600" dirty="0">
                <a:solidFill>
                  <a:srgbClr val="FFFFFF"/>
                </a:solidFill>
              </a:rPr>
              <a:t>In your groups, think through the following prompt together:</a:t>
            </a:r>
          </a:p>
          <a:p>
            <a:pPr marL="310896" lvl="2" indent="0">
              <a:buClr>
                <a:schemeClr val="tx1"/>
              </a:buClr>
              <a:buNone/>
            </a:pPr>
            <a:r>
              <a:rPr lang="en-US" sz="3400" dirty="0">
                <a:solidFill>
                  <a:srgbClr val="FFFFFF"/>
                </a:solidFill>
              </a:rPr>
              <a:t>You are a student at Pitt on your way to your first class. How many times does your gender identity affect your morning between waking up and reaching your first class?</a:t>
            </a:r>
          </a:p>
        </p:txBody>
      </p:sp>
      <p:cxnSp>
        <p:nvCxnSpPr>
          <p:cNvPr id="16" name="Straight Connector 15">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466D6E6-8237-4B43-9A39-012517984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205" y="4592819"/>
            <a:ext cx="2306292" cy="1510621"/>
          </a:xfrm>
          <a:prstGeom prst="rect">
            <a:avLst/>
          </a:prstGeom>
          <a:ln w="19050">
            <a:solidFill>
              <a:schemeClr val="tx1"/>
            </a:solidFill>
          </a:ln>
        </p:spPr>
      </p:pic>
    </p:spTree>
    <p:extLst>
      <p:ext uri="{BB962C8B-B14F-4D97-AF65-F5344CB8AC3E}">
        <p14:creationId xmlns:p14="http://schemas.microsoft.com/office/powerpoint/2010/main" val="2250060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4D0-5149-418A-8333-C54C5D86F333}"/>
              </a:ext>
            </a:extLst>
          </p:cNvPr>
          <p:cNvSpPr>
            <a:spLocks noGrp="1"/>
          </p:cNvSpPr>
          <p:nvPr>
            <p:ph type="title"/>
          </p:nvPr>
        </p:nvSpPr>
        <p:spPr/>
        <p:txBody>
          <a:bodyPr/>
          <a:lstStyle/>
          <a:p>
            <a:r>
              <a:rPr lang="en-US" dirty="0"/>
              <a:t>Gender sensitivity in the classroom</a:t>
            </a:r>
          </a:p>
        </p:txBody>
      </p:sp>
      <p:sp>
        <p:nvSpPr>
          <p:cNvPr id="3" name="Text Placeholder 2">
            <a:extLst>
              <a:ext uri="{FF2B5EF4-FFF2-40B4-BE49-F238E27FC236}">
                <a16:creationId xmlns:a16="http://schemas.microsoft.com/office/drawing/2014/main" id="{1D8AD489-05C5-473B-9281-192DBD15FB4C}"/>
              </a:ext>
            </a:extLst>
          </p:cNvPr>
          <p:cNvSpPr>
            <a:spLocks noGrp="1"/>
          </p:cNvSpPr>
          <p:nvPr>
            <p:ph type="body" idx="1"/>
          </p:nvPr>
        </p:nvSpPr>
        <p:spPr>
          <a:xfrm>
            <a:off x="8610600" y="4960137"/>
            <a:ext cx="3200400" cy="1463040"/>
          </a:xfrm>
        </p:spPr>
        <p:txBody>
          <a:bodyPr>
            <a:normAutofit fontScale="92500" lnSpcReduction="20000"/>
          </a:bodyPr>
          <a:lstStyle/>
          <a:p>
            <a:pPr marL="285750" indent="-285750">
              <a:buFont typeface="Arial" panose="020B0604020202020204" pitchFamily="34" charset="0"/>
              <a:buChar char="•"/>
            </a:pPr>
            <a:r>
              <a:rPr lang="en-US" dirty="0"/>
              <a:t>Day One Best Practices</a:t>
            </a:r>
          </a:p>
          <a:p>
            <a:pPr marL="285750" indent="-285750">
              <a:buFont typeface="Arial" panose="020B0604020202020204" pitchFamily="34" charset="0"/>
              <a:buChar char="•"/>
            </a:pPr>
            <a:r>
              <a:rPr lang="en-US" dirty="0"/>
              <a:t>Quick Tips</a:t>
            </a:r>
          </a:p>
          <a:p>
            <a:pPr marL="285750" indent="-285750">
              <a:buFont typeface="Arial" panose="020B0604020202020204" pitchFamily="34" charset="0"/>
              <a:buChar char="•"/>
            </a:pPr>
            <a:r>
              <a:rPr lang="en-US" dirty="0"/>
              <a:t>Common Challenges and Advice</a:t>
            </a:r>
          </a:p>
          <a:p>
            <a:pPr marL="285750" indent="-285750">
              <a:buFont typeface="Arial" panose="020B0604020202020204" pitchFamily="34" charset="0"/>
              <a:buChar char="•"/>
            </a:pPr>
            <a:r>
              <a:rPr lang="en-US" dirty="0"/>
              <a:t>Resources and Syllabi Statements</a:t>
            </a:r>
          </a:p>
        </p:txBody>
      </p:sp>
    </p:spTree>
    <p:extLst>
      <p:ext uri="{BB962C8B-B14F-4D97-AF65-F5344CB8AC3E}">
        <p14:creationId xmlns:p14="http://schemas.microsoft.com/office/powerpoint/2010/main" val="2324027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0915-BCA4-44D1-A112-F24FFACA2289}"/>
              </a:ext>
            </a:extLst>
          </p:cNvPr>
          <p:cNvSpPr>
            <a:spLocks noGrp="1"/>
          </p:cNvSpPr>
          <p:nvPr>
            <p:ph type="title"/>
          </p:nvPr>
        </p:nvSpPr>
        <p:spPr/>
        <p:txBody>
          <a:bodyPr/>
          <a:lstStyle/>
          <a:p>
            <a:r>
              <a:rPr lang="en-US" dirty="0"/>
              <a:t>Day one best practices</a:t>
            </a:r>
          </a:p>
        </p:txBody>
      </p:sp>
      <p:sp>
        <p:nvSpPr>
          <p:cNvPr id="4" name="Content Placeholder 3">
            <a:extLst>
              <a:ext uri="{FF2B5EF4-FFF2-40B4-BE49-F238E27FC236}">
                <a16:creationId xmlns:a16="http://schemas.microsoft.com/office/drawing/2014/main" id="{E8FF1234-D19F-4931-BAD5-3A668D3B0E98}"/>
              </a:ext>
            </a:extLst>
          </p:cNvPr>
          <p:cNvSpPr>
            <a:spLocks noGrp="1"/>
          </p:cNvSpPr>
          <p:nvPr>
            <p:ph sz="half" idx="1"/>
          </p:nvPr>
        </p:nvSpPr>
        <p:spPr>
          <a:xfrm>
            <a:off x="891540" y="1882588"/>
            <a:ext cx="5204459" cy="4758242"/>
          </a:xfrm>
        </p:spPr>
        <p:txBody>
          <a:bodyPr>
            <a:normAutofit lnSpcReduction="10000"/>
          </a:bodyPr>
          <a:lstStyle/>
          <a:p>
            <a:pPr>
              <a:buFont typeface="Wingdings" panose="05000000000000000000" pitchFamily="2" charset="2"/>
              <a:buChar char="v"/>
            </a:pPr>
            <a:r>
              <a:rPr lang="en-US" sz="2400" dirty="0"/>
              <a:t>Many instructors ask students to provide some basic information about themselves on the first day already</a:t>
            </a:r>
          </a:p>
          <a:p>
            <a:pPr>
              <a:buFont typeface="Wingdings" panose="05000000000000000000" pitchFamily="2" charset="2"/>
              <a:buChar char="v"/>
            </a:pPr>
            <a:r>
              <a:rPr lang="en-US" sz="2400" dirty="0"/>
              <a:t>Let your students provide a name you would like to call them in class and pronouns they would like you to use in class (these may differ from what they ask you to use in private)</a:t>
            </a:r>
          </a:p>
          <a:p>
            <a:pPr>
              <a:buFont typeface="Wingdings" panose="05000000000000000000" pitchFamily="2" charset="2"/>
              <a:buChar char="v"/>
            </a:pPr>
            <a:r>
              <a:rPr lang="en-US" sz="2400" b="1" dirty="0"/>
              <a:t>Do not </a:t>
            </a:r>
            <a:r>
              <a:rPr lang="en-US" sz="2400" dirty="0"/>
              <a:t>force students to share their pronouns aloud in class if you have students go around to introduce themselves</a:t>
            </a:r>
            <a:endParaRPr lang="en-US" sz="2400" b="1" dirty="0"/>
          </a:p>
          <a:p>
            <a:pPr>
              <a:buFont typeface="Wingdings" panose="05000000000000000000" pitchFamily="2" charset="2"/>
              <a:buChar char="v"/>
            </a:pPr>
            <a:r>
              <a:rPr lang="en-US" sz="2400" dirty="0"/>
              <a:t>Let students know that they can </a:t>
            </a:r>
            <a:r>
              <a:rPr lang="en-US" sz="2400" dirty="0">
                <a:hlinkClick r:id="rId2"/>
              </a:rPr>
              <a:t>change their preferred name</a:t>
            </a:r>
            <a:r>
              <a:rPr lang="en-US" sz="2400" dirty="0"/>
              <a:t> in PeopleSoft!</a:t>
            </a:r>
          </a:p>
        </p:txBody>
      </p:sp>
      <p:pic>
        <p:nvPicPr>
          <p:cNvPr id="6" name="Content Placeholder 5">
            <a:extLst>
              <a:ext uri="{FF2B5EF4-FFF2-40B4-BE49-F238E27FC236}">
                <a16:creationId xmlns:a16="http://schemas.microsoft.com/office/drawing/2014/main" id="{C4AB5A17-507A-44E4-8C02-BA06EFA5CBD1}"/>
              </a:ext>
            </a:extLst>
          </p:cNvPr>
          <p:cNvPicPr>
            <a:picLocks noGrp="1" noChangeAspect="1"/>
          </p:cNvPicPr>
          <p:nvPr>
            <p:ph sz="half" idx="2"/>
          </p:nvPr>
        </p:nvPicPr>
        <p:blipFill rotWithShape="1">
          <a:blip r:embed="rId3"/>
          <a:srcRect l="59507" t="16491" r="14692" b="5019"/>
          <a:stretch/>
        </p:blipFill>
        <p:spPr>
          <a:xfrm>
            <a:off x="6412995" y="1138519"/>
            <a:ext cx="5660587" cy="5170841"/>
          </a:xfrm>
          <a:prstGeom prst="rect">
            <a:avLst/>
          </a:prstGeom>
        </p:spPr>
      </p:pic>
      <p:sp>
        <p:nvSpPr>
          <p:cNvPr id="3" name="Rectangle 2">
            <a:extLst>
              <a:ext uri="{FF2B5EF4-FFF2-40B4-BE49-F238E27FC236}">
                <a16:creationId xmlns:a16="http://schemas.microsoft.com/office/drawing/2014/main" id="{7F5AB087-876E-4D58-803E-1CF974C53202}"/>
              </a:ext>
            </a:extLst>
          </p:cNvPr>
          <p:cNvSpPr/>
          <p:nvPr/>
        </p:nvSpPr>
        <p:spPr>
          <a:xfrm>
            <a:off x="6412995" y="1764879"/>
            <a:ext cx="5204459" cy="55418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436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310</TotalTime>
  <Words>1258</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Tw Cen MT</vt:lpstr>
      <vt:lpstr>Tw Cen MT Condensed</vt:lpstr>
      <vt:lpstr>Wingdings</vt:lpstr>
      <vt:lpstr>Wingdings 3</vt:lpstr>
      <vt:lpstr>Integral</vt:lpstr>
      <vt:lpstr>Gender Diversity in the language Classroom</vt:lpstr>
      <vt:lpstr>Overview</vt:lpstr>
      <vt:lpstr>Why Is This Our Topic Today?</vt:lpstr>
      <vt:lpstr>Important Terminology</vt:lpstr>
      <vt:lpstr>What is Gender identity? </vt:lpstr>
      <vt:lpstr>Transgender and non-binary gender identities</vt:lpstr>
      <vt:lpstr>Group Activity</vt:lpstr>
      <vt:lpstr>Gender sensitivity in the classroom</vt:lpstr>
      <vt:lpstr>Day one best practices</vt:lpstr>
      <vt:lpstr>Quick Tips</vt:lpstr>
      <vt:lpstr>Solo Activity</vt:lpstr>
      <vt:lpstr>Common Challenges and Advice 1</vt:lpstr>
      <vt:lpstr>Common Challenges and Advice 2</vt:lpstr>
      <vt:lpstr>Common Challenges and Advice 3</vt:lpstr>
      <vt:lpstr>Gender-Inclusive Language Guidelines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Respecting Gender in Your Classroom</dc:title>
  <dc:creator>Anthony Verardi</dc:creator>
  <cp:lastModifiedBy>Verardi, Anthony</cp:lastModifiedBy>
  <cp:revision>207</cp:revision>
  <dcterms:created xsi:type="dcterms:W3CDTF">2019-08-18T01:04:00Z</dcterms:created>
  <dcterms:modified xsi:type="dcterms:W3CDTF">2019-09-13T18:10:56Z</dcterms:modified>
</cp:coreProperties>
</file>