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9"/>
  </p:handoutMasterIdLst>
  <p:sldIdLst>
    <p:sldId id="257" r:id="rId2"/>
    <p:sldId id="258" r:id="rId3"/>
    <p:sldId id="259" r:id="rId4"/>
    <p:sldId id="260" r:id="rId5"/>
    <p:sldId id="262" r:id="rId6"/>
    <p:sldId id="268" r:id="rId7"/>
    <p:sldId id="266" r:id="rId8"/>
  </p:sldIdLst>
  <p:sldSz cx="12801600" cy="9601200" type="A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F7A32"/>
    <a:srgbClr val="70AD47"/>
    <a:srgbClr val="5B9BD5"/>
    <a:srgbClr val="DAE9F6"/>
    <a:srgbClr val="787878"/>
    <a:srgbClr val="F2F2F2"/>
    <a:srgbClr val="E2EFD9"/>
    <a:srgbClr val="E5780B"/>
    <a:srgbClr val="FFF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15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FE53DC-EDA2-4F51-A4A6-59DD39D322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9D599-B740-491A-811F-C73C57D03D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ED88CCEF-24E1-480D-A84C-C09607437982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AB801-FC40-4FB2-9E07-D75BA8C624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C0A8C-D6CF-42C1-903B-7D2CF01210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B67663A2-AAA2-47D9-84D4-DF72E561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90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  <a:prstGeom prst="rect">
            <a:avLst/>
          </a:prstGeo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0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2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0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0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7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896D218-1796-4E5A-9154-734A02953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68" y="183840"/>
            <a:ext cx="3610448" cy="4813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860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3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  <a:prstGeom prst="rect">
            <a:avLst/>
          </a:prstGeo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4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  <a:prstGeom prst="rect">
            <a:avLst/>
          </a:prstGeo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8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E4F0A-755F-4942-B06B-E514525FED0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ADC18D7-B466-4719-9897-493CAA09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68" y="183840"/>
            <a:ext cx="3610448" cy="4813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F9F0AA7-F8A0-464E-9A15-024BB4C13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0673" y="8937504"/>
            <a:ext cx="862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1ABD4-200A-43D0-83E2-E60D0473FCE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15DDB3-A6E3-4F79-AB25-D9F57C322122}"/>
              </a:ext>
            </a:extLst>
          </p:cNvPr>
          <p:cNvCxnSpPr>
            <a:cxnSpLocks/>
          </p:cNvCxnSpPr>
          <p:nvPr userDrawn="1"/>
        </p:nvCxnSpPr>
        <p:spPr>
          <a:xfrm>
            <a:off x="0" y="9282896"/>
            <a:ext cx="11030673" cy="0"/>
          </a:xfrm>
          <a:prstGeom prst="line">
            <a:avLst/>
          </a:prstGeom>
          <a:ln w="63500">
            <a:solidFill>
              <a:schemeClr val="accent2">
                <a:lumMod val="75000"/>
                <a:alpha val="3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A3540A-19CB-4415-9125-1A844E0664C6}"/>
              </a:ext>
            </a:extLst>
          </p:cNvPr>
          <p:cNvCxnSpPr>
            <a:cxnSpLocks/>
          </p:cNvCxnSpPr>
          <p:nvPr userDrawn="1"/>
        </p:nvCxnSpPr>
        <p:spPr>
          <a:xfrm>
            <a:off x="0" y="9167149"/>
            <a:ext cx="10764456" cy="0"/>
          </a:xfrm>
          <a:prstGeom prst="line">
            <a:avLst/>
          </a:prstGeom>
          <a:ln w="63500">
            <a:solidFill>
              <a:schemeClr val="accent2">
                <a:lumMod val="75000"/>
                <a:alpha val="3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B567EA-726B-4A50-93C4-EF71BFFD1914}"/>
              </a:ext>
            </a:extLst>
          </p:cNvPr>
          <p:cNvCxnSpPr>
            <a:cxnSpLocks/>
          </p:cNvCxnSpPr>
          <p:nvPr userDrawn="1"/>
        </p:nvCxnSpPr>
        <p:spPr>
          <a:xfrm>
            <a:off x="0" y="9051402"/>
            <a:ext cx="10521387" cy="0"/>
          </a:xfrm>
          <a:prstGeom prst="line">
            <a:avLst/>
          </a:prstGeom>
          <a:ln w="63500">
            <a:solidFill>
              <a:schemeClr val="accent2">
                <a:lumMod val="75000"/>
                <a:alpha val="3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E15169-2C3C-4F65-A25A-DF8B626F1480}"/>
              </a:ext>
            </a:extLst>
          </p:cNvPr>
          <p:cNvCxnSpPr>
            <a:cxnSpLocks/>
          </p:cNvCxnSpPr>
          <p:nvPr userDrawn="1"/>
        </p:nvCxnSpPr>
        <p:spPr>
          <a:xfrm flipH="1">
            <a:off x="4008841" y="313770"/>
            <a:ext cx="8792759" cy="0"/>
          </a:xfrm>
          <a:prstGeom prst="line">
            <a:avLst/>
          </a:prstGeom>
          <a:ln w="6350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10F6F4-2422-4D56-AC22-599C44EEAB6E}"/>
              </a:ext>
            </a:extLst>
          </p:cNvPr>
          <p:cNvCxnSpPr>
            <a:cxnSpLocks/>
          </p:cNvCxnSpPr>
          <p:nvPr userDrawn="1"/>
        </p:nvCxnSpPr>
        <p:spPr>
          <a:xfrm flipH="1">
            <a:off x="4275058" y="429517"/>
            <a:ext cx="8526542" cy="0"/>
          </a:xfrm>
          <a:prstGeom prst="line">
            <a:avLst/>
          </a:prstGeom>
          <a:ln w="63500">
            <a:solidFill>
              <a:schemeClr val="accent5">
                <a:alpha val="3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F35904-5CF1-4AD9-AAE2-5AB7CC48C3FB}"/>
              </a:ext>
            </a:extLst>
          </p:cNvPr>
          <p:cNvCxnSpPr>
            <a:cxnSpLocks/>
          </p:cNvCxnSpPr>
          <p:nvPr userDrawn="1"/>
        </p:nvCxnSpPr>
        <p:spPr>
          <a:xfrm flipH="1">
            <a:off x="4518128" y="545264"/>
            <a:ext cx="8283472" cy="0"/>
          </a:xfrm>
          <a:prstGeom prst="line">
            <a:avLst/>
          </a:prstGeom>
          <a:ln w="63500">
            <a:solidFill>
              <a:schemeClr val="accent6">
                <a:alpha val="3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933FDF-BA24-4C65-8EE9-EA7F54660AFB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313770"/>
            <a:ext cx="714769" cy="0"/>
          </a:xfrm>
          <a:prstGeom prst="line">
            <a:avLst/>
          </a:prstGeom>
          <a:ln w="6350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C1AE8F-83AB-44A5-8E4F-363077000BFA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429517"/>
            <a:ext cx="714770" cy="0"/>
          </a:xfrm>
          <a:prstGeom prst="line">
            <a:avLst/>
          </a:prstGeom>
          <a:ln w="63500">
            <a:solidFill>
              <a:schemeClr val="accent5">
                <a:alpha val="3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F84DD9-1838-483B-AE57-AE1779DB5BBB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545264"/>
            <a:ext cx="714770" cy="0"/>
          </a:xfrm>
          <a:prstGeom prst="line">
            <a:avLst/>
          </a:prstGeom>
          <a:ln w="63500">
            <a:solidFill>
              <a:schemeClr val="accent6">
                <a:alpha val="3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46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2B69941-8693-4259-8284-0902AB2CA1F1}"/>
              </a:ext>
            </a:extLst>
          </p:cNvPr>
          <p:cNvSpPr/>
          <p:nvPr/>
        </p:nvSpPr>
        <p:spPr>
          <a:xfrm>
            <a:off x="2417050" y="5221764"/>
            <a:ext cx="4498317" cy="896406"/>
          </a:xfrm>
          <a:prstGeom prst="roundRect">
            <a:avLst>
              <a:gd name="adj" fmla="val 50000"/>
            </a:avLst>
          </a:prstGeom>
          <a:solidFill>
            <a:schemeClr val="accent5">
              <a:alpha val="7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940" b="1" dirty="0"/>
              <a:t>OWNER</a:t>
            </a:r>
            <a:endParaRPr lang="en-US" sz="2940" b="1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8020C88-A020-4FF9-9772-AF9FB2A7429D}"/>
              </a:ext>
            </a:extLst>
          </p:cNvPr>
          <p:cNvSpPr/>
          <p:nvPr/>
        </p:nvSpPr>
        <p:spPr>
          <a:xfrm rot="-3600000">
            <a:off x="1516856" y="3663628"/>
            <a:ext cx="4498317" cy="896406"/>
          </a:xfrm>
          <a:prstGeom prst="roundRect">
            <a:avLst>
              <a:gd name="adj" fmla="val 50000"/>
            </a:avLst>
          </a:prstGeom>
          <a:solidFill>
            <a:schemeClr val="accent3">
              <a:alpha val="7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940" b="1" dirty="0"/>
              <a:t>CLIENT</a:t>
            </a:r>
            <a:endParaRPr lang="en-US" sz="2940" b="1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DC15803-EABA-4A35-A0FD-51C40EF87734}"/>
              </a:ext>
            </a:extLst>
          </p:cNvPr>
          <p:cNvGrpSpPr/>
          <p:nvPr/>
        </p:nvGrpSpPr>
        <p:grpSpPr>
          <a:xfrm>
            <a:off x="7407044" y="1774310"/>
            <a:ext cx="3511345" cy="4343860"/>
            <a:chOff x="4100727" y="4510416"/>
            <a:chExt cx="1779192" cy="220102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0B64F79-C2B1-435C-A55F-B78BA456ECD9}"/>
                </a:ext>
              </a:extLst>
            </p:cNvPr>
            <p:cNvSpPr/>
            <p:nvPr/>
          </p:nvSpPr>
          <p:spPr>
            <a:xfrm>
              <a:off x="4100727" y="4510416"/>
              <a:ext cx="1779192" cy="485941"/>
            </a:xfrm>
            <a:custGeom>
              <a:avLst/>
              <a:gdLst>
                <a:gd name="connsiteX0" fmla="*/ 1206188 w 1211501"/>
                <a:gd name="connsiteY0" fmla="*/ 185976 h 361324"/>
                <a:gd name="connsiteX1" fmla="*/ 611064 w 1211501"/>
                <a:gd name="connsiteY1" fmla="*/ 356011 h 361324"/>
                <a:gd name="connsiteX2" fmla="*/ 15941 w 1211501"/>
                <a:gd name="connsiteY2" fmla="*/ 185976 h 361324"/>
                <a:gd name="connsiteX3" fmla="*/ 611064 w 1211501"/>
                <a:gd name="connsiteY3" fmla="*/ 15941 h 361324"/>
                <a:gd name="connsiteX4" fmla="*/ 1206188 w 1211501"/>
                <a:gd name="connsiteY4" fmla="*/ 185976 h 361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501" h="361324">
                  <a:moveTo>
                    <a:pt x="1206188" y="185976"/>
                  </a:moveTo>
                  <a:cubicBezTo>
                    <a:pt x="1206188" y="279884"/>
                    <a:pt x="939742" y="356011"/>
                    <a:pt x="611064" y="356011"/>
                  </a:cubicBezTo>
                  <a:cubicBezTo>
                    <a:pt x="282387" y="356011"/>
                    <a:pt x="15941" y="279884"/>
                    <a:pt x="15941" y="185976"/>
                  </a:cubicBezTo>
                  <a:cubicBezTo>
                    <a:pt x="15941" y="92068"/>
                    <a:pt x="282387" y="15941"/>
                    <a:pt x="611064" y="15941"/>
                  </a:cubicBezTo>
                  <a:cubicBezTo>
                    <a:pt x="939742" y="15941"/>
                    <a:pt x="1206188" y="92068"/>
                    <a:pt x="1206188" y="185976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D833DD3-D860-4142-BBCA-0D682D4AA29A}"/>
                </a:ext>
              </a:extLst>
            </p:cNvPr>
            <p:cNvSpPr/>
            <p:nvPr/>
          </p:nvSpPr>
          <p:spPr>
            <a:xfrm>
              <a:off x="4100727" y="4853433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164DDD0-B52C-45D4-8B80-C7EC77B62093}"/>
                </a:ext>
              </a:extLst>
            </p:cNvPr>
            <p:cNvSpPr/>
            <p:nvPr/>
          </p:nvSpPr>
          <p:spPr>
            <a:xfrm>
              <a:off x="4100727" y="5425129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37A1626-7F0E-4F04-93B2-619504CFAF93}"/>
                </a:ext>
              </a:extLst>
            </p:cNvPr>
            <p:cNvSpPr/>
            <p:nvPr/>
          </p:nvSpPr>
          <p:spPr>
            <a:xfrm>
              <a:off x="4100727" y="5996824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</p:grpSp>
      <p:sp>
        <p:nvSpPr>
          <p:cNvPr id="68" name="Title 67">
            <a:extLst>
              <a:ext uri="{FF2B5EF4-FFF2-40B4-BE49-F238E27FC236}">
                <a16:creationId xmlns:a16="http://schemas.microsoft.com/office/drawing/2014/main" id="{1F14BA86-D078-4435-B7BD-9A840960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Layers</a:t>
            </a:r>
            <a:endParaRPr lang="en-US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6EAA23C-1D54-4AB3-876E-21F651CCA04E}"/>
              </a:ext>
            </a:extLst>
          </p:cNvPr>
          <p:cNvSpPr/>
          <p:nvPr/>
        </p:nvSpPr>
        <p:spPr>
          <a:xfrm rot="3600000">
            <a:off x="3318732" y="3663627"/>
            <a:ext cx="4498317" cy="896406"/>
          </a:xfrm>
          <a:prstGeom prst="roundRect">
            <a:avLst>
              <a:gd name="adj" fmla="val 50000"/>
            </a:avLst>
          </a:prstGeom>
          <a:solidFill>
            <a:schemeClr val="accent6">
              <a:alpha val="7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940" b="1" dirty="0"/>
              <a:t>SITE ADMIN</a:t>
            </a:r>
            <a:endParaRPr lang="en-US" sz="2940" b="1" dirty="0"/>
          </a:p>
        </p:txBody>
      </p:sp>
    </p:spTree>
    <p:extLst>
      <p:ext uri="{BB962C8B-B14F-4D97-AF65-F5344CB8AC3E}">
        <p14:creationId xmlns:p14="http://schemas.microsoft.com/office/powerpoint/2010/main" val="141505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2A5660C1-01EC-4ED6-84EF-486282D2DCDA}"/>
              </a:ext>
            </a:extLst>
          </p:cNvPr>
          <p:cNvSpPr txBox="1"/>
          <p:nvPr/>
        </p:nvSpPr>
        <p:spPr>
          <a:xfrm>
            <a:off x="703199" y="2881230"/>
            <a:ext cx="3231618" cy="33868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/>
            <a:endParaRPr lang="en-CA" sz="1470" b="1" dirty="0"/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/>
              <a:t>Search for properties based on location and other features.</a:t>
            </a:r>
            <a:endParaRPr lang="en-CA" sz="147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CB526B-761C-40F8-9ACF-61018C50553E}"/>
              </a:ext>
            </a:extLst>
          </p:cNvPr>
          <p:cNvSpPr txBox="1"/>
          <p:nvPr/>
        </p:nvSpPr>
        <p:spPr>
          <a:xfrm>
            <a:off x="4605844" y="2881228"/>
            <a:ext cx="3231618" cy="33868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/>
            <a:endParaRPr lang="en-CA" sz="1470" b="1" dirty="0"/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/>
              <a:t>Enter properties.</a:t>
            </a:r>
            <a:endParaRPr lang="en-CA" sz="1470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A6CE7E-C8E5-49DE-BB77-CB304EC785A6}"/>
              </a:ext>
            </a:extLst>
          </p:cNvPr>
          <p:cNvSpPr txBox="1"/>
          <p:nvPr/>
        </p:nvSpPr>
        <p:spPr>
          <a:xfrm>
            <a:off x="8508492" y="2881230"/>
            <a:ext cx="3231618" cy="33868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/>
            <a:endParaRPr lang="en-CA" sz="1470" b="1" dirty="0"/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/>
              <a:t>Client management (delete)</a:t>
            </a:r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/>
              <a:t>Owner management (delete)</a:t>
            </a:r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/>
              <a:t>Property management (delete)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E1A7A8E-32B3-4A07-8003-2407387FF5B1}"/>
              </a:ext>
            </a:extLst>
          </p:cNvPr>
          <p:cNvSpPr/>
          <p:nvPr/>
        </p:nvSpPr>
        <p:spPr>
          <a:xfrm>
            <a:off x="8373706" y="2253581"/>
            <a:ext cx="3500183" cy="619463"/>
          </a:xfrm>
          <a:prstGeom prst="roundRect">
            <a:avLst>
              <a:gd name="adj" fmla="val 1881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520" b="1" dirty="0"/>
              <a:t>SITE ADMIN</a:t>
            </a:r>
            <a:endParaRPr lang="en-US" sz="2520" b="1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E068E88-5404-4076-8FFD-92E3286A8E72}"/>
              </a:ext>
            </a:extLst>
          </p:cNvPr>
          <p:cNvSpPr/>
          <p:nvPr/>
        </p:nvSpPr>
        <p:spPr>
          <a:xfrm>
            <a:off x="568915" y="2253581"/>
            <a:ext cx="3500183" cy="619463"/>
          </a:xfrm>
          <a:prstGeom prst="roundRect">
            <a:avLst>
              <a:gd name="adj" fmla="val 188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520" b="1" dirty="0"/>
              <a:t>CLIENT</a:t>
            </a:r>
            <a:endParaRPr lang="en-US" sz="2520" b="1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7AC1688-B1D9-493A-BF4B-ED62C9CC4951}"/>
              </a:ext>
            </a:extLst>
          </p:cNvPr>
          <p:cNvSpPr/>
          <p:nvPr/>
        </p:nvSpPr>
        <p:spPr>
          <a:xfrm>
            <a:off x="4471561" y="2253581"/>
            <a:ext cx="3500183" cy="619463"/>
          </a:xfrm>
          <a:prstGeom prst="roundRect">
            <a:avLst>
              <a:gd name="adj" fmla="val 1881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520" b="1" dirty="0"/>
              <a:t>OWNER</a:t>
            </a:r>
            <a:endParaRPr lang="en-US" sz="2520" b="1" dirty="0"/>
          </a:p>
        </p:txBody>
      </p:sp>
      <p:sp>
        <p:nvSpPr>
          <p:cNvPr id="58" name="Title 47">
            <a:extLst>
              <a:ext uri="{FF2B5EF4-FFF2-40B4-BE49-F238E27FC236}">
                <a16:creationId xmlns:a16="http://schemas.microsoft.com/office/drawing/2014/main" id="{543962A7-0CE2-4294-99D8-6219E006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dirty="0"/>
              <a:t>Layer’s functions</a:t>
            </a:r>
            <a:endParaRPr lang="en-US" sz="294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15FD0C-CBE4-45F0-8F10-F5C7897AB71F}"/>
              </a:ext>
            </a:extLst>
          </p:cNvPr>
          <p:cNvSpPr txBox="1"/>
          <p:nvPr/>
        </p:nvSpPr>
        <p:spPr>
          <a:xfrm>
            <a:off x="703199" y="4800602"/>
            <a:ext cx="3231618" cy="14675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CA" sz="1470" b="1" dirty="0">
                <a:solidFill>
                  <a:schemeClr val="bg2">
                    <a:lumMod val="50000"/>
                  </a:schemeClr>
                </a:solidFill>
              </a:rPr>
              <a:t>PARKING LOT</a:t>
            </a:r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>
                <a:solidFill>
                  <a:srgbClr val="FF0000"/>
                </a:solidFill>
              </a:rPr>
              <a:t>Set favorites properties.</a:t>
            </a:r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>
                <a:solidFill>
                  <a:srgbClr val="FF0000"/>
                </a:solidFill>
              </a:rPr>
              <a:t>Generate printer-friendly reports from the site.</a:t>
            </a:r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>
                <a:solidFill>
                  <a:srgbClr val="FF0000"/>
                </a:solidFill>
              </a:rPr>
              <a:t>Generate requests for property sighting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51643-3872-41B0-9DA1-F473E806E839}"/>
              </a:ext>
            </a:extLst>
          </p:cNvPr>
          <p:cNvSpPr txBox="1"/>
          <p:nvPr/>
        </p:nvSpPr>
        <p:spPr>
          <a:xfrm>
            <a:off x="4605844" y="4800601"/>
            <a:ext cx="3231618" cy="14675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CA" sz="1470" b="1" dirty="0">
                <a:solidFill>
                  <a:schemeClr val="accent1"/>
                </a:solidFill>
              </a:rPr>
              <a:t>PARKING LOT</a:t>
            </a:r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>
                <a:solidFill>
                  <a:srgbClr val="FF0000"/>
                </a:solidFill>
              </a:rPr>
              <a:t>Contact clients</a:t>
            </a:r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>
                <a:solidFill>
                  <a:srgbClr val="FF0000"/>
                </a:solidFill>
              </a:rPr>
              <a:t>Schedule visit/tours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98F01B-F238-46A8-A9B0-75F1F3B85BA6}"/>
              </a:ext>
            </a:extLst>
          </p:cNvPr>
          <p:cNvSpPr txBox="1"/>
          <p:nvPr/>
        </p:nvSpPr>
        <p:spPr>
          <a:xfrm>
            <a:off x="8508492" y="4800600"/>
            <a:ext cx="3231618" cy="1467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CA" sz="1470" b="1" dirty="0">
                <a:solidFill>
                  <a:srgbClr val="4F7A32"/>
                </a:solidFill>
              </a:rPr>
              <a:t>PARKING LOT</a:t>
            </a:r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>
                <a:solidFill>
                  <a:srgbClr val="FF0000"/>
                </a:solidFill>
              </a:rPr>
              <a:t>Ban &amp; publish powers for clients, owner and properties</a:t>
            </a:r>
          </a:p>
          <a:p>
            <a:pPr marL="121682" indent="-121682">
              <a:buFont typeface="Arial" panose="020B0604020202020204" pitchFamily="34" charset="0"/>
              <a:buChar char="•"/>
            </a:pPr>
            <a:endParaRPr lang="en-CA" sz="1470" dirty="0"/>
          </a:p>
        </p:txBody>
      </p:sp>
    </p:spTree>
    <p:extLst>
      <p:ext uri="{BB962C8B-B14F-4D97-AF65-F5344CB8AC3E}">
        <p14:creationId xmlns:p14="http://schemas.microsoft.com/office/powerpoint/2010/main" val="290323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6DC15803-EABA-4A35-A0FD-51C40EF87734}"/>
              </a:ext>
            </a:extLst>
          </p:cNvPr>
          <p:cNvGrpSpPr/>
          <p:nvPr/>
        </p:nvGrpSpPr>
        <p:grpSpPr>
          <a:xfrm>
            <a:off x="564845" y="3401992"/>
            <a:ext cx="1868152" cy="2311078"/>
            <a:chOff x="4100727" y="4510416"/>
            <a:chExt cx="1779192" cy="220102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0B64F79-C2B1-435C-A55F-B78BA456ECD9}"/>
                </a:ext>
              </a:extLst>
            </p:cNvPr>
            <p:cNvSpPr/>
            <p:nvPr/>
          </p:nvSpPr>
          <p:spPr>
            <a:xfrm>
              <a:off x="4100727" y="4510416"/>
              <a:ext cx="1779192" cy="485941"/>
            </a:xfrm>
            <a:custGeom>
              <a:avLst/>
              <a:gdLst>
                <a:gd name="connsiteX0" fmla="*/ 1206188 w 1211501"/>
                <a:gd name="connsiteY0" fmla="*/ 185976 h 361324"/>
                <a:gd name="connsiteX1" fmla="*/ 611064 w 1211501"/>
                <a:gd name="connsiteY1" fmla="*/ 356011 h 361324"/>
                <a:gd name="connsiteX2" fmla="*/ 15941 w 1211501"/>
                <a:gd name="connsiteY2" fmla="*/ 185976 h 361324"/>
                <a:gd name="connsiteX3" fmla="*/ 611064 w 1211501"/>
                <a:gd name="connsiteY3" fmla="*/ 15941 h 361324"/>
                <a:gd name="connsiteX4" fmla="*/ 1206188 w 1211501"/>
                <a:gd name="connsiteY4" fmla="*/ 185976 h 361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501" h="361324">
                  <a:moveTo>
                    <a:pt x="1206188" y="185976"/>
                  </a:moveTo>
                  <a:cubicBezTo>
                    <a:pt x="1206188" y="279884"/>
                    <a:pt x="939742" y="356011"/>
                    <a:pt x="611064" y="356011"/>
                  </a:cubicBezTo>
                  <a:cubicBezTo>
                    <a:pt x="282387" y="356011"/>
                    <a:pt x="15941" y="279884"/>
                    <a:pt x="15941" y="185976"/>
                  </a:cubicBezTo>
                  <a:cubicBezTo>
                    <a:pt x="15941" y="92068"/>
                    <a:pt x="282387" y="15941"/>
                    <a:pt x="611064" y="15941"/>
                  </a:cubicBezTo>
                  <a:cubicBezTo>
                    <a:pt x="939742" y="15941"/>
                    <a:pt x="1206188" y="92068"/>
                    <a:pt x="1206188" y="185976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D833DD3-D860-4142-BBCA-0D682D4AA29A}"/>
                </a:ext>
              </a:extLst>
            </p:cNvPr>
            <p:cNvSpPr/>
            <p:nvPr/>
          </p:nvSpPr>
          <p:spPr>
            <a:xfrm>
              <a:off x="4100727" y="4853433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164DDD0-B52C-45D4-8B80-C7EC77B62093}"/>
                </a:ext>
              </a:extLst>
            </p:cNvPr>
            <p:cNvSpPr/>
            <p:nvPr/>
          </p:nvSpPr>
          <p:spPr>
            <a:xfrm>
              <a:off x="4100727" y="5425129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37A1626-7F0E-4F04-93B2-619504CFAF93}"/>
                </a:ext>
              </a:extLst>
            </p:cNvPr>
            <p:cNvSpPr/>
            <p:nvPr/>
          </p:nvSpPr>
          <p:spPr>
            <a:xfrm>
              <a:off x="4100727" y="5996824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</p:grpSp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586BE062-C422-4157-848E-E9CA5470CCE9}"/>
              </a:ext>
            </a:extLst>
          </p:cNvPr>
          <p:cNvSpPr/>
          <p:nvPr/>
        </p:nvSpPr>
        <p:spPr>
          <a:xfrm>
            <a:off x="4535187" y="1361497"/>
            <a:ext cx="3987942" cy="329898"/>
          </a:xfrm>
          <a:prstGeom prst="snip1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680" b="1" dirty="0"/>
              <a:t>clients</a:t>
            </a:r>
            <a:endParaRPr lang="en-US" sz="168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60FDB7-F0DC-469D-A74A-5DC60F3F9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46734"/>
              </p:ext>
            </p:extLst>
          </p:nvPr>
        </p:nvGraphicFramePr>
        <p:xfrm>
          <a:off x="4535185" y="1713977"/>
          <a:ext cx="3987944" cy="241401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22115">
                  <a:extLst>
                    <a:ext uri="{9D8B030D-6E8A-4147-A177-3AD203B41FA5}">
                      <a16:colId xmlns:a16="http://schemas.microsoft.com/office/drawing/2014/main" val="4119927227"/>
                    </a:ext>
                  </a:extLst>
                </a:gridCol>
                <a:gridCol w="815435">
                  <a:extLst>
                    <a:ext uri="{9D8B030D-6E8A-4147-A177-3AD203B41FA5}">
                      <a16:colId xmlns:a16="http://schemas.microsoft.com/office/drawing/2014/main" val="3620493217"/>
                    </a:ext>
                  </a:extLst>
                </a:gridCol>
                <a:gridCol w="2250394">
                  <a:extLst>
                    <a:ext uri="{9D8B030D-6E8A-4147-A177-3AD203B41FA5}">
                      <a16:colId xmlns:a16="http://schemas.microsoft.com/office/drawing/2014/main" val="2407347837"/>
                    </a:ext>
                  </a:extLst>
                </a:gridCol>
              </a:tblGrid>
              <a:tr h="272034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Description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Column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Data type and constraints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70262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ID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id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INT NOT NULL AUTO_INCREMENT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654454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User name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username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STRING –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3188813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Password</a:t>
                      </a: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password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TEXT –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59357353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First name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 err="1"/>
                        <a:t>firstName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STRING –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4875640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Last name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 err="1"/>
                        <a:t>lastName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STRING – NOT NULL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6950419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Email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email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STRING – NOT NULL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901869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Phone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phone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STRING –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767204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CECBF850-CF4E-4C3A-BE37-60412EDB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Tables – Client</a:t>
            </a:r>
            <a:endParaRPr lang="en-US" dirty="0"/>
          </a:p>
        </p:txBody>
      </p: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3CD61154-51C1-4296-8E78-DCAE2F4D94AA}"/>
              </a:ext>
            </a:extLst>
          </p:cNvPr>
          <p:cNvSpPr/>
          <p:nvPr/>
        </p:nvSpPr>
        <p:spPr>
          <a:xfrm>
            <a:off x="4535185" y="4935484"/>
            <a:ext cx="3987944" cy="329898"/>
          </a:xfrm>
          <a:prstGeom prst="snip1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680" b="1" dirty="0"/>
              <a:t>favorites</a:t>
            </a:r>
            <a:endParaRPr lang="en-US" sz="1680" b="1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65F2C8A7-8C2A-492F-A499-8ABA0F01F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26998"/>
              </p:ext>
            </p:extLst>
          </p:nvPr>
        </p:nvGraphicFramePr>
        <p:xfrm>
          <a:off x="4535185" y="5287965"/>
          <a:ext cx="3987944" cy="185623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22115">
                  <a:extLst>
                    <a:ext uri="{9D8B030D-6E8A-4147-A177-3AD203B41FA5}">
                      <a16:colId xmlns:a16="http://schemas.microsoft.com/office/drawing/2014/main" val="4119927227"/>
                    </a:ext>
                  </a:extLst>
                </a:gridCol>
                <a:gridCol w="815435">
                  <a:extLst>
                    <a:ext uri="{9D8B030D-6E8A-4147-A177-3AD203B41FA5}">
                      <a16:colId xmlns:a16="http://schemas.microsoft.com/office/drawing/2014/main" val="3620493217"/>
                    </a:ext>
                  </a:extLst>
                </a:gridCol>
                <a:gridCol w="2250394">
                  <a:extLst>
                    <a:ext uri="{9D8B030D-6E8A-4147-A177-3AD203B41FA5}">
                      <a16:colId xmlns:a16="http://schemas.microsoft.com/office/drawing/2014/main" val="2407347837"/>
                    </a:ext>
                  </a:extLst>
                </a:gridCol>
              </a:tblGrid>
              <a:tr h="272034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Description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Column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Data type and constraints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70262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ID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id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INT NOT NULL AUTO_INCREMENT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654454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4875640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6950419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901869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672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76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6DC15803-EABA-4A35-A0FD-51C40EF87734}"/>
              </a:ext>
            </a:extLst>
          </p:cNvPr>
          <p:cNvGrpSpPr/>
          <p:nvPr/>
        </p:nvGrpSpPr>
        <p:grpSpPr>
          <a:xfrm>
            <a:off x="564845" y="3401992"/>
            <a:ext cx="1868152" cy="2311078"/>
            <a:chOff x="4100727" y="4510416"/>
            <a:chExt cx="1779192" cy="220102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0B64F79-C2B1-435C-A55F-B78BA456ECD9}"/>
                </a:ext>
              </a:extLst>
            </p:cNvPr>
            <p:cNvSpPr/>
            <p:nvPr/>
          </p:nvSpPr>
          <p:spPr>
            <a:xfrm>
              <a:off x="4100727" y="4510416"/>
              <a:ext cx="1779192" cy="485941"/>
            </a:xfrm>
            <a:custGeom>
              <a:avLst/>
              <a:gdLst>
                <a:gd name="connsiteX0" fmla="*/ 1206188 w 1211501"/>
                <a:gd name="connsiteY0" fmla="*/ 185976 h 361324"/>
                <a:gd name="connsiteX1" fmla="*/ 611064 w 1211501"/>
                <a:gd name="connsiteY1" fmla="*/ 356011 h 361324"/>
                <a:gd name="connsiteX2" fmla="*/ 15941 w 1211501"/>
                <a:gd name="connsiteY2" fmla="*/ 185976 h 361324"/>
                <a:gd name="connsiteX3" fmla="*/ 611064 w 1211501"/>
                <a:gd name="connsiteY3" fmla="*/ 15941 h 361324"/>
                <a:gd name="connsiteX4" fmla="*/ 1206188 w 1211501"/>
                <a:gd name="connsiteY4" fmla="*/ 185976 h 361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501" h="361324">
                  <a:moveTo>
                    <a:pt x="1206188" y="185976"/>
                  </a:moveTo>
                  <a:cubicBezTo>
                    <a:pt x="1206188" y="279884"/>
                    <a:pt x="939742" y="356011"/>
                    <a:pt x="611064" y="356011"/>
                  </a:cubicBezTo>
                  <a:cubicBezTo>
                    <a:pt x="282387" y="356011"/>
                    <a:pt x="15941" y="279884"/>
                    <a:pt x="15941" y="185976"/>
                  </a:cubicBezTo>
                  <a:cubicBezTo>
                    <a:pt x="15941" y="92068"/>
                    <a:pt x="282387" y="15941"/>
                    <a:pt x="611064" y="15941"/>
                  </a:cubicBezTo>
                  <a:cubicBezTo>
                    <a:pt x="939742" y="15941"/>
                    <a:pt x="1206188" y="92068"/>
                    <a:pt x="1206188" y="185976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D833DD3-D860-4142-BBCA-0D682D4AA29A}"/>
                </a:ext>
              </a:extLst>
            </p:cNvPr>
            <p:cNvSpPr/>
            <p:nvPr/>
          </p:nvSpPr>
          <p:spPr>
            <a:xfrm>
              <a:off x="4100727" y="4853433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164DDD0-B52C-45D4-8B80-C7EC77B62093}"/>
                </a:ext>
              </a:extLst>
            </p:cNvPr>
            <p:cNvSpPr/>
            <p:nvPr/>
          </p:nvSpPr>
          <p:spPr>
            <a:xfrm>
              <a:off x="4100727" y="5425129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37A1626-7F0E-4F04-93B2-619504CFAF93}"/>
                </a:ext>
              </a:extLst>
            </p:cNvPr>
            <p:cNvSpPr/>
            <p:nvPr/>
          </p:nvSpPr>
          <p:spPr>
            <a:xfrm>
              <a:off x="4100727" y="5996824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8BAAE8-3051-4603-80DD-977E1A802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dirty="0"/>
              <a:t>Tables – Owner</a:t>
            </a:r>
            <a:endParaRPr lang="en-US" dirty="0"/>
          </a:p>
        </p:txBody>
      </p:sp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id="{A7D78F86-5DDA-419D-8315-3ED6FB47A0AA}"/>
              </a:ext>
            </a:extLst>
          </p:cNvPr>
          <p:cNvSpPr/>
          <p:nvPr/>
        </p:nvSpPr>
        <p:spPr>
          <a:xfrm>
            <a:off x="2700827" y="1628819"/>
            <a:ext cx="4448176" cy="329898"/>
          </a:xfrm>
          <a:prstGeom prst="snip1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680" b="1" dirty="0"/>
              <a:t>owner</a:t>
            </a:r>
            <a:endParaRPr lang="en-US" sz="1680" b="1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3252D32-4215-4534-B291-A99A5CC11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007980"/>
              </p:ext>
            </p:extLst>
          </p:nvPr>
        </p:nvGraphicFramePr>
        <p:xfrm>
          <a:off x="2700827" y="1983431"/>
          <a:ext cx="4448176" cy="3625596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279335">
                  <a:extLst>
                    <a:ext uri="{9D8B030D-6E8A-4147-A177-3AD203B41FA5}">
                      <a16:colId xmlns:a16="http://schemas.microsoft.com/office/drawing/2014/main" val="4119927227"/>
                    </a:ext>
                  </a:extLst>
                </a:gridCol>
                <a:gridCol w="846074">
                  <a:extLst>
                    <a:ext uri="{9D8B030D-6E8A-4147-A177-3AD203B41FA5}">
                      <a16:colId xmlns:a16="http://schemas.microsoft.com/office/drawing/2014/main" val="3620493217"/>
                    </a:ext>
                  </a:extLst>
                </a:gridCol>
                <a:gridCol w="2322767">
                  <a:extLst>
                    <a:ext uri="{9D8B030D-6E8A-4147-A177-3AD203B41FA5}">
                      <a16:colId xmlns:a16="http://schemas.microsoft.com/office/drawing/2014/main" val="2407347837"/>
                    </a:ext>
                  </a:extLst>
                </a:gridCol>
              </a:tblGrid>
              <a:tr h="272034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Description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Column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Data type and constraints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70262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ID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id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INT NOT NULL AUTO_INCREMENT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654454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User name</a:t>
                      </a: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username</a:t>
                      </a: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STRING – NOT NULL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0585224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Password</a:t>
                      </a: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password</a:t>
                      </a: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STRING – NOT NULL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19054721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First name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 err="1"/>
                        <a:t>firstName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STRING – NOT NULL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70002809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Last name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 err="1"/>
                        <a:t>lastName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STRING – NOT NULL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7305240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Email</a:t>
                      </a: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email</a:t>
                      </a: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STRING –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37564700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Phone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phone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STRING –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6193745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Street address 1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address1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STRING –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6950419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Street address 2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address2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STRING – NOT NULL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901869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City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city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STRING – NOT NULL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7672047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Province or State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prov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STRING – NOT NULL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98961015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Country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country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STRING –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53230083"/>
                  </a:ext>
                </a:extLst>
              </a:tr>
            </a:tbl>
          </a:graphicData>
        </a:graphic>
      </p:graphicFrame>
      <p:sp>
        <p:nvSpPr>
          <p:cNvPr id="14" name="Rectangle: Single Corner Snipped 13">
            <a:extLst>
              <a:ext uri="{FF2B5EF4-FFF2-40B4-BE49-F238E27FC236}">
                <a16:creationId xmlns:a16="http://schemas.microsoft.com/office/drawing/2014/main" id="{D02976DC-6521-40F5-888B-D2C3B21DB198}"/>
              </a:ext>
            </a:extLst>
          </p:cNvPr>
          <p:cNvSpPr/>
          <p:nvPr/>
        </p:nvSpPr>
        <p:spPr>
          <a:xfrm>
            <a:off x="2700828" y="5818021"/>
            <a:ext cx="4448175" cy="329898"/>
          </a:xfrm>
          <a:prstGeom prst="snip1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680" b="1" dirty="0" err="1"/>
              <a:t>seenBy</a:t>
            </a:r>
            <a:endParaRPr lang="en-US" sz="1680" b="1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B539310-A2BA-4F40-B7C8-5960C4232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650399"/>
              </p:ext>
            </p:extLst>
          </p:nvPr>
        </p:nvGraphicFramePr>
        <p:xfrm>
          <a:off x="2700827" y="6172633"/>
          <a:ext cx="4448175" cy="13944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31097">
                  <a:extLst>
                    <a:ext uri="{9D8B030D-6E8A-4147-A177-3AD203B41FA5}">
                      <a16:colId xmlns:a16="http://schemas.microsoft.com/office/drawing/2014/main" val="4119927227"/>
                    </a:ext>
                  </a:extLst>
                </a:gridCol>
                <a:gridCol w="905155">
                  <a:extLst>
                    <a:ext uri="{9D8B030D-6E8A-4147-A177-3AD203B41FA5}">
                      <a16:colId xmlns:a16="http://schemas.microsoft.com/office/drawing/2014/main" val="3620493217"/>
                    </a:ext>
                  </a:extLst>
                </a:gridCol>
                <a:gridCol w="2511923">
                  <a:extLst>
                    <a:ext uri="{9D8B030D-6E8A-4147-A177-3AD203B41FA5}">
                      <a16:colId xmlns:a16="http://schemas.microsoft.com/office/drawing/2014/main" val="2407347837"/>
                    </a:ext>
                  </a:extLst>
                </a:gridCol>
              </a:tblGrid>
              <a:tr h="272034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Description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Column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Data type and constraints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70262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ID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id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INT NOT NULL AUTO_INCREMENT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654454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4875640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6950419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9018692"/>
                  </a:ext>
                </a:extLst>
              </a:tr>
            </a:tbl>
          </a:graphicData>
        </a:graphic>
      </p:graphicFrame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25032471-01C4-4A17-8E9E-FE28B1E5624F}"/>
              </a:ext>
            </a:extLst>
          </p:cNvPr>
          <p:cNvSpPr/>
          <p:nvPr/>
        </p:nvSpPr>
        <p:spPr>
          <a:xfrm>
            <a:off x="7249400" y="1628819"/>
            <a:ext cx="5492825" cy="329898"/>
          </a:xfrm>
          <a:prstGeom prst="snip1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680" b="1" dirty="0"/>
              <a:t>properties *</a:t>
            </a:r>
            <a:endParaRPr lang="en-US" sz="1680" b="1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9331625-0284-4C4C-8DD1-86FE1360B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754924"/>
              </p:ext>
            </p:extLst>
          </p:nvPr>
        </p:nvGraphicFramePr>
        <p:xfrm>
          <a:off x="7249399" y="1989005"/>
          <a:ext cx="5492826" cy="4462272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730502">
                  <a:extLst>
                    <a:ext uri="{9D8B030D-6E8A-4147-A177-3AD203B41FA5}">
                      <a16:colId xmlns:a16="http://schemas.microsoft.com/office/drawing/2014/main" val="4119927227"/>
                    </a:ext>
                  </a:extLst>
                </a:gridCol>
                <a:gridCol w="1367600">
                  <a:extLst>
                    <a:ext uri="{9D8B030D-6E8A-4147-A177-3AD203B41FA5}">
                      <a16:colId xmlns:a16="http://schemas.microsoft.com/office/drawing/2014/main" val="3620493217"/>
                    </a:ext>
                  </a:extLst>
                </a:gridCol>
                <a:gridCol w="2394724">
                  <a:extLst>
                    <a:ext uri="{9D8B030D-6E8A-4147-A177-3AD203B41FA5}">
                      <a16:colId xmlns:a16="http://schemas.microsoft.com/office/drawing/2014/main" val="2407347837"/>
                    </a:ext>
                  </a:extLst>
                </a:gridCol>
              </a:tblGrid>
              <a:tr h="272034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Description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Column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Data type and constraints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70262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INT NOT NULL AUTO_INCREMENT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654454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Description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info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TEXT –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4875640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Street address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address1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TEXT –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6950419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Street address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address2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STRING – NOT NULL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901869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Postal code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postalcode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STRING – NOT NULL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7672047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Property 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propertype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STRING – NOT NULL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37572651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Price as string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price_string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STRING – NOT NULL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101940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Price as number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price_dec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DECIMAL (10,2) –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7605656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# of bedroom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beds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STRING – NOT NULL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182292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# of bathroom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baths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STRING –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70405593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Ownership 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ownerType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STRING – NOT NULL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43595617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Ammenities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on-property</a:t>
                      </a: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ammenities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STRING – NOT NULL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1968975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Ammenities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neardby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ammenitiesnearby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STRING –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91936554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Property photo</a:t>
                      </a: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photo</a:t>
                      </a: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STRING – NOT NULL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38044834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ID of owner</a:t>
                      </a: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ownerId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STRING –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91336768"/>
                  </a:ext>
                </a:extLst>
              </a:tr>
            </a:tbl>
          </a:graphicData>
        </a:graphic>
      </p:graphicFrame>
      <p:pic>
        <p:nvPicPr>
          <p:cNvPr id="16" name="Picture 2" descr="NPM">
            <a:extLst>
              <a:ext uri="{FF2B5EF4-FFF2-40B4-BE49-F238E27FC236}">
                <a16:creationId xmlns:a16="http://schemas.microsoft.com/office/drawing/2014/main" id="{D3761346-1F64-4FCA-8CD3-45B394DEA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64" y="8290354"/>
            <a:ext cx="36576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8D72C29-9462-4413-B497-B475E564E0E8}"/>
              </a:ext>
            </a:extLst>
          </p:cNvPr>
          <p:cNvSpPr txBox="1"/>
          <p:nvPr/>
        </p:nvSpPr>
        <p:spPr>
          <a:xfrm>
            <a:off x="210064" y="7936483"/>
            <a:ext cx="2580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* Based on the </a:t>
            </a:r>
            <a:r>
              <a:rPr lang="en-CA" sz="1200" dirty="0" err="1"/>
              <a:t>npm</a:t>
            </a:r>
            <a:r>
              <a:rPr lang="en-CA" sz="1200" dirty="0"/>
              <a:t> package </a:t>
            </a:r>
            <a:r>
              <a:rPr lang="en-CA" sz="1200" b="1" dirty="0" err="1"/>
              <a:t>realtorca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82661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C180-F891-4EF1-ABC2-6E974562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Still to be defined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8940F-EBBB-4CA6-AB3C-DF1BC3D5BD31}"/>
              </a:ext>
            </a:extLst>
          </p:cNvPr>
          <p:cNvSpPr txBox="1"/>
          <p:nvPr/>
        </p:nvSpPr>
        <p:spPr>
          <a:xfrm>
            <a:off x="852616" y="1272746"/>
            <a:ext cx="9674956" cy="7386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/>
              <a:t>SQL queries: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3"/>
                </a:solidFill>
              </a:rPr>
              <a:t>Client</a:t>
            </a:r>
            <a:r>
              <a:rPr lang="en-CA" dirty="0"/>
              <a:t> creates </a:t>
            </a:r>
            <a:r>
              <a:rPr lang="en-CA" i="1" dirty="0"/>
              <a:t>favorite</a:t>
            </a:r>
            <a:r>
              <a:rPr lang="en-CA" dirty="0"/>
              <a:t> lists.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3"/>
                </a:solidFill>
              </a:rPr>
              <a:t>Client</a:t>
            </a:r>
            <a:r>
              <a:rPr lang="en-CA" dirty="0"/>
              <a:t> searches for properties based on straight criteria of the “properties” table.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3"/>
                </a:solidFill>
              </a:rPr>
              <a:t>Client</a:t>
            </a:r>
            <a:r>
              <a:rPr lang="en-CA" dirty="0"/>
              <a:t> searches for properties based on a city or address (does </a:t>
            </a:r>
            <a:r>
              <a:rPr lang="en-CA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C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realtorca</a:t>
            </a:r>
            <a:r>
              <a:rPr lang="en-CA" dirty="0"/>
              <a:t> does this?)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5"/>
                </a:solidFill>
              </a:rPr>
              <a:t>Owner</a:t>
            </a:r>
            <a:r>
              <a:rPr lang="en-CA" dirty="0"/>
              <a:t> create new property.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5"/>
                </a:solidFill>
              </a:rPr>
              <a:t>Owner</a:t>
            </a:r>
            <a:r>
              <a:rPr lang="en-CA" dirty="0"/>
              <a:t> manages (update/delete) existing property.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5"/>
                </a:solidFill>
              </a:rPr>
              <a:t>Owner</a:t>
            </a:r>
            <a:r>
              <a:rPr lang="en-CA" dirty="0"/>
              <a:t> searches for clients that saw a specific property.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5"/>
                </a:solidFill>
              </a:rPr>
              <a:t>Owner</a:t>
            </a:r>
            <a:r>
              <a:rPr lang="en-CA" dirty="0"/>
              <a:t> searches for the properties most/least/last viewed.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5"/>
                </a:solidFill>
              </a:rPr>
              <a:t>Owner</a:t>
            </a:r>
            <a:r>
              <a:rPr lang="en-CA" dirty="0"/>
              <a:t> searches for sold properties.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6"/>
                </a:solidFill>
              </a:rPr>
              <a:t>Site administrator </a:t>
            </a:r>
            <a:r>
              <a:rPr lang="en-CA" dirty="0"/>
              <a:t>searches for all users.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6"/>
                </a:solidFill>
              </a:rPr>
              <a:t>Site administrator </a:t>
            </a:r>
            <a:r>
              <a:rPr lang="en-CA" dirty="0"/>
              <a:t>searches for all realtors.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6"/>
                </a:solidFill>
              </a:rPr>
              <a:t>Site administrator </a:t>
            </a:r>
            <a:r>
              <a:rPr lang="en-CA" dirty="0"/>
              <a:t>searches for all realtor companies.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6"/>
                </a:solidFill>
              </a:rPr>
              <a:t>Site administrator </a:t>
            </a:r>
            <a:r>
              <a:rPr lang="en-CA" dirty="0"/>
              <a:t>searches for all properties.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/>
              <a:t>Processes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A “printer friendly” report of the property is provided (PDF?)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/>
              <a:t>About the site: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Look of the 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Name of the 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Navigation experience of the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/>
              <a:t>Investigate: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How to use and implement </a:t>
            </a:r>
            <a:r>
              <a:rPr lang="en-CA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C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realtorca</a:t>
            </a:r>
            <a:r>
              <a:rPr lang="en-CA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How to use social media authentication as client login (</a:t>
            </a:r>
            <a:r>
              <a:rPr lang="en-CA" i="1" dirty="0"/>
              <a:t>Oauth2 workflow</a:t>
            </a:r>
            <a:r>
              <a:rPr lang="en-CA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148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4C351C3-030D-4B6C-99E2-389E4A8D83B8}"/>
              </a:ext>
            </a:extLst>
          </p:cNvPr>
          <p:cNvSpPr/>
          <p:nvPr/>
        </p:nvSpPr>
        <p:spPr>
          <a:xfrm>
            <a:off x="7261934" y="1080654"/>
            <a:ext cx="2577329" cy="2317453"/>
          </a:xfrm>
          <a:prstGeom prst="roundRect">
            <a:avLst>
              <a:gd name="adj" fmla="val 4382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D5ED364-700B-4087-B043-FF5E76BF1136}"/>
              </a:ext>
            </a:extLst>
          </p:cNvPr>
          <p:cNvSpPr/>
          <p:nvPr/>
        </p:nvSpPr>
        <p:spPr>
          <a:xfrm>
            <a:off x="357999" y="1080655"/>
            <a:ext cx="5087143" cy="7631659"/>
          </a:xfrm>
          <a:prstGeom prst="roundRect">
            <a:avLst>
              <a:gd name="adj" fmla="val 3835"/>
            </a:avLst>
          </a:prstGeom>
          <a:noFill/>
          <a:ln>
            <a:solidFill>
              <a:srgbClr val="5B9BD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C87CC11-FB13-4524-A4CD-B72A31068CC7}"/>
              </a:ext>
            </a:extLst>
          </p:cNvPr>
          <p:cNvSpPr/>
          <p:nvPr/>
        </p:nvSpPr>
        <p:spPr>
          <a:xfrm>
            <a:off x="5919438" y="4636171"/>
            <a:ext cx="6524163" cy="4076142"/>
          </a:xfrm>
          <a:prstGeom prst="roundRect">
            <a:avLst>
              <a:gd name="adj" fmla="val 3684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23E2-BDF7-43CE-A334-AB8DAEB6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Navigation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91AEE78-A807-4A39-866E-A7DD9060DA41}"/>
              </a:ext>
            </a:extLst>
          </p:cNvPr>
          <p:cNvCxnSpPr>
            <a:cxnSpLocks/>
            <a:stCxn id="3" idx="1"/>
            <a:endCxn id="15" idx="3"/>
          </p:cNvCxnSpPr>
          <p:nvPr/>
        </p:nvCxnSpPr>
        <p:spPr>
          <a:xfrm rot="10800000">
            <a:off x="3515780" y="1928031"/>
            <a:ext cx="2213742" cy="17216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4D015FC-F2F3-4D1E-AB99-BEED12DA3411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 flipH="1">
            <a:off x="1406117" y="4131640"/>
            <a:ext cx="1" cy="27113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4C4D68A-C747-4541-8ACA-0DC26E48E03D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4728978" y="3891646"/>
            <a:ext cx="1007589" cy="8635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F159996-352F-4CE7-8CDC-E3132A14A250}"/>
              </a:ext>
            </a:extLst>
          </p:cNvPr>
          <p:cNvCxnSpPr>
            <a:cxnSpLocks/>
            <a:stCxn id="4" idx="2"/>
            <a:endCxn id="5" idx="3"/>
          </p:cNvCxnSpPr>
          <p:nvPr/>
        </p:nvCxnSpPr>
        <p:spPr>
          <a:xfrm rot="5400000">
            <a:off x="3565032" y="6426602"/>
            <a:ext cx="1340206" cy="9876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0060565-F75B-44C4-BF99-48A9EF2A93A5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 flipV="1">
            <a:off x="2030133" y="7590547"/>
            <a:ext cx="46312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2E4FA33-0B06-4147-8681-71E24BEA43E6}"/>
              </a:ext>
            </a:extLst>
          </p:cNvPr>
          <p:cNvCxnSpPr>
            <a:cxnSpLocks/>
            <a:stCxn id="3" idx="3"/>
            <a:endCxn id="72" idx="0"/>
          </p:cNvCxnSpPr>
          <p:nvPr/>
        </p:nvCxnSpPr>
        <p:spPr>
          <a:xfrm>
            <a:off x="6977555" y="3649691"/>
            <a:ext cx="4505405" cy="154046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3E19409-E14E-44C7-8BBD-4D72BA7050AA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8888789" y="6640073"/>
            <a:ext cx="1195928" cy="705019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21F545C-6A19-404F-8E70-85D28465604F}"/>
              </a:ext>
            </a:extLst>
          </p:cNvPr>
          <p:cNvCxnSpPr>
            <a:cxnSpLocks/>
            <a:stCxn id="3" idx="0"/>
            <a:endCxn id="10" idx="1"/>
          </p:cNvCxnSpPr>
          <p:nvPr/>
        </p:nvCxnSpPr>
        <p:spPr>
          <a:xfrm rot="5400000" flipH="1" flipV="1">
            <a:off x="6790320" y="1710204"/>
            <a:ext cx="755122" cy="1628685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53C83321-E3CD-4968-B7EA-3590CB5F18E2}"/>
              </a:ext>
            </a:extLst>
          </p:cNvPr>
          <p:cNvSpPr/>
          <p:nvPr/>
        </p:nvSpPr>
        <p:spPr>
          <a:xfrm>
            <a:off x="4104960" y="4755174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DAE9F6"/>
          </a:solidFill>
          <a:ln>
            <a:solidFill>
              <a:srgbClr val="5B9BD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5B9BD5"/>
                </a:solidFill>
              </a:rPr>
              <a:t>Search</a:t>
            </a:r>
          </a:p>
          <a:p>
            <a:pPr algn="ctr"/>
            <a:r>
              <a:rPr lang="en-CA" b="1" dirty="0">
                <a:solidFill>
                  <a:srgbClr val="5B9BD5"/>
                </a:solidFill>
              </a:rPr>
              <a:t>results</a:t>
            </a:r>
            <a:endParaRPr lang="en-US" b="1" dirty="0">
              <a:solidFill>
                <a:srgbClr val="5B9BD5"/>
              </a:solidFill>
            </a:endParaRP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3332C509-A512-44FF-9AE4-0D012190E54B}"/>
              </a:ext>
            </a:extLst>
          </p:cNvPr>
          <p:cNvSpPr/>
          <p:nvPr/>
        </p:nvSpPr>
        <p:spPr>
          <a:xfrm>
            <a:off x="2493259" y="6842963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DAE9F6"/>
          </a:solidFill>
          <a:ln>
            <a:solidFill>
              <a:srgbClr val="5B9BD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5B9BD5"/>
                </a:solidFill>
              </a:rPr>
              <a:t>Property</a:t>
            </a:r>
          </a:p>
          <a:p>
            <a:pPr algn="ctr"/>
            <a:r>
              <a:rPr lang="en-CA" b="1" dirty="0">
                <a:solidFill>
                  <a:srgbClr val="5B9BD5"/>
                </a:solidFill>
              </a:rPr>
              <a:t>info</a:t>
            </a:r>
            <a:endParaRPr lang="en-US" b="1" dirty="0">
              <a:solidFill>
                <a:srgbClr val="5B9BD5"/>
              </a:solidFill>
            </a:endParaRP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494E9391-893E-487D-826B-90CCBFBCE432}"/>
              </a:ext>
            </a:extLst>
          </p:cNvPr>
          <p:cNvSpPr/>
          <p:nvPr/>
        </p:nvSpPr>
        <p:spPr>
          <a:xfrm>
            <a:off x="7982224" y="1399401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F2F2F2"/>
          </a:solidFill>
          <a:ln>
            <a:solidFill>
              <a:srgbClr val="787878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787878"/>
                </a:solidFill>
              </a:rPr>
              <a:t>Site </a:t>
            </a:r>
          </a:p>
          <a:p>
            <a:pPr algn="ctr"/>
            <a:r>
              <a:rPr lang="en-CA" b="1" dirty="0">
                <a:solidFill>
                  <a:srgbClr val="787878"/>
                </a:solidFill>
              </a:rPr>
              <a:t>admin</a:t>
            </a:r>
            <a:endParaRPr lang="en-US" b="1" dirty="0">
              <a:solidFill>
                <a:srgbClr val="787878"/>
              </a:solidFill>
            </a:endParaRP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F6B140E4-D7C0-465B-9A01-AE720BAAA013}"/>
              </a:ext>
            </a:extLst>
          </p:cNvPr>
          <p:cNvSpPr/>
          <p:nvPr/>
        </p:nvSpPr>
        <p:spPr>
          <a:xfrm>
            <a:off x="782101" y="2636473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DAE9F6"/>
          </a:solidFill>
          <a:ln>
            <a:solidFill>
              <a:srgbClr val="5B9BD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5B9BD5"/>
                </a:solidFill>
              </a:rPr>
              <a:t>Client</a:t>
            </a:r>
          </a:p>
          <a:p>
            <a:pPr algn="ctr"/>
            <a:r>
              <a:rPr lang="en-CA" b="1" dirty="0">
                <a:solidFill>
                  <a:srgbClr val="5B9BD5"/>
                </a:solidFill>
              </a:rPr>
              <a:t>manager</a:t>
            </a:r>
            <a:endParaRPr lang="en-US" b="1" dirty="0">
              <a:solidFill>
                <a:srgbClr val="5B9BD5"/>
              </a:solidFill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21CFA74C-64A9-49CA-877F-B26CA5D2CFEF}"/>
              </a:ext>
            </a:extLst>
          </p:cNvPr>
          <p:cNvSpPr/>
          <p:nvPr/>
        </p:nvSpPr>
        <p:spPr>
          <a:xfrm>
            <a:off x="782100" y="6842964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DAE9F6"/>
          </a:solidFill>
          <a:ln>
            <a:solidFill>
              <a:srgbClr val="5B9BD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5B9BD5"/>
                </a:solidFill>
              </a:rPr>
              <a:t>Favourite</a:t>
            </a:r>
          </a:p>
          <a:p>
            <a:pPr algn="ctr"/>
            <a:r>
              <a:rPr lang="en-CA" b="1" dirty="0">
                <a:solidFill>
                  <a:srgbClr val="5B9BD5"/>
                </a:solidFill>
              </a:rPr>
              <a:t>properties</a:t>
            </a:r>
            <a:endParaRPr lang="en-US" b="1" dirty="0">
              <a:solidFill>
                <a:srgbClr val="5B9BD5"/>
              </a:solidFill>
            </a:endParaRP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C621F9F9-6AE1-4D1C-9B00-B06D90D6AE8A}"/>
              </a:ext>
            </a:extLst>
          </p:cNvPr>
          <p:cNvSpPr/>
          <p:nvPr/>
        </p:nvSpPr>
        <p:spPr>
          <a:xfrm>
            <a:off x="5729522" y="2902107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FFF1E5">
              <a:alpha val="74000"/>
            </a:srgbClr>
          </a:solidFill>
          <a:ln>
            <a:solidFill>
              <a:srgbClr val="E5780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E5780B"/>
                </a:solidFill>
              </a:rPr>
              <a:t>Landing</a:t>
            </a:r>
            <a:endParaRPr lang="en-US" b="1" dirty="0">
              <a:solidFill>
                <a:srgbClr val="E5780B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B2B7AD-192F-424F-A07F-E35C1C560272}"/>
              </a:ext>
            </a:extLst>
          </p:cNvPr>
          <p:cNvSpPr txBox="1"/>
          <p:nvPr/>
        </p:nvSpPr>
        <p:spPr>
          <a:xfrm>
            <a:off x="5966879" y="2588755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>
                <a:solidFill>
                  <a:srgbClr val="FF0000"/>
                </a:solidFill>
              </a:rPr>
              <a:t>/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4BC033-3738-4CE3-83D4-9D2AE2ECAAD6}"/>
              </a:ext>
            </a:extLst>
          </p:cNvPr>
          <p:cNvSpPr txBox="1"/>
          <p:nvPr/>
        </p:nvSpPr>
        <p:spPr>
          <a:xfrm>
            <a:off x="546100" y="4143681"/>
            <a:ext cx="828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>
                <a:solidFill>
                  <a:srgbClr val="FF0000"/>
                </a:solidFill>
              </a:rPr>
              <a:t>/client/:id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728D30-6227-4AD0-B678-9AA8E632A520}"/>
              </a:ext>
            </a:extLst>
          </p:cNvPr>
          <p:cNvSpPr txBox="1"/>
          <p:nvPr/>
        </p:nvSpPr>
        <p:spPr>
          <a:xfrm>
            <a:off x="8258170" y="6388334"/>
            <a:ext cx="889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>
                <a:solidFill>
                  <a:srgbClr val="FF0000"/>
                </a:solidFill>
              </a:rPr>
              <a:t>/owner/:id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9E71EB-E268-4026-BED3-1FDFBB6BF00B}"/>
              </a:ext>
            </a:extLst>
          </p:cNvPr>
          <p:cNvSpPr txBox="1"/>
          <p:nvPr/>
        </p:nvSpPr>
        <p:spPr>
          <a:xfrm>
            <a:off x="9787067" y="8322688"/>
            <a:ext cx="135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>
                <a:solidFill>
                  <a:srgbClr val="FF0000"/>
                </a:solidFill>
              </a:rPr>
              <a:t>/property/edit/:id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010376-8DA7-486E-ACDB-94BD7FE50DDE}"/>
              </a:ext>
            </a:extLst>
          </p:cNvPr>
          <p:cNvSpPr txBox="1"/>
          <p:nvPr/>
        </p:nvSpPr>
        <p:spPr>
          <a:xfrm>
            <a:off x="2597869" y="8337226"/>
            <a:ext cx="1038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>
                <a:solidFill>
                  <a:srgbClr val="FF0000"/>
                </a:solidFill>
              </a:rPr>
              <a:t>/property/:id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5AA6DC-F3C4-400C-BAAB-6F77735C7EEF}"/>
              </a:ext>
            </a:extLst>
          </p:cNvPr>
          <p:cNvSpPr txBox="1"/>
          <p:nvPr/>
        </p:nvSpPr>
        <p:spPr>
          <a:xfrm>
            <a:off x="3990404" y="6252722"/>
            <a:ext cx="659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rgbClr val="FF0000"/>
                </a:solidFill>
              </a:rPr>
              <a:t>/search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934161-8D9E-4419-9999-A62937B8B158}"/>
              </a:ext>
            </a:extLst>
          </p:cNvPr>
          <p:cNvSpPr txBox="1"/>
          <p:nvPr/>
        </p:nvSpPr>
        <p:spPr>
          <a:xfrm>
            <a:off x="611758" y="8338008"/>
            <a:ext cx="1526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>
                <a:solidFill>
                  <a:srgbClr val="FF0000"/>
                </a:solidFill>
              </a:rPr>
              <a:t>/client/favourites/:id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3BF433-4610-441E-86F4-64F726C1003F}"/>
              </a:ext>
            </a:extLst>
          </p:cNvPr>
          <p:cNvSpPr txBox="1"/>
          <p:nvPr/>
        </p:nvSpPr>
        <p:spPr>
          <a:xfrm>
            <a:off x="8240112" y="2885465"/>
            <a:ext cx="732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rgbClr val="FF0000"/>
                </a:solidFill>
              </a:rPr>
              <a:t>/admin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800FD5-C99C-4B01-B02C-17CF7D182A14}"/>
              </a:ext>
            </a:extLst>
          </p:cNvPr>
          <p:cNvSpPr txBox="1"/>
          <p:nvPr/>
        </p:nvSpPr>
        <p:spPr>
          <a:xfrm>
            <a:off x="1137357" y="3486544"/>
            <a:ext cx="537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>
                <a:solidFill>
                  <a:srgbClr val="0000FF"/>
                </a:solidFill>
              </a:rPr>
              <a:t>client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F06EEA-1A0C-48B3-A0E4-F154D36ACA97}"/>
              </a:ext>
            </a:extLst>
          </p:cNvPr>
          <p:cNvSpPr txBox="1"/>
          <p:nvPr/>
        </p:nvSpPr>
        <p:spPr>
          <a:xfrm>
            <a:off x="994754" y="7730075"/>
            <a:ext cx="822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>
                <a:solidFill>
                  <a:srgbClr val="0000FF"/>
                </a:solidFill>
              </a:rPr>
              <a:t>favourites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139A8E-F57B-44CE-8E4C-AAB832B08E57}"/>
              </a:ext>
            </a:extLst>
          </p:cNvPr>
          <p:cNvSpPr txBox="1"/>
          <p:nvPr/>
        </p:nvSpPr>
        <p:spPr>
          <a:xfrm>
            <a:off x="2745347" y="7772876"/>
            <a:ext cx="743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>
                <a:solidFill>
                  <a:srgbClr val="0000FF"/>
                </a:solidFill>
              </a:rPr>
              <a:t>property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1C9AF0-1B03-46A9-94D7-4BDC6A85736A}"/>
              </a:ext>
            </a:extLst>
          </p:cNvPr>
          <p:cNvSpPr txBox="1"/>
          <p:nvPr/>
        </p:nvSpPr>
        <p:spPr>
          <a:xfrm>
            <a:off x="4418229" y="5638141"/>
            <a:ext cx="597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>
                <a:solidFill>
                  <a:srgbClr val="0000FF"/>
                </a:solidFill>
              </a:rPr>
              <a:t>search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972E4C-8D2B-4272-884F-CCBB3CB1FC8A}"/>
              </a:ext>
            </a:extLst>
          </p:cNvPr>
          <p:cNvSpPr txBox="1"/>
          <p:nvPr/>
        </p:nvSpPr>
        <p:spPr>
          <a:xfrm>
            <a:off x="8311128" y="2270196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>
                <a:solidFill>
                  <a:srgbClr val="0000FF"/>
                </a:solidFill>
              </a:rPr>
              <a:t>admin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2505C62-EC79-41B8-9F92-FD7D06C79398}"/>
              </a:ext>
            </a:extLst>
          </p:cNvPr>
          <p:cNvSpPr txBox="1"/>
          <p:nvPr/>
        </p:nvSpPr>
        <p:spPr>
          <a:xfrm>
            <a:off x="6086093" y="3702720"/>
            <a:ext cx="534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>
                <a:solidFill>
                  <a:srgbClr val="0000FF"/>
                </a:solidFill>
              </a:rPr>
              <a:t>index</a:t>
            </a:r>
            <a:endParaRPr lang="en-US" sz="1200" b="1" dirty="0">
              <a:solidFill>
                <a:srgbClr val="0000FF"/>
              </a:solidFill>
            </a:endParaRPr>
          </a:p>
        </p:txBody>
      </p:sp>
      <p:cxnSp>
        <p:nvCxnSpPr>
          <p:cNvPr id="58" name="Connector: Elbow 18">
            <a:extLst>
              <a:ext uri="{FF2B5EF4-FFF2-40B4-BE49-F238E27FC236}">
                <a16:creationId xmlns:a16="http://schemas.microsoft.com/office/drawing/2014/main" id="{5F1A65C7-709F-4B36-BA85-0C3E0B05DDD8}"/>
              </a:ext>
            </a:extLst>
          </p:cNvPr>
          <p:cNvCxnSpPr>
            <a:cxnSpLocks/>
            <a:stCxn id="15" idx="1"/>
            <a:endCxn id="11" idx="0"/>
          </p:cNvCxnSpPr>
          <p:nvPr/>
        </p:nvCxnSpPr>
        <p:spPr>
          <a:xfrm rot="10800000" flipV="1">
            <a:off x="1406118" y="1928031"/>
            <a:ext cx="754956" cy="70844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6F41A03E-782B-420A-B3FA-2FA3FCAEAD13}"/>
              </a:ext>
            </a:extLst>
          </p:cNvPr>
          <p:cNvCxnSpPr>
            <a:cxnSpLocks/>
            <a:stCxn id="72" idx="1"/>
            <a:endCxn id="6" idx="3"/>
          </p:cNvCxnSpPr>
          <p:nvPr/>
        </p:nvCxnSpPr>
        <p:spPr>
          <a:xfrm flipH="1">
            <a:off x="9758260" y="5647035"/>
            <a:ext cx="104734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3BF3768-DEB1-4607-B1CC-896C5E8C73CC}"/>
              </a:ext>
            </a:extLst>
          </p:cNvPr>
          <p:cNvSpPr/>
          <p:nvPr/>
        </p:nvSpPr>
        <p:spPr>
          <a:xfrm>
            <a:off x="2161074" y="1471149"/>
            <a:ext cx="1354706" cy="913764"/>
          </a:xfrm>
          <a:prstGeom prst="rect">
            <a:avLst/>
          </a:prstGeom>
          <a:noFill/>
          <a:ln w="69850" cap="flat" cmpd="dbl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CA" b="1" dirty="0"/>
              <a:t>Client login</a:t>
            </a:r>
          </a:p>
          <a:p>
            <a:pPr algn="ctr"/>
            <a:r>
              <a:rPr lang="en-CA" b="1" dirty="0"/>
              <a:t>Modal logic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ABCFE910-9598-4581-8968-A8E4E1548D1C}"/>
              </a:ext>
            </a:extLst>
          </p:cNvPr>
          <p:cNvCxnSpPr>
            <a:cxnSpLocks/>
            <a:stCxn id="6" idx="2"/>
            <a:endCxn id="46" idx="3"/>
          </p:cNvCxnSpPr>
          <p:nvPr/>
        </p:nvCxnSpPr>
        <p:spPr>
          <a:xfrm rot="5400000">
            <a:off x="7800838" y="6257141"/>
            <a:ext cx="1195928" cy="1470884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2D7430D-AA63-4867-9DEB-BC1FE6330DEB}"/>
              </a:ext>
            </a:extLst>
          </p:cNvPr>
          <p:cNvSpPr txBox="1"/>
          <p:nvPr/>
        </p:nvSpPr>
        <p:spPr>
          <a:xfrm>
            <a:off x="6159710" y="8322688"/>
            <a:ext cx="1759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>
                <a:solidFill>
                  <a:srgbClr val="FF0000"/>
                </a:solidFill>
              </a:rPr>
              <a:t>/property/add/:</a:t>
            </a:r>
            <a:r>
              <a:rPr lang="en-CA" sz="1200" b="1" dirty="0" err="1">
                <a:solidFill>
                  <a:srgbClr val="FF0000"/>
                </a:solidFill>
              </a:rPr>
              <a:t>ownerId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45BD16B-24E1-43CD-A482-63D7D2A3EFA3}"/>
              </a:ext>
            </a:extLst>
          </p:cNvPr>
          <p:cNvSpPr txBox="1"/>
          <p:nvPr/>
        </p:nvSpPr>
        <p:spPr>
          <a:xfrm>
            <a:off x="6440118" y="6388334"/>
            <a:ext cx="1203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>
                <a:solidFill>
                  <a:srgbClr val="FF0000"/>
                </a:solidFill>
              </a:rPr>
              <a:t>/owner/edit/:id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64" name="Connector: Elbow 77">
            <a:extLst>
              <a:ext uri="{FF2B5EF4-FFF2-40B4-BE49-F238E27FC236}">
                <a16:creationId xmlns:a16="http://schemas.microsoft.com/office/drawing/2014/main" id="{D789D14A-8CFA-4258-914E-54AEA3500262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673275" y="5647036"/>
            <a:ext cx="83695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056C5523-70F8-4E35-98ED-AD0F73B3AB9E}"/>
              </a:ext>
            </a:extLst>
          </p:cNvPr>
          <p:cNvSpPr/>
          <p:nvPr/>
        </p:nvSpPr>
        <p:spPr>
          <a:xfrm>
            <a:off x="8510227" y="4899452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E2EFD9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70AD47"/>
                </a:solidFill>
              </a:rPr>
              <a:t>Owner</a:t>
            </a:r>
          </a:p>
          <a:p>
            <a:pPr algn="ctr"/>
            <a:r>
              <a:rPr lang="en-CA" b="1" dirty="0">
                <a:solidFill>
                  <a:srgbClr val="70AD47"/>
                </a:solidFill>
              </a:rPr>
              <a:t>manager</a:t>
            </a:r>
            <a:endParaRPr lang="en-US" b="1" dirty="0">
              <a:solidFill>
                <a:srgbClr val="70AD47"/>
              </a:solidFill>
            </a:endParaRP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B351307C-E9F2-46FD-B8E4-AFF07BE5952A}"/>
              </a:ext>
            </a:extLst>
          </p:cNvPr>
          <p:cNvSpPr/>
          <p:nvPr/>
        </p:nvSpPr>
        <p:spPr>
          <a:xfrm>
            <a:off x="9839263" y="6842963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E2EFD9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70AD47"/>
                </a:solidFill>
              </a:rPr>
              <a:t>Edit</a:t>
            </a:r>
          </a:p>
          <a:p>
            <a:pPr algn="ctr"/>
            <a:r>
              <a:rPr lang="en-CA" b="1" dirty="0">
                <a:solidFill>
                  <a:srgbClr val="70AD47"/>
                </a:solidFill>
              </a:rPr>
              <a:t>property</a:t>
            </a:r>
            <a:endParaRPr lang="en-US" b="1" dirty="0">
              <a:solidFill>
                <a:srgbClr val="70AD47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00A966-A6BD-4CE8-B72C-8E78AD913019}"/>
              </a:ext>
            </a:extLst>
          </p:cNvPr>
          <p:cNvSpPr txBox="1"/>
          <p:nvPr/>
        </p:nvSpPr>
        <p:spPr>
          <a:xfrm>
            <a:off x="9966382" y="7690430"/>
            <a:ext cx="993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 err="1">
                <a:solidFill>
                  <a:srgbClr val="0000FF"/>
                </a:solidFill>
              </a:rPr>
              <a:t>propertyedit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5E0397-3BB2-43B6-8D78-D0E9436F204E}"/>
              </a:ext>
            </a:extLst>
          </p:cNvPr>
          <p:cNvSpPr txBox="1"/>
          <p:nvPr/>
        </p:nvSpPr>
        <p:spPr>
          <a:xfrm>
            <a:off x="8835281" y="5737836"/>
            <a:ext cx="59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>
                <a:solidFill>
                  <a:srgbClr val="0000FF"/>
                </a:solidFill>
              </a:rPr>
              <a:t>owner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0EEEDFB-C483-4E51-8010-04520772814A}"/>
              </a:ext>
            </a:extLst>
          </p:cNvPr>
          <p:cNvSpPr/>
          <p:nvPr/>
        </p:nvSpPr>
        <p:spPr>
          <a:xfrm>
            <a:off x="10805607" y="5190153"/>
            <a:ext cx="1354706" cy="913764"/>
          </a:xfrm>
          <a:prstGeom prst="rect">
            <a:avLst/>
          </a:prstGeom>
          <a:noFill/>
          <a:ln w="69850" cap="flat" cmpd="dbl" algn="ctr">
            <a:solidFill>
              <a:srgbClr val="70AD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rgbClr val="70AD47"/>
                </a:solidFill>
              </a:rPr>
              <a:t>Owner login</a:t>
            </a:r>
          </a:p>
          <a:p>
            <a:pPr algn="ctr"/>
            <a:r>
              <a:rPr lang="en-CA" b="1" dirty="0">
                <a:solidFill>
                  <a:srgbClr val="70AD47"/>
                </a:solidFill>
              </a:rPr>
              <a:t>Modal logic</a:t>
            </a:r>
          </a:p>
        </p:txBody>
      </p:sp>
      <p:sp>
        <p:nvSpPr>
          <p:cNvPr id="46" name="Rectangle: Folded Corner 45">
            <a:extLst>
              <a:ext uri="{FF2B5EF4-FFF2-40B4-BE49-F238E27FC236}">
                <a16:creationId xmlns:a16="http://schemas.microsoft.com/office/drawing/2014/main" id="{A9CD548A-100D-4BE8-BB3C-FE2B2488865C}"/>
              </a:ext>
            </a:extLst>
          </p:cNvPr>
          <p:cNvSpPr/>
          <p:nvPr/>
        </p:nvSpPr>
        <p:spPr>
          <a:xfrm>
            <a:off x="6415327" y="6842963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E2EFD9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70AD47"/>
                </a:solidFill>
              </a:rPr>
              <a:t>Add</a:t>
            </a:r>
          </a:p>
          <a:p>
            <a:pPr algn="ctr"/>
            <a:r>
              <a:rPr lang="en-CA" b="1" dirty="0">
                <a:solidFill>
                  <a:srgbClr val="70AD47"/>
                </a:solidFill>
              </a:rPr>
              <a:t>property</a:t>
            </a:r>
            <a:endParaRPr lang="en-US" b="1" dirty="0">
              <a:solidFill>
                <a:srgbClr val="70AD47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B48940F-3EC8-4D40-A16F-9A4245E2869B}"/>
              </a:ext>
            </a:extLst>
          </p:cNvPr>
          <p:cNvSpPr txBox="1"/>
          <p:nvPr/>
        </p:nvSpPr>
        <p:spPr>
          <a:xfrm>
            <a:off x="6547541" y="7690430"/>
            <a:ext cx="983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 err="1">
                <a:solidFill>
                  <a:srgbClr val="0000FF"/>
                </a:solidFill>
              </a:rPr>
              <a:t>propertyadd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61" name="Rectangle: Folded Corner 60">
            <a:extLst>
              <a:ext uri="{FF2B5EF4-FFF2-40B4-BE49-F238E27FC236}">
                <a16:creationId xmlns:a16="http://schemas.microsoft.com/office/drawing/2014/main" id="{A54488F9-F295-4B63-BCFD-245AFD9C407D}"/>
              </a:ext>
            </a:extLst>
          </p:cNvPr>
          <p:cNvSpPr/>
          <p:nvPr/>
        </p:nvSpPr>
        <p:spPr>
          <a:xfrm>
            <a:off x="6417645" y="4899452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E2EFD9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70AD47"/>
                </a:solidFill>
              </a:rPr>
              <a:t>Edit</a:t>
            </a:r>
          </a:p>
          <a:p>
            <a:pPr algn="ctr"/>
            <a:r>
              <a:rPr lang="en-CA" b="1" dirty="0">
                <a:solidFill>
                  <a:srgbClr val="70AD47"/>
                </a:solidFill>
              </a:rPr>
              <a:t>owner</a:t>
            </a:r>
            <a:endParaRPr lang="en-US" b="1" dirty="0">
              <a:solidFill>
                <a:srgbClr val="70AD47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B02510-DAED-44C1-9E6F-37E378397B2E}"/>
              </a:ext>
            </a:extLst>
          </p:cNvPr>
          <p:cNvSpPr txBox="1"/>
          <p:nvPr/>
        </p:nvSpPr>
        <p:spPr>
          <a:xfrm>
            <a:off x="6617730" y="5737836"/>
            <a:ext cx="847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 err="1">
                <a:solidFill>
                  <a:srgbClr val="0000FF"/>
                </a:solidFill>
              </a:rPr>
              <a:t>owneredit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68" name="Rectangle: Folded Corner 67">
            <a:extLst>
              <a:ext uri="{FF2B5EF4-FFF2-40B4-BE49-F238E27FC236}">
                <a16:creationId xmlns:a16="http://schemas.microsoft.com/office/drawing/2014/main" id="{BDBC9FBD-A884-4610-B2A6-D98BCC5F0E67}"/>
              </a:ext>
            </a:extLst>
          </p:cNvPr>
          <p:cNvSpPr/>
          <p:nvPr/>
        </p:nvSpPr>
        <p:spPr>
          <a:xfrm>
            <a:off x="2493259" y="2636473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DAE9F6"/>
          </a:solidFill>
          <a:ln>
            <a:solidFill>
              <a:srgbClr val="5B9BD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5B9BD5"/>
                </a:solidFill>
              </a:rPr>
              <a:t>Edit</a:t>
            </a:r>
          </a:p>
          <a:p>
            <a:pPr algn="ctr"/>
            <a:r>
              <a:rPr lang="en-CA" b="1" dirty="0">
                <a:solidFill>
                  <a:srgbClr val="5B9BD5"/>
                </a:solidFill>
              </a:rPr>
              <a:t>client</a:t>
            </a:r>
            <a:endParaRPr lang="en-US" b="1" dirty="0">
              <a:solidFill>
                <a:srgbClr val="5B9BD5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BB3882-98CE-4D9E-AAFD-38338D2A8F31}"/>
              </a:ext>
            </a:extLst>
          </p:cNvPr>
          <p:cNvSpPr txBox="1"/>
          <p:nvPr/>
        </p:nvSpPr>
        <p:spPr>
          <a:xfrm>
            <a:off x="2525680" y="4143681"/>
            <a:ext cx="1142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>
                <a:solidFill>
                  <a:srgbClr val="FF0000"/>
                </a:solidFill>
              </a:rPr>
              <a:t>/client/edit/:id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4FE4D0-DEFC-4F3D-BED9-F603FE4A068B}"/>
              </a:ext>
            </a:extLst>
          </p:cNvPr>
          <p:cNvSpPr txBox="1"/>
          <p:nvPr/>
        </p:nvSpPr>
        <p:spPr>
          <a:xfrm>
            <a:off x="2723611" y="3486544"/>
            <a:ext cx="787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 err="1">
                <a:solidFill>
                  <a:srgbClr val="0000FF"/>
                </a:solidFill>
              </a:rPr>
              <a:t>clientedit</a:t>
            </a:r>
            <a:endParaRPr lang="en-US" sz="1200" b="1" dirty="0">
              <a:solidFill>
                <a:srgbClr val="0000FF"/>
              </a:solidFill>
            </a:endParaRPr>
          </a:p>
        </p:txBody>
      </p:sp>
      <p:cxnSp>
        <p:nvCxnSpPr>
          <p:cNvPr id="86" name="Connector: Elbow 27">
            <a:extLst>
              <a:ext uri="{FF2B5EF4-FFF2-40B4-BE49-F238E27FC236}">
                <a16:creationId xmlns:a16="http://schemas.microsoft.com/office/drawing/2014/main" id="{CA605058-31D6-430C-8D65-FB79D5293DF2}"/>
              </a:ext>
            </a:extLst>
          </p:cNvPr>
          <p:cNvCxnSpPr>
            <a:cxnSpLocks/>
            <a:stCxn id="11" idx="3"/>
            <a:endCxn id="68" idx="1"/>
          </p:cNvCxnSpPr>
          <p:nvPr/>
        </p:nvCxnSpPr>
        <p:spPr>
          <a:xfrm>
            <a:off x="2030134" y="3384057"/>
            <a:ext cx="46312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5DD9AAF-D2E5-4750-8F33-372537EB9D16}"/>
              </a:ext>
            </a:extLst>
          </p:cNvPr>
          <p:cNvSpPr txBox="1"/>
          <p:nvPr/>
        </p:nvSpPr>
        <p:spPr>
          <a:xfrm>
            <a:off x="10616628" y="1606626"/>
            <a:ext cx="1199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>
                <a:solidFill>
                  <a:srgbClr val="FF0000"/>
                </a:solidFill>
              </a:rPr>
              <a:t>URL to the page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83DA2E5-0A8C-4EC3-953E-67CBE0599889}"/>
              </a:ext>
            </a:extLst>
          </p:cNvPr>
          <p:cNvSpPr txBox="1"/>
          <p:nvPr/>
        </p:nvSpPr>
        <p:spPr>
          <a:xfrm>
            <a:off x="10616628" y="1857629"/>
            <a:ext cx="1510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>
                <a:solidFill>
                  <a:srgbClr val="0000FF"/>
                </a:solidFill>
              </a:rPr>
              <a:t>Handlebars filename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A4CDE7-B455-47C3-977A-6330245CCEC1}"/>
              </a:ext>
            </a:extLst>
          </p:cNvPr>
          <p:cNvSpPr/>
          <p:nvPr/>
        </p:nvSpPr>
        <p:spPr>
          <a:xfrm>
            <a:off x="10476787" y="1659342"/>
            <a:ext cx="171450" cy="17145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FB2819-E88C-4706-A360-E12E983A9A97}"/>
              </a:ext>
            </a:extLst>
          </p:cNvPr>
          <p:cNvSpPr/>
          <p:nvPr/>
        </p:nvSpPr>
        <p:spPr>
          <a:xfrm>
            <a:off x="10476787" y="1907057"/>
            <a:ext cx="171450" cy="171450"/>
          </a:xfrm>
          <a:prstGeom prst="rect">
            <a:avLst/>
          </a:prstGeom>
          <a:solidFill>
            <a:srgbClr val="00206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Folded Corner 64">
            <a:extLst>
              <a:ext uri="{FF2B5EF4-FFF2-40B4-BE49-F238E27FC236}">
                <a16:creationId xmlns:a16="http://schemas.microsoft.com/office/drawing/2014/main" id="{3879B8A6-6EE9-403F-BEDD-E4866495D95F}"/>
              </a:ext>
            </a:extLst>
          </p:cNvPr>
          <p:cNvSpPr/>
          <p:nvPr/>
        </p:nvSpPr>
        <p:spPr>
          <a:xfrm>
            <a:off x="2493259" y="4755174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DAE9F6"/>
          </a:solidFill>
          <a:ln>
            <a:solidFill>
              <a:srgbClr val="5B9BD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5B9BD5"/>
                </a:solidFill>
              </a:rPr>
              <a:t>Edit</a:t>
            </a:r>
          </a:p>
          <a:p>
            <a:pPr algn="ctr"/>
            <a:r>
              <a:rPr lang="en-CA" b="1" dirty="0">
                <a:solidFill>
                  <a:srgbClr val="5B9BD5"/>
                </a:solidFill>
              </a:rPr>
              <a:t>property</a:t>
            </a:r>
            <a:endParaRPr lang="en-US" b="1" dirty="0">
              <a:solidFill>
                <a:srgbClr val="5B9BD5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BD458FF-B460-4894-AC41-35F818C674DB}"/>
              </a:ext>
            </a:extLst>
          </p:cNvPr>
          <p:cNvSpPr txBox="1"/>
          <p:nvPr/>
        </p:nvSpPr>
        <p:spPr>
          <a:xfrm>
            <a:off x="2620378" y="5685087"/>
            <a:ext cx="993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 err="1">
                <a:solidFill>
                  <a:srgbClr val="0000FF"/>
                </a:solidFill>
              </a:rPr>
              <a:t>propertyedit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DBCA0C0-D5BA-41BF-AAFD-1D224CC1458D}"/>
              </a:ext>
            </a:extLst>
          </p:cNvPr>
          <p:cNvSpPr txBox="1"/>
          <p:nvPr/>
        </p:nvSpPr>
        <p:spPr>
          <a:xfrm>
            <a:off x="1674876" y="6252722"/>
            <a:ext cx="1397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200" b="1" dirty="0">
                <a:solidFill>
                  <a:srgbClr val="FF0000"/>
                </a:solidFill>
              </a:rPr>
              <a:t>/property/edit/:id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6" name="Connector: Elbow 27">
            <a:extLst>
              <a:ext uri="{FF2B5EF4-FFF2-40B4-BE49-F238E27FC236}">
                <a16:creationId xmlns:a16="http://schemas.microsoft.com/office/drawing/2014/main" id="{7901574E-C89A-42E8-B35C-583FA6535B16}"/>
              </a:ext>
            </a:extLst>
          </p:cNvPr>
          <p:cNvCxnSpPr>
            <a:cxnSpLocks/>
            <a:stCxn id="65" idx="2"/>
            <a:endCxn id="5" idx="0"/>
          </p:cNvCxnSpPr>
          <p:nvPr/>
        </p:nvCxnSpPr>
        <p:spPr>
          <a:xfrm>
            <a:off x="3117276" y="6250341"/>
            <a:ext cx="0" cy="5926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40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23E2-BDF7-43CE-A334-AB8DAEB6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68" y="183840"/>
            <a:ext cx="3610448" cy="481394"/>
          </a:xfrm>
        </p:spPr>
        <p:txBody>
          <a:bodyPr/>
          <a:lstStyle/>
          <a:p>
            <a:r>
              <a:rPr lang="en-CA" dirty="0"/>
              <a:t>Modal logic</a:t>
            </a:r>
            <a:endParaRPr lang="en-US" dirty="0"/>
          </a:p>
        </p:txBody>
      </p:sp>
      <p:sp>
        <p:nvSpPr>
          <p:cNvPr id="20" name="Flowchart: Manual Operation 19">
            <a:extLst>
              <a:ext uri="{FF2B5EF4-FFF2-40B4-BE49-F238E27FC236}">
                <a16:creationId xmlns:a16="http://schemas.microsoft.com/office/drawing/2014/main" id="{E513D03A-878B-4D9D-8860-58A16351DC9D}"/>
              </a:ext>
            </a:extLst>
          </p:cNvPr>
          <p:cNvSpPr/>
          <p:nvPr/>
        </p:nvSpPr>
        <p:spPr>
          <a:xfrm>
            <a:off x="2625787" y="1326584"/>
            <a:ext cx="1440493" cy="576197"/>
          </a:xfrm>
          <a:prstGeom prst="flowChartManualOpe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400" b="1" dirty="0"/>
              <a:t>“LOG IN” is clicked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C128FC54-AE62-471A-ADD2-14CF944F959A}"/>
              </a:ext>
            </a:extLst>
          </p:cNvPr>
          <p:cNvSpPr/>
          <p:nvPr/>
        </p:nvSpPr>
        <p:spPr>
          <a:xfrm>
            <a:off x="2625786" y="2209669"/>
            <a:ext cx="1440494" cy="726509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Present “client” modal</a:t>
            </a:r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A4A80A9A-8E39-4331-967B-1AECB7D7044F}"/>
              </a:ext>
            </a:extLst>
          </p:cNvPr>
          <p:cNvSpPr/>
          <p:nvPr/>
        </p:nvSpPr>
        <p:spPr>
          <a:xfrm>
            <a:off x="1747901" y="3975839"/>
            <a:ext cx="1440494" cy="864296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400" b="1" dirty="0"/>
              <a:t>Check if user exist</a:t>
            </a:r>
          </a:p>
        </p:txBody>
      </p:sp>
      <p:sp>
        <p:nvSpPr>
          <p:cNvPr id="30" name="Flowchart: Manual Operation 29">
            <a:extLst>
              <a:ext uri="{FF2B5EF4-FFF2-40B4-BE49-F238E27FC236}">
                <a16:creationId xmlns:a16="http://schemas.microsoft.com/office/drawing/2014/main" id="{2BCF2EBD-DC2F-411D-84A7-334D4999602D}"/>
              </a:ext>
            </a:extLst>
          </p:cNvPr>
          <p:cNvSpPr/>
          <p:nvPr/>
        </p:nvSpPr>
        <p:spPr>
          <a:xfrm>
            <a:off x="1747902" y="3243066"/>
            <a:ext cx="1440493" cy="576197"/>
          </a:xfrm>
          <a:prstGeom prst="flowChartManualOpe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400" b="1" dirty="0"/>
              <a:t>“LOG IN” is clicked</a:t>
            </a:r>
          </a:p>
        </p:txBody>
      </p: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AFFF8365-8A52-4C5A-8555-E2CDBB4D831A}"/>
              </a:ext>
            </a:extLst>
          </p:cNvPr>
          <p:cNvSpPr/>
          <p:nvPr/>
        </p:nvSpPr>
        <p:spPr>
          <a:xfrm>
            <a:off x="1747901" y="4996711"/>
            <a:ext cx="1440494" cy="864296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400" b="1" dirty="0"/>
              <a:t>Check </a:t>
            </a:r>
          </a:p>
          <a:p>
            <a:pPr algn="ctr"/>
            <a:r>
              <a:rPr lang="en-CA" sz="1400" b="1" dirty="0"/>
              <a:t>password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3A6F152-5949-412A-847A-22C594F4B304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3346033" y="1902781"/>
            <a:ext cx="1" cy="30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AFA7DBF-4321-439C-B790-EA7952D58567}"/>
              </a:ext>
            </a:extLst>
          </p:cNvPr>
          <p:cNvCxnSpPr>
            <a:cxnSpLocks/>
            <a:stCxn id="23" idx="1"/>
            <a:endCxn id="21" idx="1"/>
          </p:cNvCxnSpPr>
          <p:nvPr/>
        </p:nvCxnSpPr>
        <p:spPr>
          <a:xfrm rot="10800000" flipH="1">
            <a:off x="1747900" y="2572925"/>
            <a:ext cx="877885" cy="1835063"/>
          </a:xfrm>
          <a:prstGeom prst="bentConnector3">
            <a:avLst>
              <a:gd name="adj1" fmla="val -748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B893C46-75E3-4706-975C-AD4DACCB4308}"/>
              </a:ext>
            </a:extLst>
          </p:cNvPr>
          <p:cNvCxnSpPr>
            <a:cxnSpLocks/>
            <a:stCxn id="32" idx="1"/>
            <a:endCxn id="21" idx="1"/>
          </p:cNvCxnSpPr>
          <p:nvPr/>
        </p:nvCxnSpPr>
        <p:spPr>
          <a:xfrm rot="10800000" flipH="1">
            <a:off x="1747900" y="2572925"/>
            <a:ext cx="877885" cy="2855935"/>
          </a:xfrm>
          <a:prstGeom prst="bentConnector3">
            <a:avLst>
              <a:gd name="adj1" fmla="val -748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32">
            <a:extLst>
              <a:ext uri="{FF2B5EF4-FFF2-40B4-BE49-F238E27FC236}">
                <a16:creationId xmlns:a16="http://schemas.microsoft.com/office/drawing/2014/main" id="{E0903A00-538D-44B7-9BB9-B9160D7749D0}"/>
              </a:ext>
            </a:extLst>
          </p:cNvPr>
          <p:cNvCxnSpPr>
            <a:cxnSpLocks/>
            <a:stCxn id="21" idx="2"/>
            <a:endCxn id="30" idx="0"/>
          </p:cNvCxnSpPr>
          <p:nvPr/>
        </p:nvCxnSpPr>
        <p:spPr>
          <a:xfrm rot="5400000">
            <a:off x="2753647" y="2650680"/>
            <a:ext cx="306888" cy="8778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32">
            <a:extLst>
              <a:ext uri="{FF2B5EF4-FFF2-40B4-BE49-F238E27FC236}">
                <a16:creationId xmlns:a16="http://schemas.microsoft.com/office/drawing/2014/main" id="{15C4A924-21D6-4EE1-88B0-9C3E7E812184}"/>
              </a:ext>
            </a:extLst>
          </p:cNvPr>
          <p:cNvCxnSpPr>
            <a:cxnSpLocks/>
            <a:stCxn id="30" idx="2"/>
            <a:endCxn id="23" idx="0"/>
          </p:cNvCxnSpPr>
          <p:nvPr/>
        </p:nvCxnSpPr>
        <p:spPr>
          <a:xfrm flipH="1">
            <a:off x="2468148" y="3819263"/>
            <a:ext cx="1" cy="156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32">
            <a:extLst>
              <a:ext uri="{FF2B5EF4-FFF2-40B4-BE49-F238E27FC236}">
                <a16:creationId xmlns:a16="http://schemas.microsoft.com/office/drawing/2014/main" id="{B23CE2A6-14BA-4A28-AE6B-7448A474D6AA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>
            <a:off x="2468148" y="4840135"/>
            <a:ext cx="0" cy="156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E5ED381-3B72-4022-9A8C-57BCEEF673A5}"/>
              </a:ext>
            </a:extLst>
          </p:cNvPr>
          <p:cNvSpPr txBox="1"/>
          <p:nvPr/>
        </p:nvSpPr>
        <p:spPr>
          <a:xfrm>
            <a:off x="1452826" y="4223321"/>
            <a:ext cx="2051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/>
              <a:t>NO</a:t>
            </a:r>
            <a:endParaRPr lang="en-US" sz="12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24F50A0-4A1E-40D8-8344-ED8AC9B9F783}"/>
              </a:ext>
            </a:extLst>
          </p:cNvPr>
          <p:cNvSpPr txBox="1"/>
          <p:nvPr/>
        </p:nvSpPr>
        <p:spPr>
          <a:xfrm>
            <a:off x="1452826" y="5244193"/>
            <a:ext cx="2051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/>
              <a:t>NO</a:t>
            </a:r>
            <a:endParaRPr lang="en-US" sz="12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E241DA-F6C0-4DE0-9B87-308EAC3C706B}"/>
              </a:ext>
            </a:extLst>
          </p:cNvPr>
          <p:cNvSpPr txBox="1"/>
          <p:nvPr/>
        </p:nvSpPr>
        <p:spPr>
          <a:xfrm>
            <a:off x="2547556" y="4839837"/>
            <a:ext cx="2261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/>
              <a:t>YES</a:t>
            </a:r>
            <a:endParaRPr lang="en-US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BE916A-813E-4A16-8DC9-DB0CCB984A31}"/>
              </a:ext>
            </a:extLst>
          </p:cNvPr>
          <p:cNvSpPr txBox="1"/>
          <p:nvPr/>
        </p:nvSpPr>
        <p:spPr>
          <a:xfrm>
            <a:off x="2547556" y="5861007"/>
            <a:ext cx="2261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/>
              <a:t>YES</a:t>
            </a:r>
            <a:endParaRPr lang="en-US" sz="1200" b="1" dirty="0"/>
          </a:p>
        </p:txBody>
      </p:sp>
      <p:sp>
        <p:nvSpPr>
          <p:cNvPr id="72" name="Flowchart: Manual Operation 71">
            <a:extLst>
              <a:ext uri="{FF2B5EF4-FFF2-40B4-BE49-F238E27FC236}">
                <a16:creationId xmlns:a16="http://schemas.microsoft.com/office/drawing/2014/main" id="{18656EF9-3875-4A13-9334-A11C96D384AB}"/>
              </a:ext>
            </a:extLst>
          </p:cNvPr>
          <p:cNvSpPr/>
          <p:nvPr/>
        </p:nvSpPr>
        <p:spPr>
          <a:xfrm>
            <a:off x="3551062" y="3243066"/>
            <a:ext cx="1440493" cy="576197"/>
          </a:xfrm>
          <a:prstGeom prst="flowChartManualOpe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400" b="1" dirty="0"/>
              <a:t>“NEW USER”</a:t>
            </a:r>
          </a:p>
          <a:p>
            <a:pPr algn="ctr"/>
            <a:r>
              <a:rPr lang="en-CA" sz="1400" b="1" dirty="0"/>
              <a:t>is clicked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E5293DC4-056F-4157-B0C4-606EF6A279F8}"/>
              </a:ext>
            </a:extLst>
          </p:cNvPr>
          <p:cNvCxnSpPr>
            <a:cxnSpLocks/>
            <a:stCxn id="21" idx="2"/>
            <a:endCxn id="72" idx="0"/>
          </p:cNvCxnSpPr>
          <p:nvPr/>
        </p:nvCxnSpPr>
        <p:spPr>
          <a:xfrm rot="16200000" flipH="1">
            <a:off x="3655227" y="2626984"/>
            <a:ext cx="306888" cy="9252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Process 86">
            <a:extLst>
              <a:ext uri="{FF2B5EF4-FFF2-40B4-BE49-F238E27FC236}">
                <a16:creationId xmlns:a16="http://schemas.microsoft.com/office/drawing/2014/main" id="{EC16F522-BE27-49C2-8DED-B14234BE8DCA}"/>
              </a:ext>
            </a:extLst>
          </p:cNvPr>
          <p:cNvSpPr/>
          <p:nvPr/>
        </p:nvSpPr>
        <p:spPr>
          <a:xfrm>
            <a:off x="3551062" y="4044732"/>
            <a:ext cx="1440494" cy="726509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Present “new client” modal</a:t>
            </a:r>
          </a:p>
        </p:txBody>
      </p:sp>
      <p:sp>
        <p:nvSpPr>
          <p:cNvPr id="90" name="Flowchart: Decision 89">
            <a:extLst>
              <a:ext uri="{FF2B5EF4-FFF2-40B4-BE49-F238E27FC236}">
                <a16:creationId xmlns:a16="http://schemas.microsoft.com/office/drawing/2014/main" id="{B528076E-C954-473A-9F47-D9A4D08F2D21}"/>
              </a:ext>
            </a:extLst>
          </p:cNvPr>
          <p:cNvSpPr/>
          <p:nvPr/>
        </p:nvSpPr>
        <p:spPr>
          <a:xfrm>
            <a:off x="3551061" y="4996710"/>
            <a:ext cx="1440494" cy="864296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400" b="1" dirty="0"/>
              <a:t>Check if user exist</a:t>
            </a:r>
          </a:p>
        </p:txBody>
      </p:sp>
      <p:cxnSp>
        <p:nvCxnSpPr>
          <p:cNvPr id="91" name="Connector: Elbow 32">
            <a:extLst>
              <a:ext uri="{FF2B5EF4-FFF2-40B4-BE49-F238E27FC236}">
                <a16:creationId xmlns:a16="http://schemas.microsoft.com/office/drawing/2014/main" id="{975581E2-6FA3-46ED-90A3-2BC85630795D}"/>
              </a:ext>
            </a:extLst>
          </p:cNvPr>
          <p:cNvCxnSpPr>
            <a:cxnSpLocks/>
            <a:stCxn id="90" idx="2"/>
            <a:endCxn id="117" idx="0"/>
          </p:cNvCxnSpPr>
          <p:nvPr/>
        </p:nvCxnSpPr>
        <p:spPr>
          <a:xfrm>
            <a:off x="4271308" y="5861006"/>
            <a:ext cx="1" cy="162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7F808BA-2B91-46BD-B3C8-DC180FAE6AEA}"/>
              </a:ext>
            </a:extLst>
          </p:cNvPr>
          <p:cNvSpPr txBox="1"/>
          <p:nvPr/>
        </p:nvSpPr>
        <p:spPr>
          <a:xfrm>
            <a:off x="5288076" y="5301641"/>
            <a:ext cx="23249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b="1" dirty="0"/>
              <a:t>YES</a:t>
            </a:r>
            <a:endParaRPr lang="en-US" sz="12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5DE0F3A-604F-4967-BF99-0E41A6406209}"/>
              </a:ext>
            </a:extLst>
          </p:cNvPr>
          <p:cNvSpPr txBox="1"/>
          <p:nvPr/>
        </p:nvSpPr>
        <p:spPr>
          <a:xfrm>
            <a:off x="4361200" y="5860708"/>
            <a:ext cx="2051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/>
              <a:t>NO</a:t>
            </a:r>
            <a:endParaRPr lang="en-US" sz="1200" b="1" dirty="0"/>
          </a:p>
        </p:txBody>
      </p:sp>
      <p:cxnSp>
        <p:nvCxnSpPr>
          <p:cNvPr id="94" name="Connector: Elbow 32">
            <a:extLst>
              <a:ext uri="{FF2B5EF4-FFF2-40B4-BE49-F238E27FC236}">
                <a16:creationId xmlns:a16="http://schemas.microsoft.com/office/drawing/2014/main" id="{05F7469F-40A2-4FA4-8C03-BBC44835FAB1}"/>
              </a:ext>
            </a:extLst>
          </p:cNvPr>
          <p:cNvCxnSpPr>
            <a:cxnSpLocks/>
            <a:stCxn id="72" idx="2"/>
            <a:endCxn id="87" idx="0"/>
          </p:cNvCxnSpPr>
          <p:nvPr/>
        </p:nvCxnSpPr>
        <p:spPr>
          <a:xfrm>
            <a:off x="4271309" y="3819263"/>
            <a:ext cx="0" cy="225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32">
            <a:extLst>
              <a:ext uri="{FF2B5EF4-FFF2-40B4-BE49-F238E27FC236}">
                <a16:creationId xmlns:a16="http://schemas.microsoft.com/office/drawing/2014/main" id="{5C014437-3AA9-4C3C-A24B-B3466DCC3510}"/>
              </a:ext>
            </a:extLst>
          </p:cNvPr>
          <p:cNvCxnSpPr>
            <a:cxnSpLocks/>
            <a:stCxn id="87" idx="2"/>
            <a:endCxn id="90" idx="0"/>
          </p:cNvCxnSpPr>
          <p:nvPr/>
        </p:nvCxnSpPr>
        <p:spPr>
          <a:xfrm flipH="1">
            <a:off x="4271308" y="4771241"/>
            <a:ext cx="1" cy="225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F435B7E3-FA4C-47E2-BB4A-2576DD23BE8D}"/>
              </a:ext>
            </a:extLst>
          </p:cNvPr>
          <p:cNvCxnSpPr>
            <a:cxnSpLocks/>
            <a:stCxn id="90" idx="3"/>
            <a:endCxn id="87" idx="3"/>
          </p:cNvCxnSpPr>
          <p:nvPr/>
        </p:nvCxnSpPr>
        <p:spPr>
          <a:xfrm flipV="1">
            <a:off x="4991555" y="4407987"/>
            <a:ext cx="1" cy="1020871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10603D50-5EB7-46CA-92BD-0ED42BD1F1CA}"/>
              </a:ext>
            </a:extLst>
          </p:cNvPr>
          <p:cNvSpPr txBox="1"/>
          <p:nvPr/>
        </p:nvSpPr>
        <p:spPr>
          <a:xfrm>
            <a:off x="5316501" y="4407986"/>
            <a:ext cx="95529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1200" i="1" dirty="0"/>
              <a:t>Choose</a:t>
            </a:r>
          </a:p>
          <a:p>
            <a:r>
              <a:rPr lang="en-CA" sz="1200" i="1" dirty="0"/>
              <a:t>different</a:t>
            </a:r>
          </a:p>
          <a:p>
            <a:r>
              <a:rPr lang="en-CA" sz="1200" i="1" dirty="0"/>
              <a:t>username </a:t>
            </a:r>
            <a:endParaRPr lang="en-US" sz="1200" i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EE09F1C-751E-4D0F-ADFC-B0D3E6F7CAFB}"/>
              </a:ext>
            </a:extLst>
          </p:cNvPr>
          <p:cNvSpPr txBox="1"/>
          <p:nvPr/>
        </p:nvSpPr>
        <p:spPr>
          <a:xfrm>
            <a:off x="220697" y="3089621"/>
            <a:ext cx="80306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CA" sz="1200" i="1" dirty="0"/>
              <a:t>Wrong password or user doesn’t exist </a:t>
            </a:r>
            <a:endParaRPr lang="en-US" sz="1200" i="1" dirty="0"/>
          </a:p>
        </p:txBody>
      </p:sp>
      <p:sp>
        <p:nvSpPr>
          <p:cNvPr id="117" name="Flowchart: Process 116">
            <a:extLst>
              <a:ext uri="{FF2B5EF4-FFF2-40B4-BE49-F238E27FC236}">
                <a16:creationId xmlns:a16="http://schemas.microsoft.com/office/drawing/2014/main" id="{1E095996-0A34-4331-ABAD-3CFFB9C760D5}"/>
              </a:ext>
            </a:extLst>
          </p:cNvPr>
          <p:cNvSpPr/>
          <p:nvPr/>
        </p:nvSpPr>
        <p:spPr>
          <a:xfrm>
            <a:off x="3551062" y="6023845"/>
            <a:ext cx="1440494" cy="726509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Create new user in “client” table</a:t>
            </a:r>
          </a:p>
        </p:txBody>
      </p:sp>
      <p:cxnSp>
        <p:nvCxnSpPr>
          <p:cNvPr id="127" name="Connector: Elbow 32">
            <a:extLst>
              <a:ext uri="{FF2B5EF4-FFF2-40B4-BE49-F238E27FC236}">
                <a16:creationId xmlns:a16="http://schemas.microsoft.com/office/drawing/2014/main" id="{47E8DC30-28E3-4786-BE6F-092CCC02F0E0}"/>
              </a:ext>
            </a:extLst>
          </p:cNvPr>
          <p:cNvCxnSpPr>
            <a:cxnSpLocks/>
            <a:stCxn id="32" idx="2"/>
            <a:endCxn id="130" idx="0"/>
          </p:cNvCxnSpPr>
          <p:nvPr/>
        </p:nvCxnSpPr>
        <p:spPr>
          <a:xfrm rot="16200000" flipH="1">
            <a:off x="2274771" y="6054383"/>
            <a:ext cx="1299484" cy="912731"/>
          </a:xfrm>
          <a:prstGeom prst="bentConnector3">
            <a:avLst>
              <a:gd name="adj1" fmla="val 840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Flowchart: Process 127">
            <a:extLst>
              <a:ext uri="{FF2B5EF4-FFF2-40B4-BE49-F238E27FC236}">
                <a16:creationId xmlns:a16="http://schemas.microsoft.com/office/drawing/2014/main" id="{8CEABC10-B85F-4B2B-B0D2-1C9A295FC1CE}"/>
              </a:ext>
            </a:extLst>
          </p:cNvPr>
          <p:cNvSpPr/>
          <p:nvPr/>
        </p:nvSpPr>
        <p:spPr>
          <a:xfrm>
            <a:off x="2663905" y="8099943"/>
            <a:ext cx="1440494" cy="726509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Go to /client/:id page</a:t>
            </a:r>
          </a:p>
        </p:txBody>
      </p:sp>
      <p:cxnSp>
        <p:nvCxnSpPr>
          <p:cNvPr id="129" name="Connector: Elbow 32">
            <a:extLst>
              <a:ext uri="{FF2B5EF4-FFF2-40B4-BE49-F238E27FC236}">
                <a16:creationId xmlns:a16="http://schemas.microsoft.com/office/drawing/2014/main" id="{119AC89C-9F74-48F0-9B93-A598593ACA93}"/>
              </a:ext>
            </a:extLst>
          </p:cNvPr>
          <p:cNvCxnSpPr>
            <a:cxnSpLocks/>
            <a:stCxn id="117" idx="2"/>
            <a:endCxn id="130" idx="0"/>
          </p:cNvCxnSpPr>
          <p:nvPr/>
        </p:nvCxnSpPr>
        <p:spPr>
          <a:xfrm rot="5400000">
            <a:off x="3621026" y="6510207"/>
            <a:ext cx="410137" cy="8904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lowchart: Process 129">
            <a:extLst>
              <a:ext uri="{FF2B5EF4-FFF2-40B4-BE49-F238E27FC236}">
                <a16:creationId xmlns:a16="http://schemas.microsoft.com/office/drawing/2014/main" id="{E5468B24-916F-4675-8F84-96C94CA1622E}"/>
              </a:ext>
            </a:extLst>
          </p:cNvPr>
          <p:cNvSpPr/>
          <p:nvPr/>
        </p:nvSpPr>
        <p:spPr>
          <a:xfrm>
            <a:off x="2660632" y="7160491"/>
            <a:ext cx="1440494" cy="726509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Retrieve ID from “client” table</a:t>
            </a:r>
          </a:p>
        </p:txBody>
      </p:sp>
      <p:cxnSp>
        <p:nvCxnSpPr>
          <p:cNvPr id="131" name="Connector: Elbow 32">
            <a:extLst>
              <a:ext uri="{FF2B5EF4-FFF2-40B4-BE49-F238E27FC236}">
                <a16:creationId xmlns:a16="http://schemas.microsoft.com/office/drawing/2014/main" id="{F03943B7-A180-4265-B0C5-561260BD5C4A}"/>
              </a:ext>
            </a:extLst>
          </p:cNvPr>
          <p:cNvCxnSpPr>
            <a:cxnSpLocks/>
            <a:stCxn id="130" idx="2"/>
            <a:endCxn id="128" idx="0"/>
          </p:cNvCxnSpPr>
          <p:nvPr/>
        </p:nvCxnSpPr>
        <p:spPr>
          <a:xfrm>
            <a:off x="3380879" y="7887000"/>
            <a:ext cx="3273" cy="212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Manual Operation 35">
            <a:extLst>
              <a:ext uri="{FF2B5EF4-FFF2-40B4-BE49-F238E27FC236}">
                <a16:creationId xmlns:a16="http://schemas.microsoft.com/office/drawing/2014/main" id="{0D85FD96-3448-4655-869C-6D3AEB5F4E51}"/>
              </a:ext>
            </a:extLst>
          </p:cNvPr>
          <p:cNvSpPr/>
          <p:nvPr/>
        </p:nvSpPr>
        <p:spPr>
          <a:xfrm>
            <a:off x="8530292" y="1326584"/>
            <a:ext cx="1440493" cy="576197"/>
          </a:xfrm>
          <a:prstGeom prst="flowChartManualOpe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400" b="1" dirty="0"/>
              <a:t>“OWNER LOG</a:t>
            </a:r>
          </a:p>
          <a:p>
            <a:pPr algn="ctr"/>
            <a:r>
              <a:rPr lang="en-CA" sz="1400" b="1" dirty="0"/>
              <a:t>IN” is clicked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B364FEAB-68A5-470E-A6C6-6A7A4ABFEA59}"/>
              </a:ext>
            </a:extLst>
          </p:cNvPr>
          <p:cNvSpPr/>
          <p:nvPr/>
        </p:nvSpPr>
        <p:spPr>
          <a:xfrm>
            <a:off x="8530291" y="2209669"/>
            <a:ext cx="1440494" cy="72650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Present “owner” modal</a:t>
            </a:r>
          </a:p>
        </p:txBody>
      </p:sp>
      <p:sp>
        <p:nvSpPr>
          <p:cNvPr id="39" name="Flowchart: Decision 38">
            <a:extLst>
              <a:ext uri="{FF2B5EF4-FFF2-40B4-BE49-F238E27FC236}">
                <a16:creationId xmlns:a16="http://schemas.microsoft.com/office/drawing/2014/main" id="{B808F635-6285-4B18-AB16-963A2420A1FE}"/>
              </a:ext>
            </a:extLst>
          </p:cNvPr>
          <p:cNvSpPr/>
          <p:nvPr/>
        </p:nvSpPr>
        <p:spPr>
          <a:xfrm>
            <a:off x="7652406" y="3975839"/>
            <a:ext cx="1440494" cy="864296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400" b="1" dirty="0"/>
              <a:t>Check if</a:t>
            </a:r>
          </a:p>
          <a:p>
            <a:pPr algn="ctr"/>
            <a:r>
              <a:rPr lang="en-CA" sz="1400" b="1" dirty="0"/>
              <a:t>user exist</a:t>
            </a:r>
          </a:p>
        </p:txBody>
      </p:sp>
      <p:sp>
        <p:nvSpPr>
          <p:cNvPr id="40" name="Flowchart: Manual Operation 39">
            <a:extLst>
              <a:ext uri="{FF2B5EF4-FFF2-40B4-BE49-F238E27FC236}">
                <a16:creationId xmlns:a16="http://schemas.microsoft.com/office/drawing/2014/main" id="{DA193CF5-3513-49AE-929F-9398EFDA8351}"/>
              </a:ext>
            </a:extLst>
          </p:cNvPr>
          <p:cNvSpPr/>
          <p:nvPr/>
        </p:nvSpPr>
        <p:spPr>
          <a:xfrm>
            <a:off x="7652407" y="3243066"/>
            <a:ext cx="1440493" cy="576197"/>
          </a:xfrm>
          <a:prstGeom prst="flowChartManualOpe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400" b="1" dirty="0"/>
              <a:t>“LOG IN” is clicked</a:t>
            </a:r>
          </a:p>
        </p:txBody>
      </p:sp>
      <p:sp>
        <p:nvSpPr>
          <p:cNvPr id="42" name="Flowchart: Decision 41">
            <a:extLst>
              <a:ext uri="{FF2B5EF4-FFF2-40B4-BE49-F238E27FC236}">
                <a16:creationId xmlns:a16="http://schemas.microsoft.com/office/drawing/2014/main" id="{9C3FA0AC-B5E3-423C-8741-35F73B1AE7AF}"/>
              </a:ext>
            </a:extLst>
          </p:cNvPr>
          <p:cNvSpPr/>
          <p:nvPr/>
        </p:nvSpPr>
        <p:spPr>
          <a:xfrm>
            <a:off x="7652406" y="4996711"/>
            <a:ext cx="1440494" cy="864296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400" b="1" dirty="0"/>
              <a:t>Check </a:t>
            </a:r>
          </a:p>
          <a:p>
            <a:pPr algn="ctr"/>
            <a:r>
              <a:rPr lang="en-CA" sz="1400" b="1" dirty="0"/>
              <a:t>password</a:t>
            </a:r>
          </a:p>
        </p:txBody>
      </p:sp>
      <p:cxnSp>
        <p:nvCxnSpPr>
          <p:cNvPr id="43" name="Connector: Elbow 32">
            <a:extLst>
              <a:ext uri="{FF2B5EF4-FFF2-40B4-BE49-F238E27FC236}">
                <a16:creationId xmlns:a16="http://schemas.microsoft.com/office/drawing/2014/main" id="{8236C7B8-2BE7-4DCD-8B3C-ED9AE64FC9AA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flipH="1">
            <a:off x="9250538" y="1902781"/>
            <a:ext cx="1" cy="30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BADAE9F-E51F-443C-B3B0-3A1560285732}"/>
              </a:ext>
            </a:extLst>
          </p:cNvPr>
          <p:cNvCxnSpPr>
            <a:cxnSpLocks/>
            <a:stCxn id="39" idx="1"/>
            <a:endCxn id="37" idx="1"/>
          </p:cNvCxnSpPr>
          <p:nvPr/>
        </p:nvCxnSpPr>
        <p:spPr>
          <a:xfrm rot="10800000" flipH="1">
            <a:off x="7652405" y="2572925"/>
            <a:ext cx="877885" cy="1835063"/>
          </a:xfrm>
          <a:prstGeom prst="bentConnector3">
            <a:avLst>
              <a:gd name="adj1" fmla="val -748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C3B0877-C3A0-4A2E-A582-BBA869809551}"/>
              </a:ext>
            </a:extLst>
          </p:cNvPr>
          <p:cNvCxnSpPr>
            <a:cxnSpLocks/>
            <a:stCxn id="42" idx="1"/>
            <a:endCxn id="37" idx="1"/>
          </p:cNvCxnSpPr>
          <p:nvPr/>
        </p:nvCxnSpPr>
        <p:spPr>
          <a:xfrm rot="10800000" flipH="1">
            <a:off x="7652405" y="2572925"/>
            <a:ext cx="877885" cy="2855935"/>
          </a:xfrm>
          <a:prstGeom prst="bentConnector3">
            <a:avLst>
              <a:gd name="adj1" fmla="val -748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32">
            <a:extLst>
              <a:ext uri="{FF2B5EF4-FFF2-40B4-BE49-F238E27FC236}">
                <a16:creationId xmlns:a16="http://schemas.microsoft.com/office/drawing/2014/main" id="{B2F32A8C-CCBC-4D98-BD5D-5F8A63AFF90B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 rot="5400000">
            <a:off x="8658152" y="2650680"/>
            <a:ext cx="306888" cy="8778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32">
            <a:extLst>
              <a:ext uri="{FF2B5EF4-FFF2-40B4-BE49-F238E27FC236}">
                <a16:creationId xmlns:a16="http://schemas.microsoft.com/office/drawing/2014/main" id="{DA45C421-66C9-49CE-865E-42EF4B01FA80}"/>
              </a:ext>
            </a:extLst>
          </p:cNvPr>
          <p:cNvCxnSpPr>
            <a:cxnSpLocks/>
            <a:stCxn id="40" idx="2"/>
            <a:endCxn id="39" idx="0"/>
          </p:cNvCxnSpPr>
          <p:nvPr/>
        </p:nvCxnSpPr>
        <p:spPr>
          <a:xfrm flipH="1">
            <a:off x="8372653" y="3819263"/>
            <a:ext cx="1" cy="156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32">
            <a:extLst>
              <a:ext uri="{FF2B5EF4-FFF2-40B4-BE49-F238E27FC236}">
                <a16:creationId xmlns:a16="http://schemas.microsoft.com/office/drawing/2014/main" id="{9B0CE521-1802-49A8-8114-407467E50FF4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8372653" y="4840135"/>
            <a:ext cx="0" cy="156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4284CBE-E419-4F34-BBAA-E60D202C351D}"/>
              </a:ext>
            </a:extLst>
          </p:cNvPr>
          <p:cNvSpPr txBox="1"/>
          <p:nvPr/>
        </p:nvSpPr>
        <p:spPr>
          <a:xfrm>
            <a:off x="7357331" y="4223321"/>
            <a:ext cx="2051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/>
              <a:t>NO</a:t>
            </a:r>
            <a:endParaRPr lang="en-US" sz="12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C360B5-47D4-4477-9AD8-5C7A415207BF}"/>
              </a:ext>
            </a:extLst>
          </p:cNvPr>
          <p:cNvSpPr txBox="1"/>
          <p:nvPr/>
        </p:nvSpPr>
        <p:spPr>
          <a:xfrm>
            <a:off x="7357331" y="5244193"/>
            <a:ext cx="2051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/>
              <a:t>NO</a:t>
            </a:r>
            <a:endParaRPr lang="en-US" sz="12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5EE5CAF-54F0-465D-A86C-CD6A460162B7}"/>
              </a:ext>
            </a:extLst>
          </p:cNvPr>
          <p:cNvSpPr txBox="1"/>
          <p:nvPr/>
        </p:nvSpPr>
        <p:spPr>
          <a:xfrm>
            <a:off x="8452061" y="4839837"/>
            <a:ext cx="2261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/>
              <a:t>YES</a:t>
            </a:r>
            <a:endParaRPr lang="en-US" sz="1200" b="1" dirty="0"/>
          </a:p>
        </p:txBody>
      </p:sp>
      <p:cxnSp>
        <p:nvCxnSpPr>
          <p:cNvPr id="55" name="Connector: Elbow 32">
            <a:extLst>
              <a:ext uri="{FF2B5EF4-FFF2-40B4-BE49-F238E27FC236}">
                <a16:creationId xmlns:a16="http://schemas.microsoft.com/office/drawing/2014/main" id="{CFBBFE3B-BC17-4DBB-BDE3-ED3EB15BE5F7}"/>
              </a:ext>
            </a:extLst>
          </p:cNvPr>
          <p:cNvCxnSpPr>
            <a:cxnSpLocks/>
            <a:stCxn id="42" idx="2"/>
            <a:endCxn id="77" idx="0"/>
          </p:cNvCxnSpPr>
          <p:nvPr/>
        </p:nvCxnSpPr>
        <p:spPr>
          <a:xfrm rot="16200000" flipH="1">
            <a:off x="8179276" y="6054383"/>
            <a:ext cx="1299484" cy="912731"/>
          </a:xfrm>
          <a:prstGeom prst="bentConnector3">
            <a:avLst>
              <a:gd name="adj1" fmla="val 840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E811863-C4AE-4020-A809-DC68BE41C540}"/>
              </a:ext>
            </a:extLst>
          </p:cNvPr>
          <p:cNvSpPr txBox="1"/>
          <p:nvPr/>
        </p:nvSpPr>
        <p:spPr>
          <a:xfrm>
            <a:off x="8452061" y="5861007"/>
            <a:ext cx="2261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/>
              <a:t>YES</a:t>
            </a:r>
            <a:endParaRPr lang="en-US" sz="1200" b="1" dirty="0"/>
          </a:p>
        </p:txBody>
      </p:sp>
      <p:sp>
        <p:nvSpPr>
          <p:cNvPr id="57" name="Flowchart: Manual Operation 56">
            <a:extLst>
              <a:ext uri="{FF2B5EF4-FFF2-40B4-BE49-F238E27FC236}">
                <a16:creationId xmlns:a16="http://schemas.microsoft.com/office/drawing/2014/main" id="{C32E20E6-FBEB-4CEF-B431-5FA6C6A2F245}"/>
              </a:ext>
            </a:extLst>
          </p:cNvPr>
          <p:cNvSpPr/>
          <p:nvPr/>
        </p:nvSpPr>
        <p:spPr>
          <a:xfrm>
            <a:off x="9455567" y="3243066"/>
            <a:ext cx="1440493" cy="576197"/>
          </a:xfrm>
          <a:prstGeom prst="flowChartManualOpe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400" b="1" dirty="0"/>
              <a:t>“NEW OWNER”</a:t>
            </a:r>
          </a:p>
          <a:p>
            <a:pPr algn="ctr"/>
            <a:r>
              <a:rPr lang="en-CA" sz="1400" b="1" dirty="0"/>
              <a:t>is clicked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0D8F65F-A81D-4BD2-91F2-8AD81FDD2DF2}"/>
              </a:ext>
            </a:extLst>
          </p:cNvPr>
          <p:cNvCxnSpPr>
            <a:cxnSpLocks/>
            <a:stCxn id="37" idx="2"/>
            <a:endCxn id="57" idx="0"/>
          </p:cNvCxnSpPr>
          <p:nvPr/>
        </p:nvCxnSpPr>
        <p:spPr>
          <a:xfrm rot="16200000" flipH="1">
            <a:off x="9559732" y="2626984"/>
            <a:ext cx="306888" cy="9252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7A5AC7D3-5779-40BC-A853-1DC4E208EC6A}"/>
              </a:ext>
            </a:extLst>
          </p:cNvPr>
          <p:cNvSpPr/>
          <p:nvPr/>
        </p:nvSpPr>
        <p:spPr>
          <a:xfrm>
            <a:off x="9455567" y="4044732"/>
            <a:ext cx="1440494" cy="72650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Present “new owner” modal</a:t>
            </a:r>
          </a:p>
        </p:txBody>
      </p:sp>
      <p:sp>
        <p:nvSpPr>
          <p:cNvPr id="60" name="Flowchart: Decision 59">
            <a:extLst>
              <a:ext uri="{FF2B5EF4-FFF2-40B4-BE49-F238E27FC236}">
                <a16:creationId xmlns:a16="http://schemas.microsoft.com/office/drawing/2014/main" id="{B57972B4-B1C3-49B2-B0F1-5230F2705724}"/>
              </a:ext>
            </a:extLst>
          </p:cNvPr>
          <p:cNvSpPr/>
          <p:nvPr/>
        </p:nvSpPr>
        <p:spPr>
          <a:xfrm>
            <a:off x="9455566" y="4996710"/>
            <a:ext cx="1440494" cy="864296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400" b="1" dirty="0"/>
              <a:t>Check if</a:t>
            </a:r>
          </a:p>
          <a:p>
            <a:pPr algn="ctr"/>
            <a:r>
              <a:rPr lang="en-CA" sz="1400" b="1" dirty="0"/>
              <a:t>owner exist</a:t>
            </a:r>
          </a:p>
        </p:txBody>
      </p:sp>
      <p:cxnSp>
        <p:nvCxnSpPr>
          <p:cNvPr id="64" name="Connector: Elbow 32">
            <a:extLst>
              <a:ext uri="{FF2B5EF4-FFF2-40B4-BE49-F238E27FC236}">
                <a16:creationId xmlns:a16="http://schemas.microsoft.com/office/drawing/2014/main" id="{F2351596-1D23-46D1-A5B7-82AF65CFFF95}"/>
              </a:ext>
            </a:extLst>
          </p:cNvPr>
          <p:cNvCxnSpPr>
            <a:cxnSpLocks/>
            <a:stCxn id="60" idx="2"/>
            <a:endCxn id="74" idx="0"/>
          </p:cNvCxnSpPr>
          <p:nvPr/>
        </p:nvCxnSpPr>
        <p:spPr>
          <a:xfrm>
            <a:off x="10175813" y="5861006"/>
            <a:ext cx="1" cy="162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AFD1697-7BE2-444C-B1DB-B6C32AD45E96}"/>
              </a:ext>
            </a:extLst>
          </p:cNvPr>
          <p:cNvSpPr txBox="1"/>
          <p:nvPr/>
        </p:nvSpPr>
        <p:spPr>
          <a:xfrm>
            <a:off x="11192581" y="5301641"/>
            <a:ext cx="23249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b="1" dirty="0"/>
              <a:t>YES</a:t>
            </a:r>
            <a:endParaRPr lang="en-US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B4D1D8A-0CD9-4BDA-A2B2-C6744BBDC738}"/>
              </a:ext>
            </a:extLst>
          </p:cNvPr>
          <p:cNvSpPr txBox="1"/>
          <p:nvPr/>
        </p:nvSpPr>
        <p:spPr>
          <a:xfrm>
            <a:off x="10265705" y="5860708"/>
            <a:ext cx="2051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/>
              <a:t>NO</a:t>
            </a:r>
            <a:endParaRPr lang="en-US" sz="1200" b="1" dirty="0"/>
          </a:p>
        </p:txBody>
      </p:sp>
      <p:cxnSp>
        <p:nvCxnSpPr>
          <p:cNvPr id="67" name="Connector: Elbow 32">
            <a:extLst>
              <a:ext uri="{FF2B5EF4-FFF2-40B4-BE49-F238E27FC236}">
                <a16:creationId xmlns:a16="http://schemas.microsoft.com/office/drawing/2014/main" id="{9CF2EA0B-243F-4794-923E-675F2ED80429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>
            <a:off x="10175814" y="3819263"/>
            <a:ext cx="0" cy="225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32">
            <a:extLst>
              <a:ext uri="{FF2B5EF4-FFF2-40B4-BE49-F238E27FC236}">
                <a16:creationId xmlns:a16="http://schemas.microsoft.com/office/drawing/2014/main" id="{C025CD8C-521F-4ED9-BF7B-D91224E84B0C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 flipH="1">
            <a:off x="10175813" y="4771241"/>
            <a:ext cx="1" cy="225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3E9317C-13D4-4C0F-BB24-E389444BA429}"/>
              </a:ext>
            </a:extLst>
          </p:cNvPr>
          <p:cNvCxnSpPr>
            <a:cxnSpLocks/>
            <a:stCxn id="60" idx="3"/>
            <a:endCxn id="59" idx="3"/>
          </p:cNvCxnSpPr>
          <p:nvPr/>
        </p:nvCxnSpPr>
        <p:spPr>
          <a:xfrm flipV="1">
            <a:off x="10896060" y="4407987"/>
            <a:ext cx="1" cy="1020871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8F9C87D-540B-4728-BC14-5B59C320BC57}"/>
              </a:ext>
            </a:extLst>
          </p:cNvPr>
          <p:cNvSpPr txBox="1"/>
          <p:nvPr/>
        </p:nvSpPr>
        <p:spPr>
          <a:xfrm>
            <a:off x="6125202" y="3089621"/>
            <a:ext cx="80306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CA" sz="1200" i="1" dirty="0"/>
              <a:t>Wrong password or user doesn’t exist </a:t>
            </a:r>
            <a:endParaRPr lang="en-US" sz="1200" i="1" dirty="0"/>
          </a:p>
        </p:txBody>
      </p:sp>
      <p:sp>
        <p:nvSpPr>
          <p:cNvPr id="74" name="Flowchart: Process 73">
            <a:extLst>
              <a:ext uri="{FF2B5EF4-FFF2-40B4-BE49-F238E27FC236}">
                <a16:creationId xmlns:a16="http://schemas.microsoft.com/office/drawing/2014/main" id="{075BA629-5C53-43F8-8250-4CABAC1BA18C}"/>
              </a:ext>
            </a:extLst>
          </p:cNvPr>
          <p:cNvSpPr/>
          <p:nvPr/>
        </p:nvSpPr>
        <p:spPr>
          <a:xfrm>
            <a:off x="9455567" y="6023845"/>
            <a:ext cx="1440494" cy="72650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Create new owner in “owner” table</a:t>
            </a:r>
          </a:p>
        </p:txBody>
      </p:sp>
      <p:sp>
        <p:nvSpPr>
          <p:cNvPr id="75" name="Flowchart: Process 74">
            <a:extLst>
              <a:ext uri="{FF2B5EF4-FFF2-40B4-BE49-F238E27FC236}">
                <a16:creationId xmlns:a16="http://schemas.microsoft.com/office/drawing/2014/main" id="{734D57A6-92A6-4A1C-BC35-D9F72C21CD35}"/>
              </a:ext>
            </a:extLst>
          </p:cNvPr>
          <p:cNvSpPr/>
          <p:nvPr/>
        </p:nvSpPr>
        <p:spPr>
          <a:xfrm>
            <a:off x="8568410" y="8099943"/>
            <a:ext cx="1440494" cy="72650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Go to /owner/:id page</a:t>
            </a:r>
          </a:p>
        </p:txBody>
      </p:sp>
      <p:cxnSp>
        <p:nvCxnSpPr>
          <p:cNvPr id="76" name="Connector: Elbow 32">
            <a:extLst>
              <a:ext uri="{FF2B5EF4-FFF2-40B4-BE49-F238E27FC236}">
                <a16:creationId xmlns:a16="http://schemas.microsoft.com/office/drawing/2014/main" id="{D416EA54-C65C-469D-936F-4C3BA72AC018}"/>
              </a:ext>
            </a:extLst>
          </p:cNvPr>
          <p:cNvCxnSpPr>
            <a:cxnSpLocks/>
            <a:stCxn id="74" idx="2"/>
            <a:endCxn id="77" idx="0"/>
          </p:cNvCxnSpPr>
          <p:nvPr/>
        </p:nvCxnSpPr>
        <p:spPr>
          <a:xfrm rot="5400000">
            <a:off x="9525531" y="6510207"/>
            <a:ext cx="410137" cy="8904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Process 76">
            <a:extLst>
              <a:ext uri="{FF2B5EF4-FFF2-40B4-BE49-F238E27FC236}">
                <a16:creationId xmlns:a16="http://schemas.microsoft.com/office/drawing/2014/main" id="{F46C2A72-C9E7-41CE-B020-93779FE0A698}"/>
              </a:ext>
            </a:extLst>
          </p:cNvPr>
          <p:cNvSpPr/>
          <p:nvPr/>
        </p:nvSpPr>
        <p:spPr>
          <a:xfrm>
            <a:off x="8565137" y="7160491"/>
            <a:ext cx="1440494" cy="72650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Retrieve ID from “owner” table</a:t>
            </a:r>
          </a:p>
        </p:txBody>
      </p:sp>
      <p:cxnSp>
        <p:nvCxnSpPr>
          <p:cNvPr id="78" name="Connector: Elbow 32">
            <a:extLst>
              <a:ext uri="{FF2B5EF4-FFF2-40B4-BE49-F238E27FC236}">
                <a16:creationId xmlns:a16="http://schemas.microsoft.com/office/drawing/2014/main" id="{A447F7D9-CC3B-47BB-8FB9-5BB9B64D7F9D}"/>
              </a:ext>
            </a:extLst>
          </p:cNvPr>
          <p:cNvCxnSpPr>
            <a:cxnSpLocks/>
            <a:stCxn id="77" idx="2"/>
            <a:endCxn id="75" idx="0"/>
          </p:cNvCxnSpPr>
          <p:nvPr/>
        </p:nvCxnSpPr>
        <p:spPr>
          <a:xfrm>
            <a:off x="9285384" y="7887000"/>
            <a:ext cx="3273" cy="212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BB7E3AB-B570-43D2-8775-427784C60419}"/>
              </a:ext>
            </a:extLst>
          </p:cNvPr>
          <p:cNvSpPr txBox="1"/>
          <p:nvPr/>
        </p:nvSpPr>
        <p:spPr>
          <a:xfrm>
            <a:off x="11221006" y="4407986"/>
            <a:ext cx="95529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1200" i="1" dirty="0"/>
              <a:t>Choose</a:t>
            </a:r>
          </a:p>
          <a:p>
            <a:r>
              <a:rPr lang="en-CA" sz="1200" i="1" dirty="0"/>
              <a:t>different</a:t>
            </a:r>
          </a:p>
          <a:p>
            <a:r>
              <a:rPr lang="en-CA" sz="1200" i="1" dirty="0"/>
              <a:t>username 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20019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7530</TotalTime>
  <Words>820</Words>
  <Application>Microsoft Office PowerPoint</Application>
  <PresentationFormat>A3 Paper (297x420 mm)</PresentationFormat>
  <Paragraphs>283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Layers</vt:lpstr>
      <vt:lpstr>Layer’s functions</vt:lpstr>
      <vt:lpstr>Tables – Client</vt:lpstr>
      <vt:lpstr>Tables – Owner</vt:lpstr>
      <vt:lpstr>Still to be defined</vt:lpstr>
      <vt:lpstr>Navigation</vt:lpstr>
      <vt:lpstr>Modal logic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Layers</dc:title>
  <dc:creator>Juan Diaz</dc:creator>
  <cp:lastModifiedBy>Juan Diaz</cp:lastModifiedBy>
  <cp:revision>28</cp:revision>
  <cp:lastPrinted>2019-03-08T16:09:52Z</cp:lastPrinted>
  <dcterms:created xsi:type="dcterms:W3CDTF">2019-03-03T04:19:29Z</dcterms:created>
  <dcterms:modified xsi:type="dcterms:W3CDTF">2019-03-15T02:00:59Z</dcterms:modified>
</cp:coreProperties>
</file>