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801600" cy="9601200" type="A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9F6"/>
    <a:srgbClr val="5B9BD5"/>
    <a:srgbClr val="787878"/>
    <a:srgbClr val="F2F2F2"/>
    <a:srgbClr val="E2EFD9"/>
    <a:srgbClr val="70AD47"/>
    <a:srgbClr val="E5780B"/>
    <a:srgbClr val="FFF1E5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E53DC-EDA2-4F51-A4A6-59DD39D32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9D599-B740-491A-811F-C73C57D03D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88CCEF-24E1-480D-A84C-C0960743798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B801-FC40-4FB2-9E07-D75BA8C624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C0A8C-D6CF-42C1-903B-7D2CF01210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7663A2-AAA2-47D9-84D4-DF72E56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7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896D218-1796-4E5A-9154-734A029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6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4F0A-755F-4942-B06B-E514525FED0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ADC18D7-B466-4719-9897-493CAA0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9F0AA7-F8A0-464E-9A15-024BB4C1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673" y="8937504"/>
            <a:ext cx="862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ABD4-200A-43D0-83E2-E60D0473FC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15DDB3-A6E3-4F79-AB25-D9F57C322122}"/>
              </a:ext>
            </a:extLst>
          </p:cNvPr>
          <p:cNvCxnSpPr>
            <a:cxnSpLocks/>
          </p:cNvCxnSpPr>
          <p:nvPr userDrawn="1"/>
        </p:nvCxnSpPr>
        <p:spPr>
          <a:xfrm>
            <a:off x="0" y="9282896"/>
            <a:ext cx="11030673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A3540A-19CB-4415-9125-1A844E0664C6}"/>
              </a:ext>
            </a:extLst>
          </p:cNvPr>
          <p:cNvCxnSpPr>
            <a:cxnSpLocks/>
          </p:cNvCxnSpPr>
          <p:nvPr userDrawn="1"/>
        </p:nvCxnSpPr>
        <p:spPr>
          <a:xfrm>
            <a:off x="0" y="9167149"/>
            <a:ext cx="10764456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B567EA-726B-4A50-93C4-EF71BFFD1914}"/>
              </a:ext>
            </a:extLst>
          </p:cNvPr>
          <p:cNvCxnSpPr>
            <a:cxnSpLocks/>
          </p:cNvCxnSpPr>
          <p:nvPr userDrawn="1"/>
        </p:nvCxnSpPr>
        <p:spPr>
          <a:xfrm>
            <a:off x="0" y="9051402"/>
            <a:ext cx="10521387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E15169-2C3C-4F65-A25A-DF8B626F1480}"/>
              </a:ext>
            </a:extLst>
          </p:cNvPr>
          <p:cNvCxnSpPr>
            <a:cxnSpLocks/>
          </p:cNvCxnSpPr>
          <p:nvPr userDrawn="1"/>
        </p:nvCxnSpPr>
        <p:spPr>
          <a:xfrm flipH="1">
            <a:off x="4008841" y="313770"/>
            <a:ext cx="879275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10F6F4-2422-4D56-AC22-599C44EEAB6E}"/>
              </a:ext>
            </a:extLst>
          </p:cNvPr>
          <p:cNvCxnSpPr>
            <a:cxnSpLocks/>
          </p:cNvCxnSpPr>
          <p:nvPr userDrawn="1"/>
        </p:nvCxnSpPr>
        <p:spPr>
          <a:xfrm flipH="1">
            <a:off x="4275058" y="429517"/>
            <a:ext cx="8526542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F35904-5CF1-4AD9-AAE2-5AB7CC48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18128" y="545264"/>
            <a:ext cx="8283472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33FDF-BA24-4C65-8EE9-EA7F54660AF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13770"/>
            <a:ext cx="71476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1AE8F-83AB-44A5-8E4F-363077000BF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29517"/>
            <a:ext cx="714770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F84DD9-1838-483B-AE57-AE1779DB5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45264"/>
            <a:ext cx="714770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B69941-8693-4259-8284-0902AB2CA1F1}"/>
              </a:ext>
            </a:extLst>
          </p:cNvPr>
          <p:cNvSpPr/>
          <p:nvPr/>
        </p:nvSpPr>
        <p:spPr>
          <a:xfrm>
            <a:off x="2250795" y="5910532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OWNER</a:t>
            </a:r>
            <a:endParaRPr lang="en-US" sz="294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020C88-A020-4FF9-9772-AF9FB2A7429D}"/>
              </a:ext>
            </a:extLst>
          </p:cNvPr>
          <p:cNvSpPr/>
          <p:nvPr/>
        </p:nvSpPr>
        <p:spPr>
          <a:xfrm rot="-3600000">
            <a:off x="1350601" y="4352396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CLIENT</a:t>
            </a:r>
            <a:endParaRPr lang="en-US" sz="294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8107689" y="3645061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68" name="Title 67">
            <a:extLst>
              <a:ext uri="{FF2B5EF4-FFF2-40B4-BE49-F238E27FC236}">
                <a16:creationId xmlns:a16="http://schemas.microsoft.com/office/drawing/2014/main" id="{1F14BA86-D078-4435-B7BD-9A84096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Layers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EAA23C-1D54-4AB3-876E-21F651CCA04E}"/>
              </a:ext>
            </a:extLst>
          </p:cNvPr>
          <p:cNvSpPr/>
          <p:nvPr/>
        </p:nvSpPr>
        <p:spPr>
          <a:xfrm rot="3600000">
            <a:off x="3152477" y="4352395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SITE MANAGER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14150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5660C1-01EC-4ED6-84EF-486282D2DCDA}"/>
              </a:ext>
            </a:extLst>
          </p:cNvPr>
          <p:cNvSpPr txBox="1"/>
          <p:nvPr/>
        </p:nvSpPr>
        <p:spPr>
          <a:xfrm>
            <a:off x="703199" y="2881230"/>
            <a:ext cx="3231618" cy="33868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Search for properties based on location and other features.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Set favorites properties.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Generate printer-friendly reports from the site.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Generate requests for property sighting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B526B-761C-40F8-9ACF-61018C50553E}"/>
              </a:ext>
            </a:extLst>
          </p:cNvPr>
          <p:cNvSpPr txBox="1"/>
          <p:nvPr/>
        </p:nvSpPr>
        <p:spPr>
          <a:xfrm>
            <a:off x="4605844" y="2881230"/>
            <a:ext cx="3231618" cy="33868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Enter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Contact clients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Schedule visit/tours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6CE7E-C8E5-49DE-BB77-CB304EC785A6}"/>
              </a:ext>
            </a:extLst>
          </p:cNvPr>
          <p:cNvSpPr txBox="1"/>
          <p:nvPr/>
        </p:nvSpPr>
        <p:spPr>
          <a:xfrm>
            <a:off x="8508492" y="2881230"/>
            <a:ext cx="3231618" cy="3386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Client management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Owner management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Property items management (not content)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Ban &amp; publish powers for clients, owner and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endParaRPr lang="en-CA" sz="147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1A7A8E-32B3-4A07-8003-2407387FF5B1}"/>
              </a:ext>
            </a:extLst>
          </p:cNvPr>
          <p:cNvSpPr/>
          <p:nvPr/>
        </p:nvSpPr>
        <p:spPr>
          <a:xfrm>
            <a:off x="8373706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SITE MANAGER</a:t>
            </a:r>
            <a:endParaRPr lang="en-US" sz="252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068E88-5404-4076-8FFD-92E3286A8E72}"/>
              </a:ext>
            </a:extLst>
          </p:cNvPr>
          <p:cNvSpPr/>
          <p:nvPr/>
        </p:nvSpPr>
        <p:spPr>
          <a:xfrm>
            <a:off x="568915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CLIENT</a:t>
            </a:r>
            <a:endParaRPr lang="en-US" sz="252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AC1688-B1D9-493A-BF4B-ED62C9CC4951}"/>
              </a:ext>
            </a:extLst>
          </p:cNvPr>
          <p:cNvSpPr/>
          <p:nvPr/>
        </p:nvSpPr>
        <p:spPr>
          <a:xfrm>
            <a:off x="4471561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OWNER</a:t>
            </a:r>
            <a:endParaRPr lang="en-US" sz="2520" b="1" dirty="0"/>
          </a:p>
        </p:txBody>
      </p:sp>
      <p:sp>
        <p:nvSpPr>
          <p:cNvPr id="58" name="Title 47">
            <a:extLst>
              <a:ext uri="{FF2B5EF4-FFF2-40B4-BE49-F238E27FC236}">
                <a16:creationId xmlns:a16="http://schemas.microsoft.com/office/drawing/2014/main" id="{543962A7-0CE2-4294-99D8-6219E00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Layer’s functions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29032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4535187" y="1361497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clients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12270"/>
              </p:ext>
            </p:extLst>
          </p:nvPr>
        </p:nvGraphicFramePr>
        <p:xfrm>
          <a:off x="4535185" y="1713977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Client</a:t>
            </a:r>
            <a:endParaRPr lang="en-US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3CD61154-51C1-4296-8E78-DCAE2F4D94AA}"/>
              </a:ext>
            </a:extLst>
          </p:cNvPr>
          <p:cNvSpPr/>
          <p:nvPr/>
        </p:nvSpPr>
        <p:spPr>
          <a:xfrm>
            <a:off x="4535187" y="4935484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favorites</a:t>
            </a:r>
            <a:endParaRPr lang="en-US" sz="168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5F2C8A7-8C2A-492F-A499-8ABA0F01F2E1}"/>
              </a:ext>
            </a:extLst>
          </p:cNvPr>
          <p:cNvGraphicFramePr>
            <a:graphicFrameLocks noGrp="1"/>
          </p:cNvGraphicFramePr>
          <p:nvPr/>
        </p:nvGraphicFramePr>
        <p:xfrm>
          <a:off x="4535185" y="5287965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List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listName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BAAE8-3051-4603-80DD-977E1A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Tables – Owner</a:t>
            </a:r>
            <a:endParaRPr lang="en-US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A7D78F86-5DDA-419D-8315-3ED6FB47A0AA}"/>
              </a:ext>
            </a:extLst>
          </p:cNvPr>
          <p:cNvSpPr/>
          <p:nvPr/>
        </p:nvSpPr>
        <p:spPr>
          <a:xfrm>
            <a:off x="2914583" y="1924886"/>
            <a:ext cx="4439096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owner</a:t>
            </a:r>
            <a:endParaRPr lang="en-US" sz="1680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3252D32-4215-4534-B291-A99A5CC1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60841"/>
              </p:ext>
            </p:extLst>
          </p:nvPr>
        </p:nvGraphicFramePr>
        <p:xfrm>
          <a:off x="2914583" y="2279498"/>
          <a:ext cx="4439096" cy="334670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933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3699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00280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73052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1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address1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2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address2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Province or State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(50)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96101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323008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03793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Fax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fax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211129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URL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url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9173705"/>
                  </a:ext>
                </a:extLst>
              </a:tr>
            </a:tbl>
          </a:graphicData>
        </a:graphic>
      </p:graphicFrame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D02976DC-6521-40F5-888B-D2C3B21DB198}"/>
              </a:ext>
            </a:extLst>
          </p:cNvPr>
          <p:cNvSpPr/>
          <p:nvPr/>
        </p:nvSpPr>
        <p:spPr>
          <a:xfrm>
            <a:off x="7830411" y="1924886"/>
            <a:ext cx="4113211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 err="1"/>
              <a:t>seenBy</a:t>
            </a:r>
            <a:endParaRPr lang="en-US" sz="168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539310-A2BA-4F40-B7C8-5960C423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15231"/>
              </p:ext>
            </p:extLst>
          </p:nvPr>
        </p:nvGraphicFramePr>
        <p:xfrm>
          <a:off x="7830410" y="2279498"/>
          <a:ext cx="4113213" cy="13944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53452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3699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Property 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User 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Date seen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66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2681219" y="1930386"/>
            <a:ext cx="9737321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properties *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4117"/>
              </p:ext>
            </p:extLst>
          </p:nvPr>
        </p:nvGraphicFramePr>
        <p:xfrm>
          <a:off x="2681218" y="2290572"/>
          <a:ext cx="5054041" cy="5020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43863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21545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9472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INT NOT NULL AUTO_INCREMENT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Description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(255)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MLS 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mlsNumber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firstName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lastName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 (20)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757265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Province or 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 (20)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01940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7605656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TINYINT(10) UNSIGNED NOT NULL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82292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Latitude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TINYINT(10) UNSIGNED NOT NULL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040559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MONEY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59561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bedroom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68975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bathroom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193655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half bathrooms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halfBaths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0448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storeys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storeys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028871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Property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1336768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Transaction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transactionType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058262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Owner </a:t>
            </a:r>
            <a:r>
              <a:rPr lang="en-CA" sz="2100" i="1" dirty="0"/>
              <a:t>(Cont.)</a:t>
            </a:r>
            <a:endParaRPr lang="en-US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A4EA67-F77A-42A6-A617-62AA04E0D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11044"/>
              </p:ext>
            </p:extLst>
          </p:nvPr>
        </p:nvGraphicFramePr>
        <p:xfrm>
          <a:off x="7845854" y="2290572"/>
          <a:ext cx="4572686" cy="5020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20561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11458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37540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Ownership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ownerType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88473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View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viewType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1164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Building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buildingType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TINYINT(2)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02414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Construction style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constStyle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60425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Basement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basementType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40304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752546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parking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71509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 spaces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parkingSpaces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199857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Air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801986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25172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40139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2293298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94047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Land 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FLOAT(2) DEFAULT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5165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(255)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417641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 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32506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5948558"/>
                  </a:ext>
                </a:extLst>
              </a:tr>
            </a:tbl>
          </a:graphicData>
        </a:graphic>
      </p:graphicFrame>
      <p:pic>
        <p:nvPicPr>
          <p:cNvPr id="11" name="Picture 2" descr="NPM">
            <a:extLst>
              <a:ext uri="{FF2B5EF4-FFF2-40B4-BE49-F238E27FC236}">
                <a16:creationId xmlns:a16="http://schemas.microsoft.com/office/drawing/2014/main" id="{0FB9F881-E55C-4A91-A43F-F231410E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4" y="8290354"/>
            <a:ext cx="3657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40BABD-969B-41DB-A235-ABD012B5F1B0}"/>
              </a:ext>
            </a:extLst>
          </p:cNvPr>
          <p:cNvSpPr txBox="1"/>
          <p:nvPr/>
        </p:nvSpPr>
        <p:spPr>
          <a:xfrm>
            <a:off x="210064" y="7936483"/>
            <a:ext cx="2580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* Based on the </a:t>
            </a:r>
            <a:r>
              <a:rPr lang="en-CA" sz="1200" dirty="0" err="1"/>
              <a:t>npm</a:t>
            </a:r>
            <a:r>
              <a:rPr lang="en-CA" sz="1200" dirty="0"/>
              <a:t> package </a:t>
            </a:r>
            <a:r>
              <a:rPr lang="en-CA" sz="1200" b="1" dirty="0" err="1"/>
              <a:t>realtorca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63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C180-F891-4EF1-ABC2-6E974562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Still to be defined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8940F-EBBB-4CA6-AB3C-DF1BC3D5BD31}"/>
              </a:ext>
            </a:extLst>
          </p:cNvPr>
          <p:cNvSpPr txBox="1"/>
          <p:nvPr/>
        </p:nvSpPr>
        <p:spPr>
          <a:xfrm>
            <a:off x="852616" y="1272746"/>
            <a:ext cx="9674956" cy="738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SQL queries: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creates </a:t>
            </a:r>
            <a:r>
              <a:rPr lang="en-CA" i="1" dirty="0"/>
              <a:t>favorite</a:t>
            </a:r>
            <a:r>
              <a:rPr lang="en-CA" dirty="0"/>
              <a:t>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straight criteria of the “properties”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a city or address (does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 does this?)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create new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manages (update/delete) existing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clients that saw a specific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the properties most/least/last viewed.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sold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manager </a:t>
            </a:r>
            <a:r>
              <a:rPr lang="en-CA" dirty="0"/>
              <a:t>searches for all users.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manager </a:t>
            </a:r>
            <a:r>
              <a:rPr lang="en-CA" dirty="0"/>
              <a:t>searches for all realtors.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manager </a:t>
            </a:r>
            <a:r>
              <a:rPr lang="en-CA" dirty="0"/>
              <a:t>searches for all realtor companies.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manager </a:t>
            </a:r>
            <a:r>
              <a:rPr lang="en-CA" dirty="0"/>
              <a:t>searches for all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 “printer friendly” report of the property is provided (PDF?)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About the site: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Look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Name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Navigation experience of the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Investigate: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and implement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social media authentication as client login (</a:t>
            </a:r>
            <a:r>
              <a:rPr lang="en-CA" i="1" dirty="0"/>
              <a:t>Oauth2 workflow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48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351C3-030D-4B6C-99E2-389E4A8D83B8}"/>
              </a:ext>
            </a:extLst>
          </p:cNvPr>
          <p:cNvSpPr/>
          <p:nvPr/>
        </p:nvSpPr>
        <p:spPr>
          <a:xfrm>
            <a:off x="6858173" y="970004"/>
            <a:ext cx="4152399" cy="2428104"/>
          </a:xfrm>
          <a:prstGeom prst="roundRect">
            <a:avLst>
              <a:gd name="adj" fmla="val 438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5ED364-700B-4087-B043-FF5E76BF1136}"/>
              </a:ext>
            </a:extLst>
          </p:cNvPr>
          <p:cNvSpPr/>
          <p:nvPr/>
        </p:nvSpPr>
        <p:spPr>
          <a:xfrm>
            <a:off x="419252" y="1149179"/>
            <a:ext cx="4622129" cy="7278130"/>
          </a:xfrm>
          <a:prstGeom prst="roundRect">
            <a:avLst>
              <a:gd name="adj" fmla="val 3835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87CC11-FB13-4524-A4CD-B72A31068CC7}"/>
              </a:ext>
            </a:extLst>
          </p:cNvPr>
          <p:cNvSpPr/>
          <p:nvPr/>
        </p:nvSpPr>
        <p:spPr>
          <a:xfrm>
            <a:off x="6858173" y="4522573"/>
            <a:ext cx="4152399" cy="3929448"/>
          </a:xfrm>
          <a:prstGeom prst="roundRect">
            <a:avLst>
              <a:gd name="adj" fmla="val 3684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1AEE78-A807-4A39-866E-A7DD9060DA41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3246737" y="2366324"/>
            <a:ext cx="2079025" cy="14086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15FC-F2F3-4D1E-AB99-BEED12DA3411}"/>
              </a:ext>
            </a:extLst>
          </p:cNvPr>
          <p:cNvCxnSpPr>
            <a:cxnSpLocks/>
            <a:stCxn id="11" idx="1"/>
            <a:endCxn id="18" idx="0"/>
          </p:cNvCxnSpPr>
          <p:nvPr/>
        </p:nvCxnSpPr>
        <p:spPr>
          <a:xfrm rot="10800000" flipV="1">
            <a:off x="1260747" y="2366323"/>
            <a:ext cx="737957" cy="1408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C4D68A-C747-4541-8ACA-0DC26E48E03D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3691549" y="4361968"/>
            <a:ext cx="2029663" cy="1238765"/>
          </a:xfrm>
          <a:prstGeom prst="bentConnector3">
            <a:avLst>
              <a:gd name="adj1" fmla="val -5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159996-352F-4CE7-8CDC-E3132A14A25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2582120" y="6743766"/>
            <a:ext cx="880860" cy="565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060565-F75B-44C4-BF99-48A9EF2A93A5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16200000" flipH="1">
            <a:off x="963785" y="5567117"/>
            <a:ext cx="1291280" cy="697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E4FA33-0B06-4147-8681-71E24BEA43E6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573794" y="3774990"/>
            <a:ext cx="3225465" cy="1124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E19409-E14E-44C7-8BBD-4D72BA7050AA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rot="5400000" flipH="1" flipV="1">
            <a:off x="8186701" y="5591432"/>
            <a:ext cx="932936" cy="10441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1F545C-6A19-404F-8E70-85D28465604F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 rot="5400000" flipH="1" flipV="1">
            <a:off x="6594048" y="1490358"/>
            <a:ext cx="892778" cy="218131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3C83321-E3CD-4968-B7EA-3590CB5F18E2}"/>
              </a:ext>
            </a:extLst>
          </p:cNvPr>
          <p:cNvSpPr/>
          <p:nvPr/>
        </p:nvSpPr>
        <p:spPr>
          <a:xfrm>
            <a:off x="3462980" y="599618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Search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results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32C509-A512-44FF-9AE4-0D012190E54B}"/>
              </a:ext>
            </a:extLst>
          </p:cNvPr>
          <p:cNvSpPr/>
          <p:nvPr/>
        </p:nvSpPr>
        <p:spPr>
          <a:xfrm>
            <a:off x="1334087" y="656143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Property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info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56C5523-70F8-4E35-98ED-AD0F73B3AB9E}"/>
              </a:ext>
            </a:extLst>
          </p:cNvPr>
          <p:cNvSpPr/>
          <p:nvPr/>
        </p:nvSpPr>
        <p:spPr>
          <a:xfrm>
            <a:off x="9175242" y="489945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manager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351307C-E9F2-46FD-B8E4-AFF07BE5952A}"/>
              </a:ext>
            </a:extLst>
          </p:cNvPr>
          <p:cNvSpPr/>
          <p:nvPr/>
        </p:nvSpPr>
        <p:spPr>
          <a:xfrm>
            <a:off x="7507080" y="657997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Edit/add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property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94E9391-893E-487D-826B-90CCBFBCE432}"/>
              </a:ext>
            </a:extLst>
          </p:cNvPr>
          <p:cNvSpPr/>
          <p:nvPr/>
        </p:nvSpPr>
        <p:spPr>
          <a:xfrm>
            <a:off x="8131096" y="1387044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2F2F2"/>
          </a:solidFill>
          <a:ln>
            <a:solidFill>
              <a:srgbClr val="787878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87878"/>
                </a:solidFill>
              </a:rPr>
              <a:t>Site </a:t>
            </a:r>
          </a:p>
          <a:p>
            <a:pPr algn="ctr"/>
            <a:r>
              <a:rPr lang="en-CA" b="1" dirty="0">
                <a:solidFill>
                  <a:srgbClr val="787878"/>
                </a:solidFill>
              </a:rPr>
              <a:t>manager</a:t>
            </a:r>
            <a:endParaRPr lang="en-US" b="1" dirty="0">
              <a:solidFill>
                <a:srgbClr val="787878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B140E4-D7C0-465B-9A01-AE720BAAA013}"/>
              </a:ext>
            </a:extLst>
          </p:cNvPr>
          <p:cNvSpPr/>
          <p:nvPr/>
        </p:nvSpPr>
        <p:spPr>
          <a:xfrm>
            <a:off x="1998703" y="1618740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Client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manager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1CFA74C-64A9-49CA-877F-B26CA5D2CFEF}"/>
              </a:ext>
            </a:extLst>
          </p:cNvPr>
          <p:cNvSpPr/>
          <p:nvPr/>
        </p:nvSpPr>
        <p:spPr>
          <a:xfrm>
            <a:off x="636729" y="3774989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Favourite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properties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21F9F9-6AE1-4D1C-9B00-B06D90D6AE8A}"/>
              </a:ext>
            </a:extLst>
          </p:cNvPr>
          <p:cNvSpPr/>
          <p:nvPr/>
        </p:nvSpPr>
        <p:spPr>
          <a:xfrm>
            <a:off x="5325761" y="302740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FF1E5">
              <a:alpha val="74000"/>
            </a:srgbClr>
          </a:solidFill>
          <a:ln>
            <a:solidFill>
              <a:srgbClr val="E5780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E5780B"/>
                </a:solidFill>
              </a:rPr>
              <a:t>Landing</a:t>
            </a:r>
            <a:endParaRPr lang="en-US" b="1" dirty="0">
              <a:solidFill>
                <a:srgbClr val="E57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1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762</Words>
  <Application>Microsoft Office PowerPoint</Application>
  <PresentationFormat>A3 Paper (297x420 mm)</PresentationFormat>
  <Paragraphs>250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Layers</vt:lpstr>
      <vt:lpstr>Layer’s functions</vt:lpstr>
      <vt:lpstr>Tables – Client</vt:lpstr>
      <vt:lpstr>Tables – Owner</vt:lpstr>
      <vt:lpstr>Tables – Owner (Cont.)</vt:lpstr>
      <vt:lpstr>Still to be defined</vt:lpstr>
      <vt:lpstr>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Layers</dc:title>
  <dc:creator>Juan Diaz</dc:creator>
  <cp:lastModifiedBy>Juan Diaz</cp:lastModifiedBy>
  <cp:revision>8</cp:revision>
  <cp:lastPrinted>2019-03-03T04:30:14Z</cp:lastPrinted>
  <dcterms:created xsi:type="dcterms:W3CDTF">2019-03-03T04:19:29Z</dcterms:created>
  <dcterms:modified xsi:type="dcterms:W3CDTF">2019-03-06T01:40:01Z</dcterms:modified>
</cp:coreProperties>
</file>