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0554-B39C-4FB7-AF50-CAA426C6A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FFE0C-8DBA-41D6-A5DE-57F98A4EC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A47E-796C-46A5-B5CC-BB97E3C7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23B58-A971-4332-AE56-D3F901999FB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83D5-BC40-4F82-984C-A80DEFB6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6B75-946E-48D4-A9CC-43E0CF1C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ABD4-200A-43D0-83E2-E60D0473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2508-D96C-4EA9-AA56-3A4A1DB1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373F5-F57C-4DD8-9DB5-09F2FF1D8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643C-694B-4DAF-9C32-9293CEB6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23B58-A971-4332-AE56-D3F901999FB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937-B252-4EDD-858F-9C4B5C64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7E9A-B483-4E28-8AA3-D6856AEB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ABD4-200A-43D0-83E2-E60D0473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6F70D-5287-4B7B-BF8D-AAC1A2E14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E1AC-1DF6-4C48-ABEE-5FC1F761F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A6B3-E0D6-4896-8DBA-510FFC9C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23B58-A971-4332-AE56-D3F901999FB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520B-CCF2-4608-962B-9BD5537C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CA3F-7123-411C-95D9-9D77B4D1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ABD4-200A-43D0-83E2-E60D0473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0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86C0-B213-40A0-9B8A-99ACE1E5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EBE8-C6A2-4664-9AD5-24CC8434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14DC8-2ACD-4DBB-8DC8-E10D78F5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23B58-A971-4332-AE56-D3F901999FB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1F113-6E8C-4262-8D19-50C3ADD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7F39-EF58-4078-9B76-745C11C0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ABD4-200A-43D0-83E2-E60D0473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5017-1FB2-4160-9FE3-C49403C5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58199-972E-4728-8364-A140C94A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6A159-258A-4BFE-882F-1C9DCFC1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23B58-A971-4332-AE56-D3F901999FB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666-DE6D-4E35-B2CB-EC52D149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7B71-5172-49C2-97A5-15242E81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ABD4-200A-43D0-83E2-E60D0473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8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6CD2-084B-4D1C-A941-7E2A2358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35AC-2012-46FF-A53F-D3A7B3240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1428C-BA3F-49CE-A9DD-5DFD087E7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103C-39E0-4A8F-8808-564D843D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23B58-A971-4332-AE56-D3F901999FB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F708A-9551-48BF-9473-5CE1A2FE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3DF05-DD43-42A8-ADC1-B16264C5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ABD4-200A-43D0-83E2-E60D0473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3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0449-70BD-4AC6-B320-76ED4524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A53CD-8920-477F-AB2A-F7FE82F85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5C249-7BAE-438E-A8D4-C2F172040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F9F94-7E4A-42C1-A9CE-E1F338954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3FAD4-D240-4994-8EDB-FBC359343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6AEAD-B004-4181-814F-9F773D7B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23B58-A971-4332-AE56-D3F901999FB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54586-1814-4AF0-98A0-38D3E882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6363A-14E1-4BBA-9D08-C1CA1A7F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ABD4-200A-43D0-83E2-E60D0473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2C9F-02CB-4D26-A67D-A6C77DDE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C772C-FBB0-40A2-8DD2-B51CD567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23B58-A971-4332-AE56-D3F901999FB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44594-FB4C-4832-BE83-40B47933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A6610-8A41-4BCD-83B6-86542B7D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ABD4-200A-43D0-83E2-E60D0473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DB6C2-AF01-4AD4-987C-B845C15C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23B58-A971-4332-AE56-D3F901999FB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A867E-D9F3-44CB-B856-B146B897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5643-B52D-45D5-8DC0-49E1B27D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ABD4-200A-43D0-83E2-E60D0473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9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29F-0F34-4ECD-819D-3B19E07B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AAF4-A87D-46FD-814D-0A550FC3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FD055-F40D-4E96-B605-D10B1EDE1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D4BCA-EF2B-4896-B059-0A9FF46C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23B58-A971-4332-AE56-D3F901999FB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BAE3-4349-4DA3-91FA-B13D1E92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1F26F-B30E-47BC-81EB-1B432C6A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ABD4-200A-43D0-83E2-E60D0473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FE44-C19C-472A-80A0-16A7E575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C62DF-B428-40D4-878F-29CAB5BE8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9AF20-140A-4CAB-A1DD-8380AC39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62B6-59D4-4ADA-A040-54901AE7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23B58-A971-4332-AE56-D3F901999FB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27DC5-8ED5-4979-A432-EC003804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55C1-8AF2-4043-9AFA-08330901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ABD4-200A-43D0-83E2-E60D0473F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8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8144B-C6B7-4032-8DCB-901C2DC7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71" y="97341"/>
            <a:ext cx="3610448" cy="481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7F7E0-9CB8-438F-B01F-58431C28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2600E-4812-4515-BADD-E153BB6F7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673" y="6356350"/>
            <a:ext cx="862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ABD4-200A-43D0-83E2-E60D0473FC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5365C5-3440-44DD-BAC1-DFA39C5DAF0F}"/>
              </a:ext>
            </a:extLst>
          </p:cNvPr>
          <p:cNvCxnSpPr>
            <a:cxnSpLocks/>
          </p:cNvCxnSpPr>
          <p:nvPr userDrawn="1"/>
        </p:nvCxnSpPr>
        <p:spPr>
          <a:xfrm>
            <a:off x="0" y="6701742"/>
            <a:ext cx="11030673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0B2EE5-A75F-46EF-A5F3-4038456E2218}"/>
              </a:ext>
            </a:extLst>
          </p:cNvPr>
          <p:cNvCxnSpPr>
            <a:cxnSpLocks/>
          </p:cNvCxnSpPr>
          <p:nvPr userDrawn="1"/>
        </p:nvCxnSpPr>
        <p:spPr>
          <a:xfrm>
            <a:off x="0" y="6585995"/>
            <a:ext cx="10764456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1A7AA7-812F-4A53-9C43-9883947758D8}"/>
              </a:ext>
            </a:extLst>
          </p:cNvPr>
          <p:cNvCxnSpPr>
            <a:cxnSpLocks/>
          </p:cNvCxnSpPr>
          <p:nvPr userDrawn="1"/>
        </p:nvCxnSpPr>
        <p:spPr>
          <a:xfrm>
            <a:off x="0" y="6470248"/>
            <a:ext cx="10521387" cy="0"/>
          </a:xfrm>
          <a:prstGeom prst="line">
            <a:avLst/>
          </a:prstGeom>
          <a:ln w="63500">
            <a:solidFill>
              <a:schemeClr val="accent2">
                <a:lumMod val="75000"/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7B3F89-8BE9-4092-96B1-C199C69680C4}"/>
              </a:ext>
            </a:extLst>
          </p:cNvPr>
          <p:cNvCxnSpPr>
            <a:cxnSpLocks/>
          </p:cNvCxnSpPr>
          <p:nvPr userDrawn="1"/>
        </p:nvCxnSpPr>
        <p:spPr>
          <a:xfrm flipH="1">
            <a:off x="3749344" y="202557"/>
            <a:ext cx="8442656" cy="0"/>
          </a:xfrm>
          <a:prstGeom prst="line">
            <a:avLst/>
          </a:prstGeom>
          <a:ln w="6350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F1AD3F-2C1C-407B-B3F7-7072007FB3EA}"/>
              </a:ext>
            </a:extLst>
          </p:cNvPr>
          <p:cNvCxnSpPr>
            <a:cxnSpLocks/>
          </p:cNvCxnSpPr>
          <p:nvPr userDrawn="1"/>
        </p:nvCxnSpPr>
        <p:spPr>
          <a:xfrm flipH="1">
            <a:off x="4015560" y="318304"/>
            <a:ext cx="8176440" cy="0"/>
          </a:xfrm>
          <a:prstGeom prst="line">
            <a:avLst/>
          </a:prstGeom>
          <a:ln w="63500">
            <a:solidFill>
              <a:schemeClr val="accent5">
                <a:alpha val="3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654323-FB33-40B4-A100-C182524CE647}"/>
              </a:ext>
            </a:extLst>
          </p:cNvPr>
          <p:cNvCxnSpPr>
            <a:cxnSpLocks/>
          </p:cNvCxnSpPr>
          <p:nvPr userDrawn="1"/>
        </p:nvCxnSpPr>
        <p:spPr>
          <a:xfrm flipH="1">
            <a:off x="4258630" y="434051"/>
            <a:ext cx="7933370" cy="0"/>
          </a:xfrm>
          <a:prstGeom prst="line">
            <a:avLst/>
          </a:prstGeom>
          <a:ln w="63500"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329060-F34F-4F86-AA7A-68769ADCDF7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02557"/>
            <a:ext cx="455272" cy="0"/>
          </a:xfrm>
          <a:prstGeom prst="line">
            <a:avLst/>
          </a:prstGeom>
          <a:ln w="6350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4B3E9E-D65F-4375-8B3D-4B2C91B545C6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18304"/>
            <a:ext cx="455272" cy="0"/>
          </a:xfrm>
          <a:prstGeom prst="line">
            <a:avLst/>
          </a:prstGeom>
          <a:ln w="63500">
            <a:solidFill>
              <a:schemeClr val="accent5">
                <a:alpha val="3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9A9F08-CE28-4AC1-B11C-15A3B899DE4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434051"/>
            <a:ext cx="455271" cy="0"/>
          </a:xfrm>
          <a:prstGeom prst="line">
            <a:avLst/>
          </a:prstGeom>
          <a:ln w="63500"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B69941-8693-4259-8284-0902AB2CA1F1}"/>
              </a:ext>
            </a:extLst>
          </p:cNvPr>
          <p:cNvSpPr/>
          <p:nvPr/>
        </p:nvSpPr>
        <p:spPr>
          <a:xfrm>
            <a:off x="2143614" y="4486078"/>
            <a:ext cx="4284111" cy="853720"/>
          </a:xfrm>
          <a:prstGeom prst="roundRect">
            <a:avLst>
              <a:gd name="adj" fmla="val 50000"/>
            </a:avLst>
          </a:prstGeom>
          <a:solidFill>
            <a:schemeClr val="accent5">
              <a:alpha val="7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REALTOR</a:t>
            </a:r>
            <a:endParaRPr lang="en-US" sz="2800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6EAA23C-1D54-4AB3-876E-21F651CCA04E}"/>
              </a:ext>
            </a:extLst>
          </p:cNvPr>
          <p:cNvSpPr/>
          <p:nvPr/>
        </p:nvSpPr>
        <p:spPr>
          <a:xfrm rot="3600000">
            <a:off x="3002359" y="3002138"/>
            <a:ext cx="4284111" cy="853720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SITE MANAGER</a:t>
            </a:r>
            <a:endParaRPr lang="en-US" sz="280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8020C88-A020-4FF9-9772-AF9FB2A7429D}"/>
              </a:ext>
            </a:extLst>
          </p:cNvPr>
          <p:cNvSpPr/>
          <p:nvPr/>
        </p:nvSpPr>
        <p:spPr>
          <a:xfrm rot="-3600000">
            <a:off x="1286286" y="3002139"/>
            <a:ext cx="4284111" cy="85372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CLIENT</a:t>
            </a:r>
            <a:endParaRPr lang="en-US" sz="28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7721609" y="2328486"/>
            <a:ext cx="1779192" cy="2201027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itle 67">
            <a:extLst>
              <a:ext uri="{FF2B5EF4-FFF2-40B4-BE49-F238E27FC236}">
                <a16:creationId xmlns:a16="http://schemas.microsoft.com/office/drawing/2014/main" id="{1F14BA86-D078-4435-B7BD-9A840960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5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5660C1-01EC-4ED6-84EF-486282D2DCDA}"/>
              </a:ext>
            </a:extLst>
          </p:cNvPr>
          <p:cNvSpPr txBox="1"/>
          <p:nvPr/>
        </p:nvSpPr>
        <p:spPr>
          <a:xfrm>
            <a:off x="669713" y="1601028"/>
            <a:ext cx="3077731" cy="3225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00" b="1" dirty="0"/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CA" sz="1400" dirty="0"/>
              <a:t>Search for properties based on location and other features.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CA" sz="1400" dirty="0"/>
              <a:t>Set favorites properties.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CA" sz="1400" dirty="0"/>
              <a:t>Generate printer-friendly reports from the site.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CA" sz="1400" dirty="0"/>
              <a:t>Generate requests for property sighting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CB526B-761C-40F8-9ACF-61018C50553E}"/>
              </a:ext>
            </a:extLst>
          </p:cNvPr>
          <p:cNvSpPr txBox="1"/>
          <p:nvPr/>
        </p:nvSpPr>
        <p:spPr>
          <a:xfrm>
            <a:off x="4386518" y="1601028"/>
            <a:ext cx="3077731" cy="32256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00" b="1" dirty="0"/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CA" sz="1400" dirty="0"/>
              <a:t>Enter properties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CA" sz="1400" dirty="0"/>
              <a:t>Contact clients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CA" sz="1400" dirty="0"/>
              <a:t>Schedule visit/tours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6CE7E-C8E5-49DE-BB77-CB304EC785A6}"/>
              </a:ext>
            </a:extLst>
          </p:cNvPr>
          <p:cNvSpPr txBox="1"/>
          <p:nvPr/>
        </p:nvSpPr>
        <p:spPr>
          <a:xfrm>
            <a:off x="8103325" y="1601028"/>
            <a:ext cx="3077731" cy="322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endParaRPr lang="en-CA" sz="1400" b="1" dirty="0"/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CA" sz="1400" dirty="0"/>
              <a:t>Client management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CA" sz="1400" dirty="0"/>
              <a:t>Realtor management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CA" sz="1400" dirty="0"/>
              <a:t>Property items management (not content)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CA" sz="1400" dirty="0"/>
              <a:t>Ban &amp; publish powers for clients, realtors and properties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CA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E1A7A8E-32B3-4A07-8003-2407387FF5B1}"/>
              </a:ext>
            </a:extLst>
          </p:cNvPr>
          <p:cNvSpPr/>
          <p:nvPr/>
        </p:nvSpPr>
        <p:spPr>
          <a:xfrm>
            <a:off x="7974958" y="1003267"/>
            <a:ext cx="3333508" cy="589965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SITE MANAGER</a:t>
            </a:r>
            <a:endParaRPr lang="en-US" sz="240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E068E88-5404-4076-8FFD-92E3286A8E72}"/>
              </a:ext>
            </a:extLst>
          </p:cNvPr>
          <p:cNvSpPr/>
          <p:nvPr/>
        </p:nvSpPr>
        <p:spPr>
          <a:xfrm>
            <a:off x="541824" y="1003267"/>
            <a:ext cx="3333508" cy="589965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CLIENT</a:t>
            </a:r>
            <a:endParaRPr lang="en-US" sz="2400" b="1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7AC1688-B1D9-493A-BF4B-ED62C9CC4951}"/>
              </a:ext>
            </a:extLst>
          </p:cNvPr>
          <p:cNvSpPr/>
          <p:nvPr/>
        </p:nvSpPr>
        <p:spPr>
          <a:xfrm>
            <a:off x="4258629" y="1003267"/>
            <a:ext cx="3333508" cy="589965"/>
          </a:xfrm>
          <a:prstGeom prst="roundRect">
            <a:avLst>
              <a:gd name="adj" fmla="val 188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REALTOR</a:t>
            </a:r>
            <a:endParaRPr lang="en-US" sz="2400" b="1" dirty="0"/>
          </a:p>
        </p:txBody>
      </p:sp>
      <p:sp>
        <p:nvSpPr>
          <p:cNvPr id="58" name="Title 47">
            <a:extLst>
              <a:ext uri="{FF2B5EF4-FFF2-40B4-BE49-F238E27FC236}">
                <a16:creationId xmlns:a16="http://schemas.microsoft.com/office/drawing/2014/main" id="{543962A7-0CE2-4294-99D8-6219E006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Layer’s functions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323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37948" y="2096992"/>
            <a:ext cx="1779192" cy="2201027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586BE062-C422-4157-848E-E9CA5470CCE9}"/>
              </a:ext>
            </a:extLst>
          </p:cNvPr>
          <p:cNvSpPr/>
          <p:nvPr/>
        </p:nvSpPr>
        <p:spPr>
          <a:xfrm>
            <a:off x="4319226" y="1106899"/>
            <a:ext cx="3798040" cy="314189"/>
          </a:xfrm>
          <a:prstGeom prst="snip1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clients</a:t>
            </a:r>
            <a:endParaRPr lang="en-US" sz="1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60FDB7-F0DC-469D-A74A-5DC60F3F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34465"/>
              </p:ext>
            </p:extLst>
          </p:nvPr>
        </p:nvGraphicFramePr>
        <p:xfrm>
          <a:off x="4319224" y="1430827"/>
          <a:ext cx="3798042" cy="1554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143232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1324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Description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Column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Data type and constraints</a:t>
                      </a:r>
                      <a:endParaRPr lang="en-US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ID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id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INT NOT NULL AUTO_INCREMENT</a:t>
                      </a:r>
                      <a:endParaRPr lang="en-US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First name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 err="1"/>
                        <a:t>firstName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Last name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 err="1"/>
                        <a:t>lastName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Email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email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Phone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phone</a:t>
                      </a:r>
                      <a:endParaRPr lang="en-US" sz="11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ECBF850-CF4E-4C3A-BE37-60412ED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– Client</a:t>
            </a:r>
            <a:endParaRPr lang="en-US" dirty="0"/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3CD61154-51C1-4296-8E78-DCAE2F4D94AA}"/>
              </a:ext>
            </a:extLst>
          </p:cNvPr>
          <p:cNvSpPr/>
          <p:nvPr/>
        </p:nvSpPr>
        <p:spPr>
          <a:xfrm>
            <a:off x="4319226" y="3569229"/>
            <a:ext cx="3798040" cy="314189"/>
          </a:xfrm>
          <a:prstGeom prst="snip1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favorites</a:t>
            </a:r>
            <a:endParaRPr lang="en-US" sz="1600" b="1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5F2C8A7-8C2A-492F-A499-8ABA0F01F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62819"/>
              </p:ext>
            </p:extLst>
          </p:nvPr>
        </p:nvGraphicFramePr>
        <p:xfrm>
          <a:off x="4319224" y="3893157"/>
          <a:ext cx="3798042" cy="1554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143232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1324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Description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Column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Data type and constraints</a:t>
                      </a:r>
                      <a:endParaRPr lang="en-US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ID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id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INT NOT NULL AUTO_INCREMENT</a:t>
                      </a:r>
                      <a:endParaRPr lang="en-US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List name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 err="1"/>
                        <a:t>listName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37948" y="2096992"/>
            <a:ext cx="1779192" cy="2201027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8BAAE8-3051-4603-80DD-977E1A80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71" y="97341"/>
            <a:ext cx="3610448" cy="481394"/>
          </a:xfrm>
        </p:spPr>
        <p:txBody>
          <a:bodyPr/>
          <a:lstStyle/>
          <a:p>
            <a:r>
              <a:rPr lang="en-CA" dirty="0"/>
              <a:t>Tables – Realtor</a:t>
            </a:r>
            <a:endParaRPr lang="en-US" dirty="0"/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F3661056-4E83-4459-A131-37B6D60CED76}"/>
              </a:ext>
            </a:extLst>
          </p:cNvPr>
          <p:cNvSpPr/>
          <p:nvPr/>
        </p:nvSpPr>
        <p:spPr>
          <a:xfrm>
            <a:off x="7525413" y="1642540"/>
            <a:ext cx="3798040" cy="314189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err="1"/>
              <a:t>realtor_agents</a:t>
            </a:r>
            <a:endParaRPr lang="en-US" sz="1600" b="1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1C358F6-E2A8-4D60-9AFB-AB7BDF0A8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00904"/>
              </p:ext>
            </p:extLst>
          </p:nvPr>
        </p:nvGraphicFramePr>
        <p:xfrm>
          <a:off x="7525411" y="1966468"/>
          <a:ext cx="3798042" cy="20726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143232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1324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Description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Column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Data type and constraints</a:t>
                      </a:r>
                      <a:endParaRPr lang="en-US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ID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id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INT NOT NULL AUTO_INCREMENT</a:t>
                      </a:r>
                      <a:endParaRPr lang="en-US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First name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 err="1"/>
                        <a:t>firstName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Last name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 err="1"/>
                        <a:t>lastName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Email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email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Phone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phone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Company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company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(50)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8961015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URL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 err="1"/>
                        <a:t>url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3230083"/>
                  </a:ext>
                </a:extLst>
              </a:tr>
            </a:tbl>
          </a:graphicData>
        </a:graphic>
      </p:graphicFrame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A7D78F86-5DDA-419D-8315-3ED6FB47A0AA}"/>
              </a:ext>
            </a:extLst>
          </p:cNvPr>
          <p:cNvSpPr/>
          <p:nvPr/>
        </p:nvSpPr>
        <p:spPr>
          <a:xfrm>
            <a:off x="2905245" y="1642540"/>
            <a:ext cx="4058603" cy="314189"/>
          </a:xfrm>
          <a:prstGeom prst="snip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err="1"/>
              <a:t>realtor_companies</a:t>
            </a:r>
            <a:endParaRPr lang="en-US" sz="1600" b="1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3252D32-4215-4534-B291-A99A5CC11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58338"/>
              </p:ext>
            </p:extLst>
          </p:nvPr>
        </p:nvGraphicFramePr>
        <p:xfrm>
          <a:off x="2905245" y="1966468"/>
          <a:ext cx="4058603" cy="28498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733743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141855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1324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Description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Column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Data type and constraints</a:t>
                      </a:r>
                      <a:endParaRPr lang="en-US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ID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id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INT NOT NULL AUTO_INCREMENT</a:t>
                      </a:r>
                      <a:endParaRPr lang="en-US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Company name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company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VARCHAR (50)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Street address 1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address1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Street address 2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address2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City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city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Province or State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prov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(50)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8961015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Country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country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3230083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Phone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phone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 NOT NULL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037930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Fax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fax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2111291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URL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 err="1"/>
                        <a:t>url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VARCHAR (20)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9173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66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DC15803-EABA-4A35-A0FD-51C40EF87734}"/>
              </a:ext>
            </a:extLst>
          </p:cNvPr>
          <p:cNvGrpSpPr/>
          <p:nvPr/>
        </p:nvGrpSpPr>
        <p:grpSpPr>
          <a:xfrm>
            <a:off x="537948" y="2096992"/>
            <a:ext cx="1779192" cy="2201027"/>
            <a:chOff x="4100727" y="4510416"/>
            <a:chExt cx="1779192" cy="220102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B64F79-C2B1-435C-A55F-B78BA456ECD9}"/>
                </a:ext>
              </a:extLst>
            </p:cNvPr>
            <p:cNvSpPr/>
            <p:nvPr/>
          </p:nvSpPr>
          <p:spPr>
            <a:xfrm>
              <a:off x="4100727" y="4510416"/>
              <a:ext cx="1779192" cy="485941"/>
            </a:xfrm>
            <a:custGeom>
              <a:avLst/>
              <a:gdLst>
                <a:gd name="connsiteX0" fmla="*/ 1206188 w 1211501"/>
                <a:gd name="connsiteY0" fmla="*/ 185976 h 361324"/>
                <a:gd name="connsiteX1" fmla="*/ 611064 w 1211501"/>
                <a:gd name="connsiteY1" fmla="*/ 356011 h 361324"/>
                <a:gd name="connsiteX2" fmla="*/ 15941 w 1211501"/>
                <a:gd name="connsiteY2" fmla="*/ 185976 h 361324"/>
                <a:gd name="connsiteX3" fmla="*/ 611064 w 1211501"/>
                <a:gd name="connsiteY3" fmla="*/ 15941 h 361324"/>
                <a:gd name="connsiteX4" fmla="*/ 1206188 w 1211501"/>
                <a:gd name="connsiteY4" fmla="*/ 185976 h 36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01" h="361324">
                  <a:moveTo>
                    <a:pt x="1206188" y="185976"/>
                  </a:moveTo>
                  <a:cubicBezTo>
                    <a:pt x="1206188" y="279884"/>
                    <a:pt x="939742" y="356011"/>
                    <a:pt x="611064" y="356011"/>
                  </a:cubicBezTo>
                  <a:cubicBezTo>
                    <a:pt x="282387" y="356011"/>
                    <a:pt x="15941" y="279884"/>
                    <a:pt x="15941" y="185976"/>
                  </a:cubicBezTo>
                  <a:cubicBezTo>
                    <a:pt x="15941" y="92068"/>
                    <a:pt x="282387" y="15941"/>
                    <a:pt x="611064" y="15941"/>
                  </a:cubicBezTo>
                  <a:cubicBezTo>
                    <a:pt x="939742" y="15941"/>
                    <a:pt x="1206188" y="92068"/>
                    <a:pt x="1206188" y="185976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833DD3-D860-4142-BBCA-0D682D4AA29A}"/>
                </a:ext>
              </a:extLst>
            </p:cNvPr>
            <p:cNvSpPr/>
            <p:nvPr/>
          </p:nvSpPr>
          <p:spPr>
            <a:xfrm>
              <a:off x="4100727" y="4853433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64DDD0-B52C-45D4-8B80-C7EC77B62093}"/>
                </a:ext>
              </a:extLst>
            </p:cNvPr>
            <p:cNvSpPr/>
            <p:nvPr/>
          </p:nvSpPr>
          <p:spPr>
            <a:xfrm>
              <a:off x="4100727" y="5425129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37A1626-7F0E-4F04-93B2-619504CFAF93}"/>
                </a:ext>
              </a:extLst>
            </p:cNvPr>
            <p:cNvSpPr/>
            <p:nvPr/>
          </p:nvSpPr>
          <p:spPr>
            <a:xfrm>
              <a:off x="4100727" y="5996824"/>
              <a:ext cx="1779192" cy="714619"/>
            </a:xfrm>
            <a:custGeom>
              <a:avLst/>
              <a:gdLst>
                <a:gd name="connsiteX0" fmla="*/ 1036152 w 1211501"/>
                <a:gd name="connsiteY0" fmla="*/ 356011 h 531360"/>
                <a:gd name="connsiteX1" fmla="*/ 993644 w 1211501"/>
                <a:gd name="connsiteY1" fmla="*/ 313503 h 531360"/>
                <a:gd name="connsiteX2" fmla="*/ 1036152 w 1211501"/>
                <a:gd name="connsiteY2" fmla="*/ 270994 h 531360"/>
                <a:gd name="connsiteX3" fmla="*/ 1078661 w 1211501"/>
                <a:gd name="connsiteY3" fmla="*/ 313503 h 531360"/>
                <a:gd name="connsiteX4" fmla="*/ 1036152 w 1211501"/>
                <a:gd name="connsiteY4" fmla="*/ 356011 h 531360"/>
                <a:gd name="connsiteX5" fmla="*/ 611064 w 1211501"/>
                <a:gd name="connsiteY5" fmla="*/ 185976 h 531360"/>
                <a:gd name="connsiteX6" fmla="*/ 15941 w 1211501"/>
                <a:gd name="connsiteY6" fmla="*/ 15941 h 531360"/>
                <a:gd name="connsiteX7" fmla="*/ 15941 w 1211501"/>
                <a:gd name="connsiteY7" fmla="*/ 356011 h 531360"/>
                <a:gd name="connsiteX8" fmla="*/ 611064 w 1211501"/>
                <a:gd name="connsiteY8" fmla="*/ 526047 h 531360"/>
                <a:gd name="connsiteX9" fmla="*/ 1206188 w 1211501"/>
                <a:gd name="connsiteY9" fmla="*/ 356011 h 531360"/>
                <a:gd name="connsiteX10" fmla="*/ 1206188 w 1211501"/>
                <a:gd name="connsiteY10" fmla="*/ 15941 h 531360"/>
                <a:gd name="connsiteX11" fmla="*/ 611064 w 1211501"/>
                <a:gd name="connsiteY11" fmla="*/ 185976 h 5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1501" h="531360">
                  <a:moveTo>
                    <a:pt x="1036152" y="356011"/>
                  </a:moveTo>
                  <a:cubicBezTo>
                    <a:pt x="1010647" y="356011"/>
                    <a:pt x="993644" y="339008"/>
                    <a:pt x="993644" y="313503"/>
                  </a:cubicBezTo>
                  <a:cubicBezTo>
                    <a:pt x="993644" y="287997"/>
                    <a:pt x="1010647" y="270994"/>
                    <a:pt x="1036152" y="270994"/>
                  </a:cubicBezTo>
                  <a:cubicBezTo>
                    <a:pt x="1061658" y="270994"/>
                    <a:pt x="1078661" y="287997"/>
                    <a:pt x="1078661" y="313503"/>
                  </a:cubicBezTo>
                  <a:cubicBezTo>
                    <a:pt x="1078661" y="339008"/>
                    <a:pt x="1061658" y="356011"/>
                    <a:pt x="1036152" y="356011"/>
                  </a:cubicBezTo>
                  <a:close/>
                  <a:moveTo>
                    <a:pt x="611064" y="185976"/>
                  </a:moveTo>
                  <a:cubicBezTo>
                    <a:pt x="283746" y="185976"/>
                    <a:pt x="15941" y="109460"/>
                    <a:pt x="15941" y="15941"/>
                  </a:cubicBezTo>
                  <a:lnTo>
                    <a:pt x="15941" y="356011"/>
                  </a:lnTo>
                  <a:cubicBezTo>
                    <a:pt x="15941" y="449531"/>
                    <a:pt x="283746" y="526047"/>
                    <a:pt x="611064" y="526047"/>
                  </a:cubicBezTo>
                  <a:cubicBezTo>
                    <a:pt x="938382" y="526047"/>
                    <a:pt x="1206188" y="449531"/>
                    <a:pt x="1206188" y="356011"/>
                  </a:cubicBezTo>
                  <a:lnTo>
                    <a:pt x="1206188" y="15941"/>
                  </a:lnTo>
                  <a:cubicBezTo>
                    <a:pt x="1206188" y="109460"/>
                    <a:pt x="938382" y="185976"/>
                    <a:pt x="611064" y="185976"/>
                  </a:cubicBezTo>
                  <a:close/>
                </a:path>
              </a:pathLst>
            </a:cu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586BE062-C422-4157-848E-E9CA5470CCE9}"/>
              </a:ext>
            </a:extLst>
          </p:cNvPr>
          <p:cNvSpPr/>
          <p:nvPr/>
        </p:nvSpPr>
        <p:spPr>
          <a:xfrm>
            <a:off x="2812444" y="927752"/>
            <a:ext cx="8809889" cy="314189"/>
          </a:xfrm>
          <a:prstGeom prst="snip1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properties</a:t>
            </a:r>
            <a:endParaRPr lang="en-US" sz="1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60FDB7-F0DC-469D-A74A-5DC60F3F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96409"/>
              </p:ext>
            </p:extLst>
          </p:nvPr>
        </p:nvGraphicFramePr>
        <p:xfrm>
          <a:off x="2812444" y="1251680"/>
          <a:ext cx="4580680" cy="46634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19530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1117918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2143232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1324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Description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Column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Data type and constraints</a:t>
                      </a:r>
                      <a:endParaRPr lang="en-US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INT NOT NULL AUTO_INCREMENT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44548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Description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 (255)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4875640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MLS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mlsNumber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TINYINT(10)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6950419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Street address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firstName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 (20)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901869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Street address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lastName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 (20) NOT 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672047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 (20)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7572651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Province or 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 (20) NOT 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01940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 (20)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7605656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Longitude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TINYINT(10) UNSIGNED NOT NULL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182292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Latitude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TINYINT(10) UNSIGNED NOT NULL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0405593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MONEY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595617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bedroom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TINYINT(3)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968975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bathroom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baths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TINYINT(3)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1936554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half bathrooms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halfBaths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TINYINT(3)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8044834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storeys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storeys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TINYINT(3)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8028871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Property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TINYINT(1)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1336768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Transaction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transactionType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TINYINT(1)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0582624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ECBF850-CF4E-4C3A-BE37-60412EDB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Tables – Realtor </a:t>
            </a:r>
            <a:r>
              <a:rPr lang="en-CA" sz="2000" i="1" dirty="0"/>
              <a:t>(Cont.)</a:t>
            </a:r>
            <a:endParaRPr lang="en-US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A4EA67-F77A-42A6-A617-62AA04E0D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16542"/>
              </p:ext>
            </p:extLst>
          </p:nvPr>
        </p:nvGraphicFramePr>
        <p:xfrm>
          <a:off x="7499366" y="1251680"/>
          <a:ext cx="4122967" cy="46634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36980">
                  <a:extLst>
                    <a:ext uri="{9D8B030D-6E8A-4147-A177-3AD203B41FA5}">
                      <a16:colId xmlns:a16="http://schemas.microsoft.com/office/drawing/2014/main" val="4119927227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3620493217"/>
                    </a:ext>
                  </a:extLst>
                </a:gridCol>
                <a:gridCol w="1833157">
                  <a:extLst>
                    <a:ext uri="{9D8B030D-6E8A-4147-A177-3AD203B41FA5}">
                      <a16:colId xmlns:a16="http://schemas.microsoft.com/office/drawing/2014/main" val="2407347837"/>
                    </a:ext>
                  </a:extLst>
                </a:gridCol>
              </a:tblGrid>
              <a:tr h="21324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Description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Column</a:t>
                      </a:r>
                      <a:endParaRPr lang="en-US" sz="11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Data type and constraints</a:t>
                      </a:r>
                      <a:endParaRPr lang="en-US" sz="11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7026282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Ownership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ownerType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TINYINT(1) NOT 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884731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View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viewType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TINYINT(1)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116434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Building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buildingType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TINYINT(2) NOT 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0241440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Construction style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constStyle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TINYINT(1) NOT 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6042524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Basement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basementType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TINYINT(1) NOT 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9403045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Heating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TINYINT(1) NOT 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7525464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Parking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parking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TINYINT(1) NOT 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4715099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Parking spaces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parkingSpaces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TINYINT(1) NOT 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21998571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Air condition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TINYINT(1) NOT 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8019864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BOOLEAN DEFAULT 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8251727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Fireplace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fireplace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BOOLEAN DEFAULT 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9401394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BOOLEAN DEFAULT 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2293298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Waterfront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waterfront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BOOLEAN DEFAULT 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9404724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Land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FLOAT(2) DEFAULT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451657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 (255)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04176414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DATE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3250604"/>
                  </a:ext>
                </a:extLst>
              </a:tr>
              <a:tr h="2132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Date 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DATE 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594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5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602</Words>
  <Application>Microsoft Office PowerPoint</Application>
  <PresentationFormat>Widescreen</PresentationFormat>
  <Paragraphs>222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Layers</vt:lpstr>
      <vt:lpstr>Layer’s functions</vt:lpstr>
      <vt:lpstr>Tables – Client</vt:lpstr>
      <vt:lpstr>Tables – Realtor</vt:lpstr>
      <vt:lpstr>Tables – Realtor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Diaz</dc:creator>
  <cp:lastModifiedBy>Juan Diaz</cp:lastModifiedBy>
  <cp:revision>15</cp:revision>
  <dcterms:created xsi:type="dcterms:W3CDTF">2019-03-03T02:16:03Z</dcterms:created>
  <dcterms:modified xsi:type="dcterms:W3CDTF">2019-03-03T04:18:44Z</dcterms:modified>
</cp:coreProperties>
</file>