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handoutMasterIdLst>
    <p:handoutMasterId r:id="rId83"/>
  </p:handoutMasterIdLst>
  <p:sldIdLst>
    <p:sldId id="256" r:id="rId2"/>
    <p:sldId id="257" r:id="rId3"/>
    <p:sldId id="271" r:id="rId4"/>
    <p:sldId id="274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348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16" r:id="rId57"/>
    <p:sldId id="325" r:id="rId58"/>
    <p:sldId id="326" r:id="rId59"/>
    <p:sldId id="327" r:id="rId60"/>
    <p:sldId id="346" r:id="rId61"/>
    <p:sldId id="347" r:id="rId62"/>
    <p:sldId id="328" r:id="rId63"/>
    <p:sldId id="329" r:id="rId64"/>
    <p:sldId id="330" r:id="rId65"/>
    <p:sldId id="331" r:id="rId66"/>
    <p:sldId id="332" r:id="rId67"/>
    <p:sldId id="333" r:id="rId68"/>
    <p:sldId id="315" r:id="rId69"/>
    <p:sldId id="334" r:id="rId70"/>
    <p:sldId id="335" r:id="rId71"/>
    <p:sldId id="338" r:id="rId72"/>
    <p:sldId id="337" r:id="rId73"/>
    <p:sldId id="336" r:id="rId74"/>
    <p:sldId id="339" r:id="rId75"/>
    <p:sldId id="340" r:id="rId76"/>
    <p:sldId id="341" r:id="rId77"/>
    <p:sldId id="342" r:id="rId78"/>
    <p:sldId id="343" r:id="rId79"/>
    <p:sldId id="344" r:id="rId80"/>
    <p:sldId id="34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Agenda" id="{B9B51309-D148-4332-87C2-07BE32FBCA3B}">
          <p14:sldIdLst>
            <p14:sldId id="257"/>
            <p14:sldId id="271"/>
            <p14:sldId id="274"/>
          </p14:sldIdLst>
        </p14:section>
        <p14:section name="Section I - Introduction to Databases" id="{44AF4A3E-F153-4B41-B8D0-8D8CA75B4028}">
          <p14:sldIdLst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348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6"/>
            <p14:sldId id="325"/>
            <p14:sldId id="326"/>
            <p14:sldId id="327"/>
            <p14:sldId id="346"/>
            <p14:sldId id="347"/>
            <p14:sldId id="328"/>
            <p14:sldId id="329"/>
            <p14:sldId id="330"/>
            <p14:sldId id="331"/>
            <p14:sldId id="332"/>
            <p14:sldId id="333"/>
            <p14:sldId id="315"/>
            <p14:sldId id="334"/>
            <p14:sldId id="335"/>
            <p14:sldId id="338"/>
            <p14:sldId id="337"/>
            <p14:sldId id="336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923922"/>
    <a:srgbClr val="404040"/>
    <a:srgbClr val="D24726"/>
    <a:srgbClr val="FF9B45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280" autoAdjust="0"/>
  </p:normalViewPr>
  <p:slideViewPr>
    <p:cSldViewPr snapToGrid="0">
      <p:cViewPr varScale="1">
        <p:scale>
          <a:sx n="114" d="100"/>
          <a:sy n="114" d="100"/>
        </p:scale>
        <p:origin x="22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commentAuthors" Target="commentAuthors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3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2" y="262787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8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2" y="1828847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4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2" y="262788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6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43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nield/oreilly_getting_started_with_sq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alchemy.or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9780596520847.do" TargetMode="External"/><Relationship Id="rId2" Type="http://schemas.openxmlformats.org/officeDocument/2006/relationships/hyperlink" Target="http://shop.oreilly.com/product/0636920044994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op.oreilly.com/product/9780596521196.d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9781593273842.do" TargetMode="External"/><Relationship Id="rId7" Type="http://schemas.openxmlformats.org/officeDocument/2006/relationships/hyperlink" Target="http://stackoverflow.com/" TargetMode="External"/><Relationship Id="rId2" Type="http://schemas.openxmlformats.org/officeDocument/2006/relationships/hyperlink" Target="https://www.bing.com/search?q=coursera+R&amp;pc=MOZI&amp;form=MOZLB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.search.yahoo.com/_ylt=AwrT6V6pCEpYE64AZj4nnIlQ;_ylu=X3oDMTEyamVwYXJvBGNvbG8DZ3ExBHBvcwMxBHZ0aWQDQjI2OTFfMQRzZWMDc3I-/RV=2/RE=1481275690/RO=10/RU=http:/shop.oreilly.com/product/9780596516147.do/RK=0/RS=DeHCsbkuONufMg773IyxiJEBbrs-" TargetMode="External"/><Relationship Id="rId5" Type="http://schemas.openxmlformats.org/officeDocument/2006/relationships/hyperlink" Target="http://r.search.yahoo.com/_ylt=AwrTcdaWCEpYhUMAEYYnnIlQ;_ylu=X3oDMTEyamVwYXJvBGNvbG8DZ3ExBHBvcwMxBHZ0aWQDQjI2OTFfMQRzZWMDc3I-/RV=2/RE=1481275671/RO=10/RU=http:/shop.oreilly.com/product/0636920033400.do/RK=0/RS=iyNmTsmsY2VLLF9mOrNNffxxBQU-" TargetMode="External"/><Relationship Id="rId4" Type="http://schemas.openxmlformats.org/officeDocument/2006/relationships/hyperlink" Target="https://automatetheboringstuff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SQL Fundamentals for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Thomas Nield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+mj-lt"/>
              </a:rPr>
              <a:t>O’Reilly Media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4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 </a:t>
            </a:r>
            <a:r>
              <a:rPr lang="en-US" b="1" dirty="0">
                <a:solidFill>
                  <a:srgbClr val="FF0000"/>
                </a:solidFill>
              </a:rPr>
              <a:t>It is not!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0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1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9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2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952012" cy="5346304"/>
          </a:xfrm>
        </p:spPr>
        <p:txBody>
          <a:bodyPr>
            <a:normAutofit/>
          </a:bodyPr>
          <a:lstStyle/>
          <a:p>
            <a:r>
              <a:rPr lang="en-US" dirty="0"/>
              <a:t>Relational databases and SQL are not proprietary to one company or organization</a:t>
            </a:r>
          </a:p>
          <a:p>
            <a:r>
              <a:rPr lang="en-US" dirty="0"/>
              <a:t>Many companies and organizations have created their own relational database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be confused by “SQL” being used to brand database software, like Microsoft SQL Server, MySQL, and SQLite. SQL is the universal language used on all RDBMS platforms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91494"/>
              </p:ext>
            </p:extLst>
          </p:nvPr>
        </p:nvGraphicFramePr>
        <p:xfrm>
          <a:off x="2020788" y="2790513"/>
          <a:ext cx="8127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35">
                  <a:extLst>
                    <a:ext uri="{9D8B030D-6E8A-4147-A177-3AD203B41FA5}">
                      <a16:colId xmlns:a16="http://schemas.microsoft.com/office/drawing/2014/main" val="577046256"/>
                    </a:ext>
                  </a:extLst>
                </a:gridCol>
                <a:gridCol w="2698377">
                  <a:extLst>
                    <a:ext uri="{9D8B030D-6E8A-4147-A177-3AD203B41FA5}">
                      <a16:colId xmlns:a16="http://schemas.microsoft.com/office/drawing/2014/main" val="2722137477"/>
                    </a:ext>
                  </a:extLst>
                </a:gridCol>
                <a:gridCol w="4052787">
                  <a:extLst>
                    <a:ext uri="{9D8B030D-6E8A-4147-A177-3AD203B41FA5}">
                      <a16:colId xmlns:a16="http://schemas.microsoft.com/office/drawing/2014/main" val="2184718804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IBM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DB2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 Access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SQL Server</a:t>
                      </a:r>
                    </a:p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SQLite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MariaDB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SAP Sybase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7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1EE14-BEFE-471E-9EE5-A9461015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934527" cy="5129177"/>
          </a:xfrm>
        </p:spPr>
        <p:txBody>
          <a:bodyPr/>
          <a:lstStyle/>
          <a:p>
            <a:r>
              <a:rPr lang="en-US" b="1" dirty="0"/>
              <a:t>NoSQL</a:t>
            </a:r>
            <a:r>
              <a:rPr lang="en-US" dirty="0"/>
              <a:t> stands for </a:t>
            </a:r>
            <a:r>
              <a:rPr lang="en-US" i="1" dirty="0"/>
              <a:t>not only SQL</a:t>
            </a:r>
            <a:r>
              <a:rPr lang="en-US" dirty="0"/>
              <a:t>, and is often used to describe “Big Data” platforms that can leverage SQL but are not relational.</a:t>
            </a:r>
          </a:p>
          <a:p>
            <a:pPr lvl="1"/>
            <a:r>
              <a:rPr lang="en-US" sz="1400" dirty="0"/>
              <a:t>NoSQL databases include MongoDB, </a:t>
            </a:r>
            <a:r>
              <a:rPr lang="en-US" sz="1400" dirty="0" err="1"/>
              <a:t>Couchbase</a:t>
            </a:r>
            <a:r>
              <a:rPr lang="en-US" sz="1400" dirty="0"/>
              <a:t>, Apache Cassandra, and </a:t>
            </a:r>
            <a:r>
              <a:rPr lang="en-US" sz="1400" dirty="0" err="1"/>
              <a:t>Redis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These platforms store massive amounts of data in a variety of raw or structured formats. </a:t>
            </a:r>
          </a:p>
          <a:p>
            <a:pPr lvl="1"/>
            <a:r>
              <a:rPr lang="en-US" sz="1400" dirty="0"/>
              <a:t>Most of these solutions are </a:t>
            </a:r>
            <a:r>
              <a:rPr lang="en-US" sz="1400" b="1" dirty="0"/>
              <a:t>distributed</a:t>
            </a:r>
            <a:r>
              <a:rPr lang="en-US" sz="1400" dirty="0"/>
              <a:t> across multiple machines, which is difficult to do with relational databases.</a:t>
            </a:r>
          </a:p>
          <a:p>
            <a:r>
              <a:rPr lang="en-US" dirty="0"/>
              <a:t>Other “Big Data” solutions such as Apache Hadoop and Apache Spark can be interacted with using SQL, but are not limited to relational databases.</a:t>
            </a:r>
          </a:p>
          <a:p>
            <a:r>
              <a:rPr lang="en-US" dirty="0"/>
              <a:t>Therefore most of the knowledge in this course can be applied to “Big Data” solutions.</a:t>
            </a:r>
          </a:p>
          <a:p>
            <a:r>
              <a:rPr lang="en-US" dirty="0"/>
              <a:t>Caution using NoSQL and Big Data: “When all you have is a hammer, everything starts to look like a nail.”</a:t>
            </a:r>
          </a:p>
          <a:p>
            <a:pPr lvl="1"/>
            <a:r>
              <a:rPr lang="en-US" dirty="0"/>
              <a:t>Do not fall into the trap of treating all data problems as Big Data problems, because most are not. </a:t>
            </a:r>
          </a:p>
          <a:p>
            <a:pPr lvl="1"/>
            <a:r>
              <a:rPr lang="en-US" dirty="0"/>
              <a:t>While Big Data will continue to grow, data will always come in all shapes and sizes.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D2ABF-BA90-4987-A304-1E26F123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“Big Data”	</a:t>
            </a:r>
          </a:p>
        </p:txBody>
      </p:sp>
    </p:spTree>
    <p:extLst>
      <p:ext uri="{BB962C8B-B14F-4D97-AF65-F5344CB8AC3E}">
        <p14:creationId xmlns:p14="http://schemas.microsoft.com/office/powerpoint/2010/main" val="42423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55" y="2473136"/>
            <a:ext cx="906663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Lightweight vs 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111704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653087" cy="3978275"/>
          </a:xfrm>
        </p:spPr>
        <p:txBody>
          <a:bodyPr/>
          <a:lstStyle/>
          <a:p>
            <a:r>
              <a:rPr lang="en-US" dirty="0"/>
              <a:t>When you want a simple solution for a small number of users, lightweight databases are a great place to start</a:t>
            </a:r>
          </a:p>
          <a:p>
            <a:r>
              <a:rPr lang="en-US" dirty="0"/>
              <a:t>They store data in a file that can be shared, but can break down when edited simultaneously</a:t>
            </a:r>
          </a:p>
          <a:p>
            <a:r>
              <a:rPr lang="en-US" dirty="0"/>
              <a:t>Common Lightweight Databases</a:t>
            </a:r>
          </a:p>
          <a:p>
            <a:pPr lvl="1"/>
            <a:r>
              <a:rPr lang="en-US" sz="1800" dirty="0"/>
              <a:t>Microsoft Access</a:t>
            </a:r>
          </a:p>
          <a:p>
            <a:pPr lvl="1"/>
            <a:r>
              <a:rPr lang="en-US" sz="1800" dirty="0"/>
              <a:t>SQLite</a:t>
            </a:r>
          </a:p>
          <a:p>
            <a:pPr lvl="1"/>
            <a:r>
              <a:rPr lang="en-US" sz="1800" dirty="0"/>
              <a:t>H2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Databases</a:t>
            </a:r>
          </a:p>
        </p:txBody>
      </p:sp>
    </p:spTree>
    <p:extLst>
      <p:ext uri="{BB962C8B-B14F-4D97-AF65-F5344CB8AC3E}">
        <p14:creationId xmlns:p14="http://schemas.microsoft.com/office/powerpoint/2010/main" val="13992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001399" cy="549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need to support tens, hundreds, or thousands of users and applications, you need a centralized database</a:t>
            </a:r>
          </a:p>
          <a:p>
            <a:pPr marL="0" indent="0">
              <a:buNone/>
            </a:pPr>
            <a:r>
              <a:rPr lang="en-US" dirty="0"/>
              <a:t>These databases are designed to handle a high volume of traffic efficiently	</a:t>
            </a:r>
          </a:p>
          <a:p>
            <a:pPr marL="0" indent="0">
              <a:buNone/>
            </a:pPr>
            <a:r>
              <a:rPr lang="en-US" dirty="0"/>
              <a:t>Some examples of centralized database platforms</a:t>
            </a:r>
          </a:p>
          <a:p>
            <a:pPr lvl="1"/>
            <a:r>
              <a:rPr lang="en-US" sz="2000" dirty="0"/>
              <a:t>Oracle</a:t>
            </a:r>
          </a:p>
          <a:p>
            <a:pPr lvl="1"/>
            <a:r>
              <a:rPr lang="en-US" sz="2000" dirty="0"/>
              <a:t>Microsoft SQL Server</a:t>
            </a:r>
          </a:p>
          <a:p>
            <a:pPr lvl="1"/>
            <a:r>
              <a:rPr lang="en-US" sz="2000" dirty="0"/>
              <a:t>MySQL</a:t>
            </a:r>
          </a:p>
          <a:p>
            <a:pPr lvl="1"/>
            <a:r>
              <a:rPr lang="en-US" sz="2000" dirty="0"/>
              <a:t>PostgreSQL</a:t>
            </a:r>
          </a:p>
          <a:p>
            <a:pPr lvl="1"/>
            <a:r>
              <a:rPr lang="en-US" sz="2000" dirty="0"/>
              <a:t>Teradata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306835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2573867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4966" y="4741333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Laptop with MySQL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0406" y="344226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305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Centralized databases use a </a:t>
            </a:r>
          </a:p>
          <a:p>
            <a:r>
              <a:rPr lang="en-US" dirty="0">
                <a:solidFill>
                  <a:srgbClr val="FF0000"/>
                </a:solidFill>
              </a:rPr>
              <a:t>Client/Server Setup</a:t>
            </a:r>
          </a:p>
        </p:txBody>
      </p:sp>
    </p:spTree>
    <p:extLst>
      <p:ext uri="{BB962C8B-B14F-4D97-AF65-F5344CB8AC3E}">
        <p14:creationId xmlns:p14="http://schemas.microsoft.com/office/powerpoint/2010/main" val="17785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2" grpId="0"/>
      <p:bldP spid="20" grpId="0"/>
      <p:bldP spid="20" grpId="1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2910" y="1365697"/>
            <a:ext cx="8854316" cy="3978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Thomas Nield</a:t>
            </a:r>
          </a:p>
          <a:p>
            <a:pPr marL="0" indent="0">
              <a:buNone/>
            </a:pPr>
            <a:r>
              <a:rPr lang="en-US" dirty="0"/>
              <a:t>Revenue Management at Southwest Airlines</a:t>
            </a:r>
          </a:p>
          <a:p>
            <a:pPr marL="0" indent="0">
              <a:buNone/>
            </a:pPr>
            <a:r>
              <a:rPr lang="en-US" dirty="0"/>
              <a:t>Technical Proficiencies: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the Speaker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54811"/>
              </p:ext>
            </p:extLst>
          </p:nvPr>
        </p:nvGraphicFramePr>
        <p:xfrm>
          <a:off x="1389226" y="2855592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085145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57734714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SQL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Database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Business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UX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Kotlin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Reactive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15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4038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production, you typically use a server computer to host the database rather than a laptop or desktop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7" y="2212433"/>
            <a:ext cx="2438400" cy="2438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8173" y="4827601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Computer with MySQL</a:t>
            </a:r>
          </a:p>
        </p:txBody>
      </p:sp>
    </p:spTree>
    <p:extLst>
      <p:ext uri="{BB962C8B-B14F-4D97-AF65-F5344CB8AC3E}">
        <p14:creationId xmlns:p14="http://schemas.microsoft.com/office/powerpoint/2010/main" val="92381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81594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Upon entering a workplace, there is a good chance you will need access to an existing centralized database</a:t>
            </a:r>
          </a:p>
          <a:p>
            <a:pPr marL="0" indent="0">
              <a:buNone/>
            </a:pPr>
            <a:r>
              <a:rPr lang="en-US" dirty="0"/>
              <a:t>We will not be using centralized databases in this course, but we will be using SQLite</a:t>
            </a:r>
          </a:p>
          <a:p>
            <a:pPr marL="0" indent="0">
              <a:buNone/>
            </a:pPr>
            <a:r>
              <a:rPr lang="en-US" dirty="0"/>
              <a:t>The experience between lightweight and centralized databases should largely be the same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Use			</a:t>
            </a:r>
          </a:p>
        </p:txBody>
      </p:sp>
    </p:spTree>
    <p:extLst>
      <p:ext uri="{BB962C8B-B14F-4D97-AF65-F5344CB8AC3E}">
        <p14:creationId xmlns:p14="http://schemas.microsoft.com/office/powerpoint/2010/main" val="375505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748692" cy="48874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Identify the following as being a </a:t>
            </a:r>
            <a:r>
              <a:rPr lang="en-US" b="1" i="1" dirty="0"/>
              <a:t>lightweight</a:t>
            </a:r>
            <a:r>
              <a:rPr lang="en-US" b="1" dirty="0"/>
              <a:t> or </a:t>
            </a:r>
            <a:r>
              <a:rPr lang="en-US" b="1" i="1" dirty="0"/>
              <a:t>centralized</a:t>
            </a:r>
            <a:r>
              <a:rPr lang="en-US" b="1" dirty="0"/>
              <a:t> database:</a:t>
            </a:r>
          </a:p>
          <a:p>
            <a:pPr marL="0" indent="0">
              <a:buNone/>
            </a:pPr>
            <a:r>
              <a:rPr lang="en-US" dirty="0"/>
              <a:t>1.   Facebook’s MySQL database holding all user data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2.   A SQLite database holding an iPhone user’s data </a:t>
            </a:r>
            <a:r>
              <a:rPr lang="en-US" i="1" dirty="0"/>
              <a:t>locally</a:t>
            </a:r>
            <a:r>
              <a:rPr lang="en-US" dirty="0"/>
              <a:t> on the hard drive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LIGHTWEIGHT</a:t>
            </a:r>
          </a:p>
          <a:p>
            <a:pPr marL="0" indent="0">
              <a:buNone/>
            </a:pPr>
            <a:r>
              <a:rPr lang="en-US" dirty="0"/>
              <a:t>3.   An Oracle database with shopping data for an e-commerce site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1.2</a:t>
            </a:r>
          </a:p>
        </p:txBody>
      </p:sp>
    </p:spTree>
    <p:extLst>
      <p:ext uri="{BB962C8B-B14F-4D97-AF65-F5344CB8AC3E}">
        <p14:creationId xmlns:p14="http://schemas.microsoft.com/office/powerpoint/2010/main" val="30457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SQLite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260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804946" cy="3978275"/>
          </a:xfrm>
        </p:spPr>
        <p:txBody>
          <a:bodyPr>
            <a:normAutofit/>
          </a:bodyPr>
          <a:lstStyle/>
          <a:p>
            <a:r>
              <a:rPr lang="en-US" dirty="0"/>
              <a:t>We will be using SQLite with </a:t>
            </a:r>
            <a:r>
              <a:rPr lang="en-US" dirty="0" err="1"/>
              <a:t>SQLiteStudio</a:t>
            </a:r>
            <a:r>
              <a:rPr lang="en-US" dirty="0"/>
              <a:t> in this course</a:t>
            </a:r>
          </a:p>
          <a:p>
            <a:r>
              <a:rPr lang="en-US" dirty="0"/>
              <a:t>SQLite is a lightweight database and can be found on:</a:t>
            </a:r>
          </a:p>
          <a:p>
            <a:pPr lvl="1"/>
            <a:r>
              <a:rPr lang="en-US" sz="1800" dirty="0"/>
              <a:t>Android, iPhone, iPad, Windows Phones, and Windows 10</a:t>
            </a:r>
          </a:p>
          <a:p>
            <a:pPr lvl="1"/>
            <a:r>
              <a:rPr lang="en-US" sz="1800" dirty="0"/>
              <a:t>Car consoles, thermostats, and other gadgets</a:t>
            </a:r>
          </a:p>
          <a:p>
            <a:pPr lvl="1"/>
            <a:r>
              <a:rPr lang="en-US" sz="1800" dirty="0"/>
              <a:t>Satellites and the Airbus A350 XWB</a:t>
            </a:r>
          </a:p>
          <a:p>
            <a:pPr lvl="1"/>
            <a:r>
              <a:rPr lang="en-US" sz="1800" dirty="0"/>
              <a:t>SQLite excels where simplicity and low overhead is needed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04779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050035" cy="39782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We will be using </a:t>
            </a:r>
            <a:r>
              <a:rPr lang="en-US" dirty="0" err="1"/>
              <a:t>SQLiteStudio</a:t>
            </a:r>
            <a:r>
              <a:rPr lang="en-US" dirty="0"/>
              <a:t> to work with SQLite database files</a:t>
            </a:r>
          </a:p>
          <a:p>
            <a:r>
              <a:rPr lang="en-US" dirty="0"/>
              <a:t> </a:t>
            </a:r>
            <a:r>
              <a:rPr lang="en-US" dirty="0" err="1"/>
              <a:t>SQLiteStudio</a:t>
            </a:r>
            <a:r>
              <a:rPr lang="en-US" dirty="0"/>
              <a:t> can be downloaded at http://sqlitestudio.pl/</a:t>
            </a:r>
          </a:p>
          <a:p>
            <a:r>
              <a:rPr lang="en-US" dirty="0"/>
              <a:t>Just download and copy the folder contents to a location of your choice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4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911272" cy="3978275"/>
          </a:xfrm>
        </p:spPr>
        <p:txBody>
          <a:bodyPr/>
          <a:lstStyle/>
          <a:p>
            <a:r>
              <a:rPr lang="en-US" dirty="0"/>
              <a:t>The database files can be found on GitHub </a:t>
            </a:r>
            <a:r>
              <a:rPr lang="en-US" dirty="0">
                <a:hlinkClick r:id="rId2"/>
              </a:rPr>
              <a:t>https://github.com/thomasnield/oreilly_getting_started_with_sql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i="1" dirty="0"/>
              <a:t>Clone or Download</a:t>
            </a:r>
            <a:r>
              <a:rPr lang="en-US" dirty="0"/>
              <a:t> button in the top-right, and then </a:t>
            </a:r>
            <a:r>
              <a:rPr lang="en-US" i="1" dirty="0"/>
              <a:t>Download ZIP</a:t>
            </a:r>
            <a:r>
              <a:rPr lang="en-US" dirty="0"/>
              <a:t> to download all the database files at once</a:t>
            </a:r>
          </a:p>
          <a:p>
            <a:r>
              <a:rPr lang="en-US" dirty="0"/>
              <a:t>Open the database files in </a:t>
            </a:r>
            <a:r>
              <a:rPr lang="en-US" dirty="0" err="1"/>
              <a:t>SQLiteStudio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Files</a:t>
            </a:r>
          </a:p>
        </p:txBody>
      </p:sp>
    </p:spTree>
    <p:extLst>
      <p:ext uri="{BB962C8B-B14F-4D97-AF65-F5344CB8AC3E}">
        <p14:creationId xmlns:p14="http://schemas.microsoft.com/office/powerpoint/2010/main" val="200749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Break and Q&amp;A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855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SELECT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1598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91033"/>
              </p:ext>
            </p:extLst>
          </p:nvPr>
        </p:nvGraphicFramePr>
        <p:xfrm>
          <a:off x="901995" y="2267123"/>
          <a:ext cx="10515600" cy="2194560"/>
        </p:xfrm>
        <a:graphic>
          <a:graphicData uri="http://schemas.openxmlformats.org/drawingml/2006/table">
            <a:tbl>
              <a:tblPr/>
              <a:tblGrid>
                <a:gridCol w="1766777">
                  <a:extLst>
                    <a:ext uri="{9D8B030D-6E8A-4147-A177-3AD203B41FA5}">
                      <a16:colId xmlns:a16="http://schemas.microsoft.com/office/drawing/2014/main" val="3562029602"/>
                    </a:ext>
                  </a:extLst>
                </a:gridCol>
                <a:gridCol w="5243623">
                  <a:extLst>
                    <a:ext uri="{9D8B030D-6E8A-4147-A177-3AD203B41FA5}">
                      <a16:colId xmlns:a16="http://schemas.microsoft.com/office/drawing/2014/main" val="38371197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07664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777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+ NEW_SHIPMENT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25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- DEFECTS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36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PRICE * 1.07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08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/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8791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numbers, but returns the remainder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%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role of databases and SQL in the IT/business landscape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Understand relational databases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Query and transform data with SQL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Database Design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Writing data in tables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to Expect in the Next Two Days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1" y="1431014"/>
            <a:ext cx="987829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(with all fields)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CUSTOMER_ORDER;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3.1</a:t>
            </a:r>
          </a:p>
        </p:txBody>
      </p:sp>
    </p:spTree>
    <p:extLst>
      <p:ext uri="{BB962C8B-B14F-4D97-AF65-F5344CB8AC3E}">
        <p14:creationId xmlns:p14="http://schemas.microsoft.com/office/powerpoint/2010/main" val="37564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005886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ORDER_ID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SHIP_DATE</a:t>
            </a:r>
            <a:r>
              <a:rPr lang="en-US" b="1" dirty="0"/>
              <a:t> fields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ORDER_ID, SHIP_DATE FROM CUSTOMER_ORDER;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3.2</a:t>
            </a:r>
          </a:p>
        </p:txBody>
      </p:sp>
    </p:spTree>
    <p:extLst>
      <p:ext uri="{BB962C8B-B14F-4D97-AF65-F5344CB8AC3E}">
        <p14:creationId xmlns:p14="http://schemas.microsoft.com/office/powerpoint/2010/main" val="4458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PRODUCT_ID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DESCRIPTION</a:t>
            </a:r>
            <a:r>
              <a:rPr lang="en-US" b="1" dirty="0"/>
              <a:t>, and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REDUCED_PRICE</a:t>
            </a:r>
            <a:r>
              <a:rPr lang="en-US" b="1" dirty="0"/>
              <a:t> (which subtracts $1.10 from each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PRICE</a:t>
            </a:r>
            <a:r>
              <a:rPr lang="en-US" b="1" dirty="0"/>
              <a:t>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PRODUCT_ID,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PRICE - 1.10 as REDUCED_PRICE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 PRODUCT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3.3</a:t>
            </a:r>
          </a:p>
        </p:txBody>
      </p:sp>
    </p:spTree>
    <p:extLst>
      <p:ext uri="{BB962C8B-B14F-4D97-AF65-F5344CB8AC3E}">
        <p14:creationId xmlns:p14="http://schemas.microsoft.com/office/powerpoint/2010/main" val="35124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WHERE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043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6663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7576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b="1" dirty="0"/>
              <a:t> is greater than 1000 and a tornado was present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 = 1;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</p:spTree>
    <p:extLst>
      <p:ext uri="{BB962C8B-B14F-4D97-AF65-F5344CB8AC3E}">
        <p14:creationId xmlns:p14="http://schemas.microsoft.com/office/powerpoint/2010/main" val="34673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'98DDAD'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4.3</a:t>
            </a:r>
          </a:p>
        </p:txBody>
      </p:sp>
    </p:spTree>
    <p:extLst>
      <p:ext uri="{BB962C8B-B14F-4D97-AF65-F5344CB8AC3E}">
        <p14:creationId xmlns:p14="http://schemas.microsoft.com/office/powerpoint/2010/main" val="236398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'98DDAD‘;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4.4</a:t>
            </a:r>
          </a:p>
        </p:txBody>
      </p:sp>
    </p:spTree>
    <p:extLst>
      <p:ext uri="{BB962C8B-B14F-4D97-AF65-F5344CB8AC3E}">
        <p14:creationId xmlns:p14="http://schemas.microsoft.com/office/powerpoint/2010/main" val="30100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b="1" dirty="0"/>
              <a:t> </a:t>
            </a:r>
            <a:r>
              <a:rPr lang="en-US" b="1" dirty="0" err="1"/>
              <a:t>station_pressure</a:t>
            </a:r>
            <a:r>
              <a:rPr lang="en-US" b="1" dirty="0"/>
              <a:t> is null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IS NULL;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4.5</a:t>
            </a:r>
          </a:p>
        </p:txBody>
      </p:sp>
    </p:spTree>
    <p:extLst>
      <p:ext uri="{BB962C8B-B14F-4D97-AF65-F5344CB8AC3E}">
        <p14:creationId xmlns:p14="http://schemas.microsoft.com/office/powerpoint/2010/main" val="7287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Learn SQL?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267" y="1296102"/>
            <a:ext cx="84756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Business and IT professionals can both reap benefits from learning SQL</a:t>
            </a:r>
          </a:p>
          <a:p>
            <a:endParaRPr lang="en-US" dirty="0"/>
          </a:p>
          <a:p>
            <a:r>
              <a:rPr lang="en-US" dirty="0"/>
              <a:t>SQL is a highly lucrative skill to have according to </a:t>
            </a:r>
            <a:r>
              <a:rPr lang="en-US" dirty="0" err="1"/>
              <a:t>StackOverflow’s</a:t>
            </a:r>
            <a:r>
              <a:rPr lang="en-US" dirty="0"/>
              <a:t> 2016 Survey</a:t>
            </a:r>
          </a:p>
          <a:p>
            <a:endParaRPr lang="en-US" dirty="0"/>
          </a:p>
          <a:p>
            <a:r>
              <a:rPr lang="en-US" dirty="0"/>
              <a:t>It can be utilized and open up many career paths in both business and IT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Business Side - Analytical, managerial, strategic, research, and project roles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IT Side - Database design, database administration (DBA), systems engineering, IT project management, and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017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GROUP BY and ORDER BY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760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SUM</a:t>
            </a:r>
            <a:r>
              <a:rPr lang="en-US" b="1" dirty="0"/>
              <a:t> of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precipitation</a:t>
            </a:r>
            <a:r>
              <a:rPr lang="en-US" b="1" dirty="0"/>
              <a:t>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when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tornado</a:t>
            </a:r>
            <a:r>
              <a:rPr lang="en-US" b="1" dirty="0"/>
              <a:t> was present, and sort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descending\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ANSWER: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SUM(precipitation)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tornado_precipitation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station_data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tornado = 1s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ORDER BY year DESC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</p:spTree>
    <p:extLst>
      <p:ext uri="{BB962C8B-B14F-4D97-AF65-F5344CB8AC3E}">
        <p14:creationId xmlns:p14="http://schemas.microsoft.com/office/powerpoint/2010/main" val="32259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the year and max snow depth, but only years where the max snow depth is at least 50.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ANSWER: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</a:rPr>
              <a:t>snow_depth</a:t>
            </a:r>
            <a:r>
              <a:rPr lang="en-US" dirty="0">
                <a:latin typeface="Consolas" panose="020B0609020204030204" pitchFamily="49" charset="0"/>
              </a:rPr>
              <a:t>) AS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FROM STATION_DATA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HAVING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r>
              <a:rPr lang="en-US" dirty="0">
                <a:latin typeface="Consolas" panose="020B0609020204030204" pitchFamily="49" charset="0"/>
              </a:rPr>
              <a:t> &gt;= 50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</p:spTree>
    <p:extLst>
      <p:ext uri="{BB962C8B-B14F-4D97-AF65-F5344CB8AC3E}">
        <p14:creationId xmlns:p14="http://schemas.microsoft.com/office/powerpoint/2010/main" val="19122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CASE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149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 the </a:t>
            </a:r>
            <a:r>
              <a:rPr lang="en-US" b="1" dirty="0" err="1">
                <a:solidFill>
                  <a:srgbClr val="0070C0"/>
                </a:solidFill>
              </a:rPr>
              <a:t>report_code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140095"/>
            <a:ext cx="5704893" cy="41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8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Get the average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 grouped by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430420"/>
            <a:ext cx="5382898" cy="35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JOIN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488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Remember when we were talking about tables having relationships with each other?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table can supply data to another table, like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 information for a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Table Relationships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42" y="212957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sz="1800" dirty="0"/>
              <a:t>Because the </a:t>
            </a:r>
            <a:r>
              <a:rPr lang="en-US" sz="1800" dirty="0">
                <a:solidFill>
                  <a:srgbClr val="923922"/>
                </a:solidFill>
              </a:rPr>
              <a:t>CUSTOMER</a:t>
            </a:r>
            <a:r>
              <a:rPr lang="en-US" sz="1800" dirty="0"/>
              <a:t> table supplies data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  <a:r>
              <a:rPr lang="en-US" sz="1800" dirty="0"/>
              <a:t>, it is the </a:t>
            </a:r>
            <a:r>
              <a:rPr lang="en-US" sz="1800" b="1" dirty="0"/>
              <a:t>parent</a:t>
            </a:r>
            <a:r>
              <a:rPr lang="en-US" sz="1800" dirty="0"/>
              <a:t> table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</a:p>
          <a:p>
            <a:r>
              <a:rPr lang="en-US" dirty="0"/>
              <a:t>Because the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r>
              <a:rPr lang="en-US" dirty="0"/>
              <a:t> table receives data from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, it is the </a:t>
            </a:r>
            <a:r>
              <a:rPr lang="en-US" b="1" dirty="0"/>
              <a:t>child</a:t>
            </a:r>
            <a:r>
              <a:rPr lang="en-US" dirty="0"/>
              <a:t> table to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Parent/Child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21" y="3204682"/>
            <a:ext cx="7886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Typically, a parent table will have a </a:t>
            </a:r>
            <a:r>
              <a:rPr lang="en-US" b="1" dirty="0"/>
              <a:t>primary key</a:t>
            </a:r>
            <a:r>
              <a:rPr lang="en-US" dirty="0"/>
              <a:t> and the child table will have a </a:t>
            </a:r>
            <a:r>
              <a:rPr lang="en-US" b="1" dirty="0"/>
              <a:t>foreign key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key is unique and can map to multiple foreign keys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Primary/Foreign Keys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57" y="1861287"/>
            <a:ext cx="8320875" cy="403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3417" y="292775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869" y="4858624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484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Section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Introduction to Databases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233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2418" y="1404858"/>
            <a:ext cx="9041148" cy="46480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2" y="1343229"/>
            <a:ext cx="8759330" cy="48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26" y="1920335"/>
            <a:ext cx="7219209" cy="27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89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Multiple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49" y="1569124"/>
            <a:ext cx="4915162" cy="4201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30" y="1468073"/>
            <a:ext cx="51676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uncommon to have a table be a parent to one table, but a child to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given table can also be a child to more than one table, so what does this look like?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bring in a third table </a:t>
            </a:r>
            <a:r>
              <a:rPr lang="en-US" dirty="0">
                <a:solidFill>
                  <a:srgbClr val="002060"/>
                </a:solidFill>
              </a:rPr>
              <a:t>PRODUCT</a:t>
            </a:r>
            <a:r>
              <a:rPr lang="en-US" dirty="0"/>
              <a:t> to supply product information to </a:t>
            </a:r>
            <a:r>
              <a:rPr lang="en-US" dirty="0">
                <a:solidFill>
                  <a:srgbClr val="002060"/>
                </a:solidFill>
              </a:rPr>
              <a:t>CUSTOMER_ORDER</a:t>
            </a:r>
          </a:p>
        </p:txBody>
      </p:sp>
    </p:spTree>
    <p:extLst>
      <p:ext uri="{BB962C8B-B14F-4D97-AF65-F5344CB8AC3E}">
        <p14:creationId xmlns:p14="http://schemas.microsoft.com/office/powerpoint/2010/main" val="19656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DD462F"/>
                </a:solidFill>
                <a:latin typeface="Segoe UI" pitchFamily="34"/>
              </a:rPr>
              <a:t>SELECT</a:t>
            </a:r>
            <a:r>
              <a:rPr lang="en-US" dirty="0">
                <a:latin typeface="Segoe UI" pitchFamily="34"/>
              </a:rPr>
              <a:t>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ORDER_DATE</a:t>
            </a:r>
            <a:r>
              <a:rPr lang="en-US" dirty="0">
                <a:latin typeface="Segoe UI" pitchFamily="34"/>
              </a:rPr>
              <a:t>,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 (from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r>
              <a:rPr lang="en-US" dirty="0">
                <a:latin typeface="Segoe UI" pitchFamily="34"/>
              </a:rPr>
              <a:t>(hint, you will need to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INNER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JOIN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b="1" dirty="0">
                <a:latin typeface="Segoe UI" pitchFamily="34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ORDER_ID, ORDER_DATE, DESCRIPTION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CUSTOMER_ORDER INNER JOIN PRODUCT</a:t>
            </a:r>
          </a:p>
          <a:p>
            <a:pPr lvl="0"/>
            <a:r>
              <a:rPr lang="en-US" dirty="0">
                <a:latin typeface="Consolas" pitchFamily="49"/>
              </a:rPr>
              <a:t>ON CUSTOMER_ORDER.PRODUCT_ID = PRODUCT.PRODUCT_ID</a:t>
            </a:r>
          </a:p>
        </p:txBody>
      </p:sp>
    </p:spTree>
    <p:extLst>
      <p:ext uri="{BB962C8B-B14F-4D97-AF65-F5344CB8AC3E}">
        <p14:creationId xmlns:p14="http://schemas.microsoft.com/office/powerpoint/2010/main" val="36471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Segoe UI" pitchFamily="34"/>
              </a:rPr>
              <a:t>Find the total revenue by product. Include the fields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, and then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TOTAL_REVENUE</a:t>
            </a:r>
            <a:r>
              <a:rPr lang="en-US" dirty="0">
                <a:latin typeface="Segoe UI" pitchFamily="34"/>
              </a:rPr>
              <a:t>.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dirty="0">
                <a:latin typeface="Segoe UI" pitchFamily="34"/>
              </a:rPr>
              <a:t>(Hint: you will need to join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. Then do a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GROUP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BY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b="1" dirty="0">
                <a:latin typeface="Consolas" pitchFamily="49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PRODUCT_ID,</a:t>
            </a:r>
          </a:p>
          <a:p>
            <a:pPr lvl="0"/>
            <a:r>
              <a:rPr lang="en-US" dirty="0">
                <a:latin typeface="Consolas" pitchFamily="49"/>
              </a:rPr>
              <a:t>DESCRIPTION,</a:t>
            </a:r>
          </a:p>
          <a:p>
            <a:pPr lvl="0"/>
            <a:r>
              <a:rPr lang="en-US" dirty="0">
                <a:latin typeface="Consolas" pitchFamily="49"/>
              </a:rPr>
              <a:t>COALESCE(SUM (ORDER_QTY * PRICE), 0) AS TOTAL_REVENUE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PRODUCT LEFT JOIN CUSTOMER_ORDER</a:t>
            </a:r>
          </a:p>
          <a:p>
            <a:pPr lvl="0"/>
            <a:r>
              <a:rPr lang="en-US" dirty="0">
                <a:latin typeface="Consolas" pitchFamily="49"/>
              </a:rPr>
              <a:t>ON PRODUCT.PRODUCT_ID = CUSTOMER_ORDER.PRODUCT_ID</a:t>
            </a:r>
          </a:p>
          <a:p>
            <a:pPr lvl="0"/>
            <a:r>
              <a:rPr lang="en-US" dirty="0">
                <a:latin typeface="Consolas" pitchFamily="49"/>
              </a:rPr>
              <a:t>GROUP BY 1, 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Database Design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4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Design Questions</a:t>
            </a:r>
          </a:p>
          <a:p>
            <a:r>
              <a:rPr lang="en-US" i="1" dirty="0"/>
              <a:t>What are the business requirements?</a:t>
            </a:r>
          </a:p>
          <a:p>
            <a:r>
              <a:rPr lang="en-US" i="1" dirty="0"/>
              <a:t>What tables will I need to fulfill those requirements?</a:t>
            </a:r>
          </a:p>
          <a:p>
            <a:r>
              <a:rPr lang="en-US" i="1" dirty="0"/>
              <a:t>What columns will each table contain?</a:t>
            </a:r>
          </a:p>
          <a:p>
            <a:r>
              <a:rPr lang="en-US" i="1" dirty="0"/>
              <a:t>How will the tables be normalized?</a:t>
            </a:r>
          </a:p>
          <a:p>
            <a:r>
              <a:rPr lang="en-US" i="1" dirty="0"/>
              <a:t>What will their parent/child relationships be?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219811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Questions</a:t>
            </a:r>
          </a:p>
          <a:p>
            <a:r>
              <a:rPr lang="en-US" i="1" dirty="0"/>
              <a:t>How much data will be populated into these tables?</a:t>
            </a:r>
          </a:p>
          <a:p>
            <a:r>
              <a:rPr lang="en-US" i="1" dirty="0"/>
              <a:t>Who/what will populate data into these tables?</a:t>
            </a:r>
          </a:p>
          <a:p>
            <a:r>
              <a:rPr lang="en-US" i="1" dirty="0"/>
              <a:t>Where will the data come from?</a:t>
            </a:r>
          </a:p>
          <a:p>
            <a:r>
              <a:rPr lang="en-US" i="1" dirty="0"/>
              <a:t>Do we need processes to automatically populate these tables?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1045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509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Security Questions</a:t>
            </a:r>
          </a:p>
          <a:p>
            <a:r>
              <a:rPr lang="en-US" i="1" dirty="0"/>
              <a:t>Who should have access to this database?</a:t>
            </a:r>
          </a:p>
          <a:p>
            <a:r>
              <a:rPr lang="en-US" i="1" dirty="0"/>
              <a:t>Who should have access to which tables? Read-only access? Write access?</a:t>
            </a:r>
          </a:p>
          <a:p>
            <a:r>
              <a:rPr lang="en-US" i="1" dirty="0"/>
              <a:t>Is this database critical to business operations?</a:t>
            </a:r>
          </a:p>
          <a:p>
            <a:r>
              <a:rPr lang="en-US" i="1" dirty="0"/>
              <a:t>What backup plans do we have in the event of disaster/failure?</a:t>
            </a:r>
          </a:p>
          <a:p>
            <a:r>
              <a:rPr lang="en-US" i="1" dirty="0"/>
              <a:t>Should changes to tables be logged?</a:t>
            </a:r>
          </a:p>
          <a:p>
            <a:r>
              <a:rPr lang="en-US" i="1" dirty="0"/>
              <a:t>If the database is used for websites or web applications, is it secure?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0176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Database?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208" y="1427222"/>
            <a:ext cx="8766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Broad definition: A </a:t>
            </a:r>
            <a:r>
              <a:rPr lang="en-US" i="1" dirty="0"/>
              <a:t>database</a:t>
            </a:r>
            <a:r>
              <a:rPr lang="en-US" dirty="0"/>
              <a:t> is anything that collects and organizes data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Excel spreadsheets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Text files (CSV, XML, JSON)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File cabinet with organized documents</a:t>
            </a:r>
          </a:p>
          <a:p>
            <a:endParaRPr lang="en-US" dirty="0"/>
          </a:p>
          <a:p>
            <a:r>
              <a:rPr lang="en-US" dirty="0"/>
              <a:t>When referred to professionally, a database is typically a Relational Database Management System (RDBMS)</a:t>
            </a:r>
          </a:p>
        </p:txBody>
      </p:sp>
    </p:spTree>
    <p:extLst>
      <p:ext uri="{BB962C8B-B14F-4D97-AF65-F5344CB8AC3E}">
        <p14:creationId xmlns:p14="http://schemas.microsoft.com/office/powerpoint/2010/main" val="291963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1198" y="2967418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5944" y="2391417"/>
            <a:ext cx="2138400" cy="28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35990" y="522462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1612" y="2079762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1612" y="5004553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4832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design a database for a real-world scenario!</a:t>
            </a:r>
          </a:p>
          <a:p>
            <a:pPr marL="0" indent="0">
              <a:buNone/>
            </a:pPr>
            <a:r>
              <a:rPr lang="en-US" i="1" dirty="0"/>
              <a:t>You are a staff member for the </a:t>
            </a:r>
            <a:r>
              <a:rPr lang="en-US" i="1" dirty="0" err="1"/>
              <a:t>SurgeTech</a:t>
            </a:r>
            <a:r>
              <a:rPr lang="en-US" i="1" dirty="0"/>
              <a:t> conference, a gathering of tech startup companies seeking publicity and investors. The organizer has tasked you with creating a database to manage the </a:t>
            </a:r>
            <a:r>
              <a:rPr lang="en-US" i="1" dirty="0">
                <a:solidFill>
                  <a:srgbClr val="FF0000"/>
                </a:solidFill>
              </a:rPr>
              <a:t>attendees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companies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presentations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rooms</a:t>
            </a:r>
            <a:r>
              <a:rPr lang="en-US" i="1" dirty="0"/>
              <a:t>, and </a:t>
            </a:r>
            <a:r>
              <a:rPr lang="en-US" i="1" dirty="0">
                <a:solidFill>
                  <a:srgbClr val="FF0000"/>
                </a:solidFill>
              </a:rPr>
              <a:t>presentation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attendance</a:t>
            </a:r>
            <a:r>
              <a:rPr lang="en-US" i="1" dirty="0"/>
              <a:t>. How should this database be designed?</a:t>
            </a:r>
          </a:p>
          <a:p>
            <a:pPr marL="0" indent="0">
              <a:buNone/>
            </a:pPr>
            <a:r>
              <a:rPr lang="en-US" dirty="0"/>
              <a:t>There are five entities here that can be turned into tables</a:t>
            </a:r>
          </a:p>
          <a:p>
            <a:r>
              <a:rPr lang="en-US" dirty="0">
                <a:solidFill>
                  <a:srgbClr val="FF0000"/>
                </a:solidFill>
              </a:rPr>
              <a:t>ATTENDEE</a:t>
            </a:r>
          </a:p>
          <a:p>
            <a:r>
              <a:rPr lang="en-US" dirty="0">
                <a:solidFill>
                  <a:srgbClr val="FF0000"/>
                </a:solidFill>
              </a:rPr>
              <a:t>COMPANY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</a:t>
            </a:r>
          </a:p>
          <a:p>
            <a:r>
              <a:rPr lang="en-US" dirty="0">
                <a:solidFill>
                  <a:srgbClr val="FF0000"/>
                </a:solidFill>
              </a:rPr>
              <a:t>ROOM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PRESENTATION_ATTENDANCE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</p:txBody>
      </p:sp>
    </p:spTree>
    <p:extLst>
      <p:ext uri="{BB962C8B-B14F-4D97-AF65-F5344CB8AC3E}">
        <p14:creationId xmlns:p14="http://schemas.microsoft.com/office/powerpoint/2010/main" val="5008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attendees are guests (including some VIP’s) who have registered for the conference</a:t>
            </a:r>
          </a:p>
          <a:p>
            <a:pPr marL="0" indent="0">
              <a:buNone/>
            </a:pPr>
            <a:r>
              <a:rPr lang="en-US" dirty="0"/>
              <a:t>Each attendee holds the following information:</a:t>
            </a:r>
          </a:p>
          <a:p>
            <a:pPr lvl="1"/>
            <a:r>
              <a:rPr lang="en-US" sz="1800" dirty="0"/>
              <a:t>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Phone Number</a:t>
            </a:r>
          </a:p>
          <a:p>
            <a:pPr lvl="1"/>
            <a:r>
              <a:rPr lang="en-US" sz="1800" dirty="0"/>
              <a:t>Email</a:t>
            </a:r>
          </a:p>
          <a:p>
            <a:pPr lvl="1"/>
            <a:r>
              <a:rPr lang="en-US" sz="1800" dirty="0"/>
              <a:t>VIP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7" y="1932664"/>
            <a:ext cx="24479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startup companies need to be tracked as well</a:t>
            </a:r>
          </a:p>
          <a:p>
            <a:pPr marL="0" indent="0">
              <a:buNone/>
            </a:pPr>
            <a:r>
              <a:rPr lang="en-US" dirty="0"/>
              <a:t>Each company holds the following information:</a:t>
            </a:r>
          </a:p>
          <a:p>
            <a:pPr lvl="1"/>
            <a:r>
              <a:rPr lang="en-US" sz="1800" dirty="0"/>
              <a:t>Company 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Description</a:t>
            </a:r>
          </a:p>
          <a:p>
            <a:pPr lvl="1"/>
            <a:r>
              <a:rPr lang="en-US" sz="1800" dirty="0"/>
              <a:t>Primary contact 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87" y="1794510"/>
            <a:ext cx="5076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companies will schedule a presentation for a specific slot of time</a:t>
            </a:r>
          </a:p>
          <a:p>
            <a:pPr marL="0" indent="0">
              <a:buNone/>
            </a:pPr>
            <a:r>
              <a:rPr lang="en-US" dirty="0"/>
              <a:t>Each presentation is defined by: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Booked company ID</a:t>
            </a:r>
          </a:p>
          <a:p>
            <a:pPr lvl="1"/>
            <a:r>
              <a:rPr lang="en-US" sz="1800" dirty="0"/>
              <a:t>Booked room ID</a:t>
            </a:r>
          </a:p>
          <a:p>
            <a:pPr lvl="1"/>
            <a:r>
              <a:rPr lang="en-US" sz="1800" dirty="0"/>
              <a:t>Start time</a:t>
            </a:r>
          </a:p>
          <a:p>
            <a:pPr lvl="1"/>
            <a:r>
              <a:rPr lang="en-US" sz="1800" dirty="0"/>
              <a:t>End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522" y="2046922"/>
            <a:ext cx="3724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Rooms are available for presentations</a:t>
            </a:r>
          </a:p>
          <a:p>
            <a:pPr marL="0" indent="0">
              <a:buNone/>
            </a:pPr>
            <a:r>
              <a:rPr lang="en-US" dirty="0"/>
              <a:t>Each room is defined with these attributes:</a:t>
            </a:r>
          </a:p>
          <a:p>
            <a:pPr lvl="1"/>
            <a:r>
              <a:rPr lang="en-US" sz="1800" dirty="0"/>
              <a:t>Room ID</a:t>
            </a:r>
          </a:p>
          <a:p>
            <a:pPr lvl="1"/>
            <a:r>
              <a:rPr lang="en-US" sz="1800" dirty="0"/>
              <a:t>Floor number</a:t>
            </a:r>
          </a:p>
          <a:p>
            <a:pPr lvl="1"/>
            <a:r>
              <a:rPr lang="en-US" sz="1800" dirty="0"/>
              <a:t>Seat capacity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ROOM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10" y="1762125"/>
            <a:ext cx="2933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an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wants to attend a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, they can acquire a ticket with a ticket id </a:t>
            </a:r>
          </a:p>
          <a:p>
            <a:pPr marL="0" indent="0">
              <a:buNone/>
            </a:pPr>
            <a:r>
              <a:rPr lang="en-US" dirty="0"/>
              <a:t>We can use these tickets to keep track of presentation attendance</a:t>
            </a:r>
          </a:p>
          <a:p>
            <a:pPr marL="0" indent="0">
              <a:buNone/>
            </a:pPr>
            <a:r>
              <a:rPr lang="en-US" dirty="0"/>
              <a:t>Each presentation attendance is defined with these attributes:</a:t>
            </a:r>
          </a:p>
          <a:p>
            <a:pPr lvl="1"/>
            <a:r>
              <a:rPr lang="en-US" sz="1800" dirty="0"/>
              <a:t>Ticket ID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PRESENTATION_ATTENDANCE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PRESENTATION_ATTENDANCE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60" y="2240280"/>
            <a:ext cx="4038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With table relationships it is important to distinguish the primary key from the foreign key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The field that </a:t>
            </a:r>
            <a:r>
              <a:rPr lang="en-US" sz="1800" i="1" dirty="0"/>
              <a:t>supplies</a:t>
            </a:r>
            <a:r>
              <a:rPr lang="en-US" sz="1800" dirty="0"/>
              <a:t> data to other tables is the </a:t>
            </a:r>
            <a:r>
              <a:rPr lang="en-US" sz="1800" b="1" dirty="0"/>
              <a:t>primary key</a:t>
            </a:r>
            <a:r>
              <a:rPr lang="en-US" sz="1800" dirty="0"/>
              <a:t>, and a field that receives data from another table is a </a:t>
            </a:r>
            <a:r>
              <a:rPr lang="en-US" sz="1800" b="1" dirty="0"/>
              <a:t>foreign key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Primary/Foreign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8866-10FA-4159-AA50-8B6AD743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07" y="1970291"/>
            <a:ext cx="6174298" cy="2991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C3EFF-B784-42CD-93E9-8A47B9794591}"/>
              </a:ext>
            </a:extLst>
          </p:cNvPr>
          <p:cNvSpPr txBox="1"/>
          <p:nvPr/>
        </p:nvSpPr>
        <p:spPr>
          <a:xfrm>
            <a:off x="2667700" y="262575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D6171-C35B-4272-AD7B-1EA860C7D5F0}"/>
              </a:ext>
            </a:extLst>
          </p:cNvPr>
          <p:cNvSpPr txBox="1"/>
          <p:nvPr/>
        </p:nvSpPr>
        <p:spPr>
          <a:xfrm>
            <a:off x="5972378" y="4875402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9465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our knowledge of primary and foreign keys, we can create a </a:t>
            </a:r>
            <a:r>
              <a:rPr lang="en-US" b="1" dirty="0"/>
              <a:t>database schema</a:t>
            </a:r>
            <a:r>
              <a:rPr lang="en-US" dirty="0"/>
              <a:t> of all tables and their relationships for 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8" y="2211952"/>
            <a:ext cx="7133221" cy="3865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175873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3" y="1431013"/>
            <a:ext cx="6289495" cy="39782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Relational Database Management System</a:t>
            </a:r>
            <a:r>
              <a:rPr lang="en-US" dirty="0"/>
              <a:t> is simply a type of database holding tables that may have relationships</a:t>
            </a:r>
          </a:p>
          <a:p>
            <a:r>
              <a:rPr lang="en-US" dirty="0"/>
              <a:t>A field in a table can point to another table for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Relational Databases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2" y="312786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2" y="2251910"/>
            <a:ext cx="7408309" cy="397770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can be overwhelming seeing all tables and their relationships at once, so the secret to reviewing a database schema is to focus on 2-3 tables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30474120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8112317"/>
              </p:ext>
            </p:extLst>
          </p:nvPr>
        </p:nvGraphicFramePr>
        <p:xfrm>
          <a:off x="541336" y="1430338"/>
          <a:ext cx="8980169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7031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753138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simple,</a:t>
                      </a:r>
                      <a:r>
                        <a:rPr lang="en-US" baseline="0" dirty="0"/>
                        <a:t> positive whole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DOUBLE/DECIMAL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Supports non-whole, decimal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True/False</a:t>
                      </a:r>
                      <a:r>
                        <a:rPr lang="en-US" baseline="0" dirty="0"/>
                        <a:t> value represented by 1 or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fixed number</a:t>
                      </a:r>
                      <a:r>
                        <a:rPr lang="en-US" baseline="0" dirty="0"/>
                        <a:t> of text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number of text characters, with an optional maximum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calendar date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8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time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date</a:t>
                      </a:r>
                      <a:r>
                        <a:rPr lang="en-US" baseline="0" dirty="0"/>
                        <a:t> and time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6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longer piece of text (such as memos, articles, books, emails)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9764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Types</a:t>
            </a:r>
          </a:p>
        </p:txBody>
      </p:sp>
    </p:spTree>
    <p:extLst>
      <p:ext uri="{BB962C8B-B14F-4D97-AF65-F5344CB8AC3E}">
        <p14:creationId xmlns:p14="http://schemas.microsoft.com/office/powerpoint/2010/main" val="4065148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3579541"/>
              </p:ext>
            </p:extLst>
          </p:nvPr>
        </p:nvGraphicFramePr>
        <p:xfrm>
          <a:off x="541336" y="1430338"/>
          <a:ext cx="8065768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139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073629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Enforces</a:t>
                      </a:r>
                      <a:r>
                        <a:rPr lang="en-US" baseline="0" dirty="0"/>
                        <a:t> that values can never be null in that column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you to specify</a:t>
                      </a:r>
                      <a:r>
                        <a:rPr lang="en-US" baseline="0" dirty="0"/>
                        <a:t> a default value for a column rather than it default to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Modifiers</a:t>
            </a:r>
          </a:p>
        </p:txBody>
      </p:sp>
    </p:spTree>
    <p:extLst>
      <p:ext uri="{BB962C8B-B14F-4D97-AF65-F5344CB8AC3E}">
        <p14:creationId xmlns:p14="http://schemas.microsoft.com/office/powerpoint/2010/main" val="18834576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Writing Data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87400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Insert a new record into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 for a company named “Pied Piper”, and provide a </a:t>
            </a:r>
            <a:r>
              <a:rPr lang="en-US" dirty="0">
                <a:solidFill>
                  <a:srgbClr val="0070C0"/>
                </a:solidFill>
              </a:rPr>
              <a:t>DESCRIPTION</a:t>
            </a:r>
            <a:r>
              <a:rPr lang="en-US" dirty="0"/>
              <a:t> of “Compression platform for mobile and desktop” and a </a:t>
            </a:r>
            <a:r>
              <a:rPr lang="en-US" dirty="0">
                <a:solidFill>
                  <a:srgbClr val="0070C0"/>
                </a:solidFill>
              </a:rPr>
              <a:t>PRIMARY_CONTACT_ID</a:t>
            </a:r>
            <a:r>
              <a:rPr lang="en-US" dirty="0"/>
              <a:t> of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COMPANY(NAME,DESCRIPTION, PRIMARY_CONTACT_ID)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('Pied </a:t>
            </a:r>
            <a:r>
              <a:rPr lang="en-US" dirty="0" err="1">
                <a:latin typeface="Consolas" panose="020B0609020204030204" pitchFamily="49" charset="0"/>
              </a:rPr>
              <a:t>Piper','Compression</a:t>
            </a:r>
            <a:r>
              <a:rPr lang="en-US" dirty="0">
                <a:latin typeface="Consolas" panose="020B0609020204030204" pitchFamily="49" charset="0"/>
              </a:rPr>
              <a:t> platform for mobile and desktop', 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9.1</a:t>
            </a:r>
          </a:p>
        </p:txBody>
      </p:sp>
    </p:spTree>
    <p:extLst>
      <p:ext uri="{BB962C8B-B14F-4D97-AF65-F5344CB8AC3E}">
        <p14:creationId xmlns:p14="http://schemas.microsoft.com/office/powerpoint/2010/main" val="28356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(Body)"/>
              </a:rPr>
              <a:t>Create a new </a:t>
            </a:r>
            <a:r>
              <a:rPr lang="en-US" dirty="0">
                <a:solidFill>
                  <a:srgbClr val="DD462F"/>
                </a:solidFill>
                <a:latin typeface="Segoe UI (Body)"/>
              </a:rPr>
              <a:t>ATTENDEE</a:t>
            </a:r>
            <a:r>
              <a:rPr lang="en-US" dirty="0">
                <a:latin typeface="Segoe UI (Body)"/>
              </a:rPr>
              <a:t> named Richard Hendricks, with an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EMAIL</a:t>
            </a:r>
            <a:r>
              <a:rPr lang="en-US" dirty="0">
                <a:latin typeface="Segoe UI (Body)"/>
              </a:rPr>
              <a:t> of </a:t>
            </a:r>
            <a:r>
              <a:rPr lang="en-US" i="1" dirty="0">
                <a:latin typeface="Segoe UI (Body)"/>
              </a:rPr>
              <a:t>richard.hendricks@piedpiper.com </a:t>
            </a:r>
            <a:r>
              <a:rPr lang="en-US" dirty="0">
                <a:latin typeface="Segoe UI (Body)"/>
              </a:rPr>
              <a:t>and a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VIP</a:t>
            </a:r>
            <a:r>
              <a:rPr lang="en-US" dirty="0">
                <a:latin typeface="Segoe UI (Body)"/>
              </a:rPr>
              <a:t> true value</a:t>
            </a:r>
          </a:p>
          <a:p>
            <a:pPr marL="0" indent="0">
              <a:buNone/>
            </a:pPr>
            <a:endParaRPr lang="en-US" dirty="0">
              <a:latin typeface="Segoe UI (Body)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ATTENDEE (FIRST_NAME, LAST_NAME, EMAIL, VIP)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('Richard', 'Hendricks', 'richard.hendricks@piedpiper.com',1)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9.2</a:t>
            </a:r>
          </a:p>
        </p:txBody>
      </p:sp>
    </p:spTree>
    <p:extLst>
      <p:ext uri="{BB962C8B-B14F-4D97-AF65-F5344CB8AC3E}">
        <p14:creationId xmlns:p14="http://schemas.microsoft.com/office/powerpoint/2010/main" val="358624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23003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Make Richard Hendricks’ </a:t>
            </a:r>
            <a:r>
              <a:rPr lang="en-US" dirty="0">
                <a:solidFill>
                  <a:srgbClr val="0070C0"/>
                </a:solidFill>
              </a:rPr>
              <a:t>ATTENDEE_ID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PRIMARY_CONTACT_ID</a:t>
            </a:r>
            <a:r>
              <a:rPr lang="en-US" dirty="0"/>
              <a:t> for the </a:t>
            </a:r>
            <a:r>
              <a:rPr lang="en-US" dirty="0">
                <a:solidFill>
                  <a:srgbClr val="DD462F"/>
                </a:solidFill>
              </a:rPr>
              <a:t>COMPANY</a:t>
            </a:r>
            <a:r>
              <a:rPr lang="en-US" dirty="0"/>
              <a:t> “Pied Piper”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UPDATE COMPANY SET PRIMARY_CONTACT_ID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WHERE COMPANY_ID =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9.3</a:t>
            </a:r>
          </a:p>
        </p:txBody>
      </p:sp>
    </p:spTree>
    <p:extLst>
      <p:ext uri="{BB962C8B-B14F-4D97-AF65-F5344CB8AC3E}">
        <p14:creationId xmlns:p14="http://schemas.microsoft.com/office/powerpoint/2010/main" val="2746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Going Forward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7794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r>
              <a:rPr lang="en-US" dirty="0"/>
              <a:t>You now have the fundamentals of SQL in your tool belt</a:t>
            </a:r>
          </a:p>
          <a:p>
            <a:pPr lvl="1"/>
            <a:r>
              <a:rPr lang="en-US" dirty="0"/>
              <a:t>Get comfortable with consistent use and practice</a:t>
            </a:r>
          </a:p>
          <a:p>
            <a:pPr lvl="1"/>
            <a:r>
              <a:rPr lang="en-US" dirty="0"/>
              <a:t>If your job uses a specific database platform (e.g. MySQL, Oracle), apply this knowledge to learn that platform </a:t>
            </a:r>
          </a:p>
          <a:p>
            <a:pPr lvl="1"/>
            <a:r>
              <a:rPr lang="en-US" dirty="0"/>
              <a:t>Keep practicing with SQLite!</a:t>
            </a:r>
          </a:p>
          <a:p>
            <a:r>
              <a:rPr lang="en-US" dirty="0"/>
              <a:t>There are SQL features you can advance into:</a:t>
            </a:r>
          </a:p>
          <a:p>
            <a:pPr lvl="1"/>
            <a:r>
              <a:rPr lang="en-US" b="1" dirty="0"/>
              <a:t>Subqueries</a:t>
            </a:r>
            <a:r>
              <a:rPr lang="en-US" dirty="0"/>
              <a:t> – query off of other queries just like they were tables</a:t>
            </a:r>
          </a:p>
          <a:p>
            <a:pPr lvl="1"/>
            <a:r>
              <a:rPr lang="en-US" b="1" dirty="0"/>
              <a:t>Indexing</a:t>
            </a:r>
            <a:r>
              <a:rPr lang="en-US" dirty="0"/>
              <a:t> – Configure large tables to perform better with SELECT operations</a:t>
            </a:r>
          </a:p>
          <a:p>
            <a:pPr lvl="1"/>
            <a:r>
              <a:rPr lang="en-US" b="1" dirty="0"/>
              <a:t>Transactions</a:t>
            </a:r>
            <a:r>
              <a:rPr lang="en-US" dirty="0"/>
              <a:t> – Perform multiple update commands into a single, fail-safe batch</a:t>
            </a:r>
          </a:p>
          <a:p>
            <a:pPr lvl="1"/>
            <a:r>
              <a:rPr lang="en-US" b="1" dirty="0"/>
              <a:t>Triggers</a:t>
            </a:r>
            <a:r>
              <a:rPr lang="en-US" dirty="0"/>
              <a:t> – Configure databases to react to UPDATE/DELETE/INSERT commands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Administration</a:t>
            </a:r>
            <a:r>
              <a:rPr lang="en-US" dirty="0"/>
              <a:t> – Fine-tune production databases for large corporate environments</a:t>
            </a:r>
          </a:p>
          <a:p>
            <a:pPr lvl="1"/>
            <a:r>
              <a:rPr lang="en-US" b="1" dirty="0"/>
              <a:t>Advanced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Analysis</a:t>
            </a:r>
            <a:r>
              <a:rPr lang="en-US" dirty="0"/>
              <a:t> – Use advanced SQL features to perform deeper business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2973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SQL Resources</a:t>
            </a:r>
          </a:p>
          <a:p>
            <a:pPr lvl="1"/>
            <a:r>
              <a:rPr lang="en-US" dirty="0">
                <a:hlinkClick r:id="rId2"/>
              </a:rPr>
              <a:t>Getting Started with SQL (O'Reilly)</a:t>
            </a:r>
            <a:r>
              <a:rPr lang="en-US" dirty="0"/>
              <a:t> by Thomas Nield</a:t>
            </a:r>
          </a:p>
          <a:p>
            <a:pPr lvl="1"/>
            <a:r>
              <a:rPr lang="en-US" dirty="0">
                <a:hlinkClick r:id="rId3"/>
              </a:rPr>
              <a:t>Learning SQL (O'Reilly)</a:t>
            </a:r>
            <a:r>
              <a:rPr lang="en-US" dirty="0"/>
              <a:t> by Alan Beaulieu</a:t>
            </a:r>
          </a:p>
          <a:p>
            <a:pPr lvl="1"/>
            <a:r>
              <a:rPr lang="en-US" dirty="0">
                <a:hlinkClick r:id="rId4"/>
              </a:rPr>
              <a:t>Using SQLite (O'Reilly)</a:t>
            </a:r>
            <a:r>
              <a:rPr lang="en-US" dirty="0"/>
              <a:t> by Jay A. </a:t>
            </a:r>
            <a:r>
              <a:rPr lang="en-US" dirty="0" err="1"/>
              <a:t>Kreibich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lucrative to combine SQL with another technical skill</a:t>
            </a:r>
          </a:p>
          <a:p>
            <a:pPr lvl="1"/>
            <a:r>
              <a:rPr lang="en-US" sz="1400" dirty="0"/>
              <a:t>Python - versatile scripting language</a:t>
            </a:r>
          </a:p>
          <a:p>
            <a:pPr lvl="1"/>
            <a:r>
              <a:rPr lang="en-US" sz="1400" dirty="0"/>
              <a:t>R – statistical scripting language and environment </a:t>
            </a:r>
          </a:p>
          <a:p>
            <a:pPr lvl="1"/>
            <a:r>
              <a:rPr lang="en-US" sz="1400" dirty="0"/>
              <a:t>Java – Build full software solutions</a:t>
            </a:r>
          </a:p>
          <a:p>
            <a:endParaRPr lang="en-US" sz="20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5459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683941" cy="3978275"/>
          </a:xfrm>
        </p:spPr>
        <p:txBody>
          <a:bodyPr/>
          <a:lstStyle/>
          <a:p>
            <a:r>
              <a:rPr lang="en-US" dirty="0"/>
              <a:t>This idea of separating different types of data (e.g. CUSTOMER versus a CUSTOMER_ORDER) is known as </a:t>
            </a:r>
            <a:r>
              <a:rPr lang="en-US" b="1" dirty="0"/>
              <a:t>normalization</a:t>
            </a:r>
          </a:p>
          <a:p>
            <a:r>
              <a:rPr lang="en-US" dirty="0"/>
              <a:t>Putting both </a:t>
            </a:r>
            <a:r>
              <a:rPr lang="en-US" i="1" dirty="0"/>
              <a:t>CUSTOMER</a:t>
            </a:r>
            <a:r>
              <a:rPr lang="en-US" dirty="0"/>
              <a:t> and </a:t>
            </a:r>
            <a:r>
              <a:rPr lang="en-US" i="1" dirty="0"/>
              <a:t>CUSTOMER_ORDER</a:t>
            </a:r>
            <a:r>
              <a:rPr lang="en-US" dirty="0"/>
              <a:t> information in one table would be bloated, redundant and difficult to maintain</a:t>
            </a:r>
          </a:p>
          <a:p>
            <a:r>
              <a:rPr lang="en-US" dirty="0"/>
              <a:t>Example of a non-normalized table: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Separate Tables?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613055"/>
            <a:ext cx="11201068" cy="1487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581010"/>
            <a:ext cx="11201068" cy="1487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9364" y="5240310"/>
            <a:ext cx="471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Imagine if we needed to change an address. </a:t>
            </a:r>
          </a:p>
          <a:p>
            <a:r>
              <a:rPr lang="en-US" dirty="0">
                <a:solidFill>
                  <a:srgbClr val="FF0000"/>
                </a:solidFill>
              </a:rPr>
              <a:t>We would have to do it three times!</a:t>
            </a:r>
          </a:p>
        </p:txBody>
      </p:sp>
    </p:spTree>
    <p:extLst>
      <p:ext uri="{BB962C8B-B14F-4D97-AF65-F5344CB8AC3E}">
        <p14:creationId xmlns:p14="http://schemas.microsoft.com/office/powerpoint/2010/main" val="42772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 Resources</a:t>
            </a:r>
          </a:p>
          <a:p>
            <a:pPr lvl="1"/>
            <a:r>
              <a:rPr lang="en-US" dirty="0">
                <a:hlinkClick r:id="rId2"/>
              </a:rPr>
              <a:t>R Programming (Coursera)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The Art of R Programming (No Starch)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Python Resources</a:t>
            </a:r>
          </a:p>
          <a:p>
            <a:pPr lvl="1"/>
            <a:r>
              <a:rPr lang="en-US" dirty="0">
                <a:hlinkClick r:id="rId4"/>
              </a:rPr>
              <a:t>Automate the Boring Stuff with Python (No Starch)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Data Science from Scratch (O’Reilly)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Essential </a:t>
            </a:r>
            <a:r>
              <a:rPr lang="en-US" dirty="0" err="1">
                <a:hlinkClick r:id="rId6"/>
              </a:rPr>
              <a:t>SQLAlchemy</a:t>
            </a:r>
            <a:r>
              <a:rPr lang="en-US" dirty="0">
                <a:hlinkClick r:id="rId6"/>
              </a:rPr>
              <a:t> (O’Reilly)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Q&amp;A Assistance</a:t>
            </a:r>
          </a:p>
          <a:p>
            <a:pPr lvl="1"/>
            <a:r>
              <a:rPr lang="en-US" dirty="0">
                <a:hlinkClick r:id="rId7"/>
              </a:rPr>
              <a:t>Stack Overflow</a:t>
            </a:r>
            <a:endParaRPr lang="en-US" dirty="0"/>
          </a:p>
          <a:p>
            <a:endParaRPr lang="en-US" sz="20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340041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096932" cy="3978275"/>
          </a:xfrm>
        </p:spPr>
        <p:txBody>
          <a:bodyPr/>
          <a:lstStyle/>
          <a:p>
            <a:r>
              <a:rPr lang="en-US" dirty="0"/>
              <a:t>This is why it is better to separate the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CUSTOMER_ORDER</a:t>
            </a:r>
            <a:r>
              <a:rPr lang="en-US" dirty="0"/>
              <a:t> information into separate tables</a:t>
            </a:r>
          </a:p>
          <a:p>
            <a:r>
              <a:rPr lang="en-US" dirty="0"/>
              <a:t>You only need to update the address in one place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Separate Tables?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3011323"/>
            <a:ext cx="5835816" cy="306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4932984"/>
            <a:ext cx="5756761" cy="11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022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773</TotalTime>
  <Words>3208</Words>
  <Application>Microsoft Office PowerPoint</Application>
  <PresentationFormat>Widescreen</PresentationFormat>
  <Paragraphs>558</Paragraphs>
  <Slides>80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Arial</vt:lpstr>
      <vt:lpstr>Calibri</vt:lpstr>
      <vt:lpstr>Consolas</vt:lpstr>
      <vt:lpstr>FreeSans</vt:lpstr>
      <vt:lpstr>Segoe UI</vt:lpstr>
      <vt:lpstr>Segoe UI (Body)</vt:lpstr>
      <vt:lpstr>Segoe UI Light</vt:lpstr>
      <vt:lpstr>Source Sans Pro</vt:lpstr>
      <vt:lpstr>源ノ角ゴシック Normal</vt:lpstr>
      <vt:lpstr>WelcomeDoc</vt:lpstr>
      <vt:lpstr>SQL Fundamentals for Data</vt:lpstr>
      <vt:lpstr>About the Speaker</vt:lpstr>
      <vt:lpstr>What to Expect in the Next Two Days</vt:lpstr>
      <vt:lpstr>Why Learn SQL?</vt:lpstr>
      <vt:lpstr>Section I</vt:lpstr>
      <vt:lpstr>What is a Database?</vt:lpstr>
      <vt:lpstr>Understanding Relational Databases</vt:lpstr>
      <vt:lpstr>Why Separate Tables?</vt:lpstr>
      <vt:lpstr>Why Separate Tables?</vt:lpstr>
      <vt:lpstr>Exercise 1.1</vt:lpstr>
      <vt:lpstr>Exercise 1.1</vt:lpstr>
      <vt:lpstr>Exercise 1.1</vt:lpstr>
      <vt:lpstr>Exercise 1.1</vt:lpstr>
      <vt:lpstr>Types of Databases</vt:lpstr>
      <vt:lpstr>NoSQL and “Big Data” </vt:lpstr>
      <vt:lpstr>Lightweight vs Centralized Databases</vt:lpstr>
      <vt:lpstr>Lightweight Databases</vt:lpstr>
      <vt:lpstr>Centralized Databases</vt:lpstr>
      <vt:lpstr>Typical Centralized Database Setup</vt:lpstr>
      <vt:lpstr>Typical Centralized Database Setup</vt:lpstr>
      <vt:lpstr>What We Will Use   </vt:lpstr>
      <vt:lpstr>Exercise 1.2</vt:lpstr>
      <vt:lpstr>PowerPoint Presentation</vt:lpstr>
      <vt:lpstr>SQLite</vt:lpstr>
      <vt:lpstr>SQLiteStudio</vt:lpstr>
      <vt:lpstr>Database Files</vt:lpstr>
      <vt:lpstr>PowerPoint Presentation</vt:lpstr>
      <vt:lpstr>PowerPoint Presentation</vt:lpstr>
      <vt:lpstr>Basic Math Operators</vt:lpstr>
      <vt:lpstr>Exercise 3.1</vt:lpstr>
      <vt:lpstr>Exercise 3.2</vt:lpstr>
      <vt:lpstr>Exercise 3.3</vt:lpstr>
      <vt:lpstr>PowerPoint Presentation</vt:lpstr>
      <vt:lpstr>Exercise 4.1</vt:lpstr>
      <vt:lpstr>Exercise 4.1</vt:lpstr>
      <vt:lpstr>Exercise 4.2</vt:lpstr>
      <vt:lpstr>Exercise 4.3</vt:lpstr>
      <vt:lpstr>Exercise 4.4</vt:lpstr>
      <vt:lpstr>Exercise 4.5</vt:lpstr>
      <vt:lpstr>PowerPoint Presentation</vt:lpstr>
      <vt:lpstr>Exercise 5.1</vt:lpstr>
      <vt:lpstr>Exercise 5.2</vt:lpstr>
      <vt:lpstr>PowerPoint Presentation</vt:lpstr>
      <vt:lpstr>Exercise 6.1</vt:lpstr>
      <vt:lpstr>Exercise 6.2</vt:lpstr>
      <vt:lpstr>PowerPoint Presentation</vt:lpstr>
      <vt:lpstr>Revisiting Table Relationships</vt:lpstr>
      <vt:lpstr>Parent/Child Tables</vt:lpstr>
      <vt:lpstr>Primary/Foreign Keys </vt:lpstr>
      <vt:lpstr>INNER JOIN</vt:lpstr>
      <vt:lpstr>LEFT OUTER JOIN</vt:lpstr>
      <vt:lpstr>LEFT OUTER JOIN</vt:lpstr>
      <vt:lpstr>Joining Multiple Tables</vt:lpstr>
      <vt:lpstr>Exercise 7.1</vt:lpstr>
      <vt:lpstr>Exercise 7.2</vt:lpstr>
      <vt:lpstr>PowerPoint Presentation</vt:lpstr>
      <vt:lpstr>Planning a Database </vt:lpstr>
      <vt:lpstr>Planning a Database </vt:lpstr>
      <vt:lpstr>Planning a Database </vt:lpstr>
      <vt:lpstr>Preventing SQL Injection </vt:lpstr>
      <vt:lpstr>Preventing SQL Injection</vt:lpstr>
      <vt:lpstr>The SurgeTech Conference</vt:lpstr>
      <vt:lpstr>ATTENDEE</vt:lpstr>
      <vt:lpstr>COMPANY</vt:lpstr>
      <vt:lpstr>PRESENTATION</vt:lpstr>
      <vt:lpstr>ROOM</vt:lpstr>
      <vt:lpstr>PRESENTATION_ATTENDANCE</vt:lpstr>
      <vt:lpstr>Revisiting Primary/Foreign Keys</vt:lpstr>
      <vt:lpstr>The Database Schema</vt:lpstr>
      <vt:lpstr>The Database Schema</vt:lpstr>
      <vt:lpstr>Common Column Types</vt:lpstr>
      <vt:lpstr>Common Column Modifiers</vt:lpstr>
      <vt:lpstr>PowerPoint Presentation</vt:lpstr>
      <vt:lpstr>Exercise 9.1</vt:lpstr>
      <vt:lpstr>Exercise 9.2</vt:lpstr>
      <vt:lpstr>Exercise 9.3</vt:lpstr>
      <vt:lpstr>PowerPoint Presentation</vt:lpstr>
      <vt:lpstr>What Now?</vt:lpstr>
      <vt:lpstr>What Now?</vt:lpstr>
      <vt:lpstr>What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Fundamentals for Data</dc:title>
  <dc:creator>Thomas Nield</dc:creator>
  <cp:keywords/>
  <cp:lastModifiedBy>Thomas Nield</cp:lastModifiedBy>
  <cp:revision>172</cp:revision>
  <dcterms:created xsi:type="dcterms:W3CDTF">2016-08-14T20:32:10Z</dcterms:created>
  <dcterms:modified xsi:type="dcterms:W3CDTF">2017-06-03T17:40:30Z</dcterms:modified>
  <cp:version/>
</cp:coreProperties>
</file>