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350" r:id="rId5"/>
    <p:sldId id="352" r:id="rId6"/>
    <p:sldId id="361" r:id="rId7"/>
    <p:sldId id="334" r:id="rId8"/>
    <p:sldId id="353" r:id="rId9"/>
    <p:sldId id="354" r:id="rId10"/>
    <p:sldId id="355" r:id="rId11"/>
    <p:sldId id="356" r:id="rId12"/>
    <p:sldId id="357" r:id="rId13"/>
    <p:sldId id="362" r:id="rId14"/>
    <p:sldId id="365" r:id="rId15"/>
    <p:sldId id="366" r:id="rId16"/>
    <p:sldId id="363" r:id="rId17"/>
    <p:sldId id="364" r:id="rId18"/>
    <p:sldId id="343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01/07/2021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10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9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6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40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82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5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9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5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1 de julio de 2021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1 de julio de 2021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1 de julio de 2021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 de julio de 2021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ES">
                <a:latin typeface="+mj-lt"/>
              </a:rPr>
              <a:t>Contoso</a:t>
            </a:r>
            <a:r>
              <a:rPr lang="es-ES"/>
              <a:t> </a:t>
            </a:r>
          </a:p>
          <a:p>
            <a:pPr rtl="0"/>
            <a:r>
              <a:rPr lang="es-ES"/>
              <a:t>Equipo de éxito de clientes</a:t>
            </a:r>
          </a:p>
          <a:p>
            <a:pPr rtl="0"/>
            <a:r>
              <a:rPr lang="es-ES"/>
              <a:t>3 septiembre de 20XX 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3219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Objetivos para el T1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Prioridades de la empresa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es-ES"/>
              <a:t>Aumentar la satisfacción del cliente en un 2 %</a:t>
            </a:r>
          </a:p>
          <a:p>
            <a:pPr rtl="0"/>
            <a:r>
              <a:rPr lang="es-ES"/>
              <a:t>Mantener el crecimiento</a:t>
            </a:r>
          </a:p>
          <a:p>
            <a:pPr rtl="0"/>
            <a:r>
              <a:rPr lang="es-ES"/>
              <a:t>Diversificar la inversión en el sector 2</a:t>
            </a:r>
          </a:p>
          <a:p>
            <a:pPr rtl="0"/>
            <a:r>
              <a:rPr lang="es-ES"/>
              <a:t>Iniciativa de asociación con organizaciones de terceros</a:t>
            </a:r>
          </a:p>
          <a:p>
            <a:pPr marL="0" indent="0" rtl="0">
              <a:buNone/>
            </a:pPr>
            <a:endParaRPr lang="es-ES"/>
          </a:p>
          <a:p>
            <a:pPr rt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/>
              <a:t>Oportunidades para empleados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es-ES"/>
              <a:t>Celebración del final del año fiscal el 15 de julio </a:t>
            </a:r>
          </a:p>
          <a:p>
            <a:pPr rtl="0"/>
            <a:r>
              <a:rPr lang="es-ES"/>
              <a:t>Día de la formación del empleado el 14 de agosto </a:t>
            </a:r>
          </a:p>
          <a:p>
            <a:pPr rtl="0"/>
            <a:r>
              <a:rPr lang="es-ES"/>
              <a:t>Yoga para empleados el 3 de septiembre </a:t>
            </a:r>
          </a:p>
          <a:p>
            <a:pPr rtl="0"/>
            <a:r>
              <a:rPr lang="es-ES"/>
              <a:t>La serie de seminarios empieza el 10 de septiembre </a:t>
            </a:r>
          </a:p>
          <a:p>
            <a:pPr marL="0" indent="0" rtl="0">
              <a:buNone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/>
              <a:t>10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  <a:endParaRPr lang="es-ES" sz="110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983534" cy="247651"/>
          </a:xfrm>
        </p:spPr>
        <p:txBody>
          <a:bodyPr rtlCol="0"/>
          <a:lstStyle/>
          <a:p>
            <a:pPr rtl="0"/>
            <a:fld id="{9A44C474-0A33-4DD6-BB57-5EFA2EEF8299}" type="datetime4">
              <a:rPr lang="es-ES" sz="1100" smtClean="0"/>
              <a:t>1 de julio de 2021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2E0B79-DEAC-46FC-BB23-FD944049FD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D4B3D8-52EB-40C1-A77F-4DAEA2A4A2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16E38-B0EC-4BF5-B984-4054F5CCEB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11</a:t>
            </a:fld>
            <a:endParaRPr lang="es-ES" noProof="0" dirty="0"/>
          </a:p>
        </p:txBody>
      </p: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541203B2-59EE-465F-B83F-D5CA44B0E3C7}"/>
              </a:ext>
            </a:extLst>
          </p:cNvPr>
          <p:cNvGrpSpPr/>
          <p:nvPr/>
        </p:nvGrpSpPr>
        <p:grpSpPr>
          <a:xfrm>
            <a:off x="1184587" y="647700"/>
            <a:ext cx="9207188" cy="4438649"/>
            <a:chOff x="2824437" y="2397681"/>
            <a:chExt cx="6825480" cy="339351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BE1C5C3-5C0B-438B-8E43-4FACAF10B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979" r="77801" b="9461"/>
            <a:stretch/>
          </p:blipFill>
          <p:spPr>
            <a:xfrm>
              <a:off x="2844140" y="4340906"/>
              <a:ext cx="1826031" cy="1350073"/>
            </a:xfrm>
            <a:prstGeom prst="rect">
              <a:avLst/>
            </a:prstGeom>
          </p:spPr>
        </p:pic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B9A83D1D-0A72-46C9-913D-4957FAEBB12B}"/>
                </a:ext>
              </a:extLst>
            </p:cNvPr>
            <p:cNvSpPr/>
            <p:nvPr/>
          </p:nvSpPr>
          <p:spPr>
            <a:xfrm>
              <a:off x="4053840" y="2397681"/>
              <a:ext cx="2314799" cy="1767920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296B3472-15FE-4186-B9CF-5E050FA13C1D}"/>
                </a:ext>
              </a:extLst>
            </p:cNvPr>
            <p:cNvGrpSpPr/>
            <p:nvPr/>
          </p:nvGrpSpPr>
          <p:grpSpPr>
            <a:xfrm>
              <a:off x="5148048" y="2732204"/>
              <a:ext cx="450735" cy="1092200"/>
              <a:chOff x="5042019" y="2730500"/>
              <a:chExt cx="556767" cy="1117600"/>
            </a:xfrm>
          </p:grpSpPr>
          <p:sp>
            <p:nvSpPr>
              <p:cNvPr id="24" name="Diagrama de flujo: conector 23">
                <a:extLst>
                  <a:ext uri="{FF2B5EF4-FFF2-40B4-BE49-F238E27FC236}">
                    <a16:creationId xmlns:a16="http://schemas.microsoft.com/office/drawing/2014/main" id="{10CC890E-41F9-47BE-B104-EDDB6B6589D3}"/>
                  </a:ext>
                </a:extLst>
              </p:cNvPr>
              <p:cNvSpPr/>
              <p:nvPr/>
            </p:nvSpPr>
            <p:spPr>
              <a:xfrm>
                <a:off x="5103265" y="2799809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6DDCC345-8123-471C-8820-C777C18A8666}"/>
                  </a:ext>
                </a:extLst>
              </p:cNvPr>
              <p:cNvCxnSpPr>
                <a:cxnSpLocks/>
                <a:stCxn id="60" idx="3"/>
                <a:endCxn id="69" idx="1"/>
              </p:cNvCxnSpPr>
              <p:nvPr/>
            </p:nvCxnSpPr>
            <p:spPr>
              <a:xfrm>
                <a:off x="5416549" y="3289300"/>
                <a:ext cx="1822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3174264B-EE40-43AE-9858-2B7CBB46775A}"/>
                  </a:ext>
                </a:extLst>
              </p:cNvPr>
              <p:cNvSpPr/>
              <p:nvPr/>
            </p:nvSpPr>
            <p:spPr>
              <a:xfrm>
                <a:off x="5042019" y="2730500"/>
                <a:ext cx="374531" cy="1117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1" name="Diagrama de flujo: conector 60">
                <a:extLst>
                  <a:ext uri="{FF2B5EF4-FFF2-40B4-BE49-F238E27FC236}">
                    <a16:creationId xmlns:a16="http://schemas.microsoft.com/office/drawing/2014/main" id="{829D920F-E353-420D-B99E-61245ADCD807}"/>
                  </a:ext>
                </a:extLst>
              </p:cNvPr>
              <p:cNvSpPr/>
              <p:nvPr/>
            </p:nvSpPr>
            <p:spPr>
              <a:xfrm>
                <a:off x="5103264" y="3161173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Diagrama de flujo: conector 61">
                <a:extLst>
                  <a:ext uri="{FF2B5EF4-FFF2-40B4-BE49-F238E27FC236}">
                    <a16:creationId xmlns:a16="http://schemas.microsoft.com/office/drawing/2014/main" id="{FF82D580-69A3-4C99-9540-5B5B4AC1A68F}"/>
                  </a:ext>
                </a:extLst>
              </p:cNvPr>
              <p:cNvSpPr/>
              <p:nvPr/>
            </p:nvSpPr>
            <p:spPr>
              <a:xfrm>
                <a:off x="5103265" y="3536853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61E10944-4425-482E-9245-7F5327A5EDE5}"/>
                </a:ext>
              </a:extLst>
            </p:cNvPr>
            <p:cNvGrpSpPr/>
            <p:nvPr/>
          </p:nvGrpSpPr>
          <p:grpSpPr>
            <a:xfrm>
              <a:off x="5598781" y="2908356"/>
              <a:ext cx="287669" cy="739897"/>
              <a:chOff x="5598781" y="2750738"/>
              <a:chExt cx="374531" cy="1117600"/>
            </a:xfrm>
          </p:grpSpPr>
          <p:sp>
            <p:nvSpPr>
              <p:cNvPr id="69" name="Rectángulo: esquinas redondeadas 68">
                <a:extLst>
                  <a:ext uri="{FF2B5EF4-FFF2-40B4-BE49-F238E27FC236}">
                    <a16:creationId xmlns:a16="http://schemas.microsoft.com/office/drawing/2014/main" id="{828E6784-9F29-4330-A327-88C4842D183B}"/>
                  </a:ext>
                </a:extLst>
              </p:cNvPr>
              <p:cNvSpPr/>
              <p:nvPr/>
            </p:nvSpPr>
            <p:spPr>
              <a:xfrm>
                <a:off x="5598781" y="2750738"/>
                <a:ext cx="374531" cy="1117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0" name="Diagrama de flujo: conector 69">
                <a:extLst>
                  <a:ext uri="{FF2B5EF4-FFF2-40B4-BE49-F238E27FC236}">
                    <a16:creationId xmlns:a16="http://schemas.microsoft.com/office/drawing/2014/main" id="{D1331712-7D15-46D0-BD14-2B1BB313A012}"/>
                  </a:ext>
                </a:extLst>
              </p:cNvPr>
              <p:cNvSpPr/>
              <p:nvPr/>
            </p:nvSpPr>
            <p:spPr>
              <a:xfrm>
                <a:off x="5673992" y="2961835"/>
                <a:ext cx="216046" cy="23996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71" name="Diagrama de flujo: conector 70">
                <a:extLst>
                  <a:ext uri="{FF2B5EF4-FFF2-40B4-BE49-F238E27FC236}">
                    <a16:creationId xmlns:a16="http://schemas.microsoft.com/office/drawing/2014/main" id="{F46D698A-0175-42F0-BA56-6C8939FA3FFD}"/>
                  </a:ext>
                </a:extLst>
              </p:cNvPr>
              <p:cNvSpPr/>
              <p:nvPr/>
            </p:nvSpPr>
            <p:spPr>
              <a:xfrm>
                <a:off x="5693891" y="3384830"/>
                <a:ext cx="216044" cy="23996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76FDCEE9-A441-43FF-BB37-1F8BEA699AC4}"/>
                </a:ext>
              </a:extLst>
            </p:cNvPr>
            <p:cNvSpPr/>
            <p:nvPr/>
          </p:nvSpPr>
          <p:spPr>
            <a:xfrm>
              <a:off x="6024670" y="3053817"/>
              <a:ext cx="287669" cy="448972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1107C3B1-28C0-4096-936D-FDCBAD678B82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5886450" y="3278305"/>
              <a:ext cx="147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Diagrama de flujo: conector 84">
              <a:extLst>
                <a:ext uri="{FF2B5EF4-FFF2-40B4-BE49-F238E27FC236}">
                  <a16:creationId xmlns:a16="http://schemas.microsoft.com/office/drawing/2014/main" id="{DC20D00D-1E1B-4E96-A924-D442F3D1F421}"/>
                </a:ext>
              </a:extLst>
            </p:cNvPr>
            <p:cNvSpPr/>
            <p:nvPr/>
          </p:nvSpPr>
          <p:spPr>
            <a:xfrm>
              <a:off x="6082303" y="3198870"/>
              <a:ext cx="165939" cy="15886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FA0894E2-A618-4AF6-A54C-723BB9876F20}"/>
                </a:ext>
              </a:extLst>
            </p:cNvPr>
            <p:cNvGrpSpPr/>
            <p:nvPr/>
          </p:nvGrpSpPr>
          <p:grpSpPr>
            <a:xfrm>
              <a:off x="4679122" y="2538413"/>
              <a:ext cx="468926" cy="1470867"/>
              <a:chOff x="5028578" y="2548389"/>
              <a:chExt cx="579237" cy="1525330"/>
            </a:xfrm>
          </p:grpSpPr>
          <p:sp>
            <p:nvSpPr>
              <p:cNvPr id="88" name="Diagrama de flujo: conector 87">
                <a:extLst>
                  <a:ext uri="{FF2B5EF4-FFF2-40B4-BE49-F238E27FC236}">
                    <a16:creationId xmlns:a16="http://schemas.microsoft.com/office/drawing/2014/main" id="{807C4155-1234-4824-A351-A82EBC6439E3}"/>
                  </a:ext>
                </a:extLst>
              </p:cNvPr>
              <p:cNvSpPr/>
              <p:nvPr/>
            </p:nvSpPr>
            <p:spPr>
              <a:xfrm>
                <a:off x="5080561" y="2717625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89" name="Conector recto de flecha 88">
                <a:extLst>
                  <a:ext uri="{FF2B5EF4-FFF2-40B4-BE49-F238E27FC236}">
                    <a16:creationId xmlns:a16="http://schemas.microsoft.com/office/drawing/2014/main" id="{715B23F3-36BC-42E5-90A7-FAD688FF7A35}"/>
                  </a:ext>
                </a:extLst>
              </p:cNvPr>
              <p:cNvCxnSpPr>
                <a:cxnSpLocks/>
                <a:stCxn id="90" idx="3"/>
                <a:endCxn id="60" idx="1"/>
              </p:cNvCxnSpPr>
              <p:nvPr/>
            </p:nvCxnSpPr>
            <p:spPr>
              <a:xfrm>
                <a:off x="5403108" y="3311055"/>
                <a:ext cx="204707" cy="14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2A2D98B3-F6BB-46EB-8F2A-C85FC3E7D1B4}"/>
                  </a:ext>
                </a:extLst>
              </p:cNvPr>
              <p:cNvSpPr/>
              <p:nvPr/>
            </p:nvSpPr>
            <p:spPr>
              <a:xfrm>
                <a:off x="5028578" y="2548389"/>
                <a:ext cx="374530" cy="152533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Diagrama de flujo: conector 90">
                <a:extLst>
                  <a:ext uri="{FF2B5EF4-FFF2-40B4-BE49-F238E27FC236}">
                    <a16:creationId xmlns:a16="http://schemas.microsoft.com/office/drawing/2014/main" id="{64997065-09F3-4AD3-A665-AD702CE1C17A}"/>
                  </a:ext>
                </a:extLst>
              </p:cNvPr>
              <p:cNvSpPr/>
              <p:nvPr/>
            </p:nvSpPr>
            <p:spPr>
              <a:xfrm>
                <a:off x="5090954" y="3043486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2" name="Diagrama de flujo: conector 91">
                <a:extLst>
                  <a:ext uri="{FF2B5EF4-FFF2-40B4-BE49-F238E27FC236}">
                    <a16:creationId xmlns:a16="http://schemas.microsoft.com/office/drawing/2014/main" id="{8E7959B4-3D72-40C6-83DA-9D36DF530DE7}"/>
                  </a:ext>
                </a:extLst>
              </p:cNvPr>
              <p:cNvSpPr/>
              <p:nvPr/>
            </p:nvSpPr>
            <p:spPr>
              <a:xfrm>
                <a:off x="5090954" y="3406887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95" name="Diagrama de flujo: conector 94">
              <a:extLst>
                <a:ext uri="{FF2B5EF4-FFF2-40B4-BE49-F238E27FC236}">
                  <a16:creationId xmlns:a16="http://schemas.microsoft.com/office/drawing/2014/main" id="{B4EB084B-FFC3-4561-952E-D026451B4CA5}"/>
                </a:ext>
              </a:extLst>
            </p:cNvPr>
            <p:cNvSpPr/>
            <p:nvPr/>
          </p:nvSpPr>
          <p:spPr>
            <a:xfrm>
              <a:off x="4729619" y="3676058"/>
              <a:ext cx="202209" cy="2045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6B3DAD33-B3B2-474E-8236-F343634C9C4B}"/>
                </a:ext>
              </a:extLst>
            </p:cNvPr>
            <p:cNvCxnSpPr>
              <a:cxnSpLocks/>
            </p:cNvCxnSpPr>
            <p:nvPr/>
          </p:nvCxnSpPr>
          <p:spPr>
            <a:xfrm>
              <a:off x="6312339" y="3271040"/>
              <a:ext cx="147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F8C518B9-1087-4112-974B-684B63D7136B}"/>
                </a:ext>
              </a:extLst>
            </p:cNvPr>
            <p:cNvGrpSpPr/>
            <p:nvPr/>
          </p:nvGrpSpPr>
          <p:grpSpPr>
            <a:xfrm>
              <a:off x="6465368" y="2929687"/>
              <a:ext cx="287669" cy="739897"/>
              <a:chOff x="5012560" y="2793932"/>
              <a:chExt cx="374531" cy="111760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11030287-1CEB-4B42-968A-994C6864C5E8}"/>
                  </a:ext>
                </a:extLst>
              </p:cNvPr>
              <p:cNvSpPr/>
              <p:nvPr/>
            </p:nvSpPr>
            <p:spPr>
              <a:xfrm>
                <a:off x="5012560" y="2793932"/>
                <a:ext cx="374531" cy="1117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08" name="Diagrama de flujo: conector 107">
                <a:extLst>
                  <a:ext uri="{FF2B5EF4-FFF2-40B4-BE49-F238E27FC236}">
                    <a16:creationId xmlns:a16="http://schemas.microsoft.com/office/drawing/2014/main" id="{B288A690-F263-4154-BDC8-AA4811F67147}"/>
                  </a:ext>
                </a:extLst>
              </p:cNvPr>
              <p:cNvSpPr/>
              <p:nvPr/>
            </p:nvSpPr>
            <p:spPr>
              <a:xfrm>
                <a:off x="5087770" y="3005028"/>
                <a:ext cx="216046" cy="23996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09" name="Diagrama de flujo: conector 108">
                <a:extLst>
                  <a:ext uri="{FF2B5EF4-FFF2-40B4-BE49-F238E27FC236}">
                    <a16:creationId xmlns:a16="http://schemas.microsoft.com/office/drawing/2014/main" id="{6999FCCF-DCA5-4A16-BB5A-08B78A4DF522}"/>
                  </a:ext>
                </a:extLst>
              </p:cNvPr>
              <p:cNvSpPr/>
              <p:nvPr/>
            </p:nvSpPr>
            <p:spPr>
              <a:xfrm>
                <a:off x="5107661" y="3428023"/>
                <a:ext cx="216044" cy="23996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CB5D9F3A-E871-4284-BFED-0395DCAA3ACD}"/>
                </a:ext>
              </a:extLst>
            </p:cNvPr>
            <p:cNvGrpSpPr/>
            <p:nvPr/>
          </p:nvGrpSpPr>
          <p:grpSpPr>
            <a:xfrm>
              <a:off x="6895341" y="2730202"/>
              <a:ext cx="450737" cy="1092200"/>
              <a:chOff x="4485834" y="2759761"/>
              <a:chExt cx="556770" cy="1117600"/>
            </a:xfrm>
          </p:grpSpPr>
          <p:sp>
            <p:nvSpPr>
              <p:cNvPr id="112" name="Diagrama de flujo: conector 111">
                <a:extLst>
                  <a:ext uri="{FF2B5EF4-FFF2-40B4-BE49-F238E27FC236}">
                    <a16:creationId xmlns:a16="http://schemas.microsoft.com/office/drawing/2014/main" id="{89671E9B-AE25-44F8-B9A6-0F32DEC41B2D}"/>
                  </a:ext>
                </a:extLst>
              </p:cNvPr>
              <p:cNvSpPr/>
              <p:nvPr/>
            </p:nvSpPr>
            <p:spPr>
              <a:xfrm>
                <a:off x="4547084" y="2829070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113" name="Conector recto de flecha 112">
                <a:extLst>
                  <a:ext uri="{FF2B5EF4-FFF2-40B4-BE49-F238E27FC236}">
                    <a16:creationId xmlns:a16="http://schemas.microsoft.com/office/drawing/2014/main" id="{9FCD7D49-1B44-470A-9A2E-E8EB55D1F03D}"/>
                  </a:ext>
                </a:extLst>
              </p:cNvPr>
              <p:cNvCxnSpPr>
                <a:cxnSpLocks/>
                <a:stCxn id="114" idx="3"/>
              </p:cNvCxnSpPr>
              <p:nvPr/>
            </p:nvCxnSpPr>
            <p:spPr>
              <a:xfrm>
                <a:off x="4860371" y="3318561"/>
                <a:ext cx="1822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8CE6E8F2-6F1F-4695-B70E-90289A5B05BB}"/>
                  </a:ext>
                </a:extLst>
              </p:cNvPr>
              <p:cNvSpPr/>
              <p:nvPr/>
            </p:nvSpPr>
            <p:spPr>
              <a:xfrm>
                <a:off x="4485834" y="2759761"/>
                <a:ext cx="374531" cy="1117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5" name="Diagrama de flujo: conector 114">
                <a:extLst>
                  <a:ext uri="{FF2B5EF4-FFF2-40B4-BE49-F238E27FC236}">
                    <a16:creationId xmlns:a16="http://schemas.microsoft.com/office/drawing/2014/main" id="{DF0B7A88-B429-4D98-B34F-739E027BE654}"/>
                  </a:ext>
                </a:extLst>
              </p:cNvPr>
              <p:cNvSpPr/>
              <p:nvPr/>
            </p:nvSpPr>
            <p:spPr>
              <a:xfrm>
                <a:off x="4547080" y="3190434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16" name="Diagrama de flujo: conector 115">
                <a:extLst>
                  <a:ext uri="{FF2B5EF4-FFF2-40B4-BE49-F238E27FC236}">
                    <a16:creationId xmlns:a16="http://schemas.microsoft.com/office/drawing/2014/main" id="{136F6777-35C1-4909-969B-8051DC0D73CB}"/>
                  </a:ext>
                </a:extLst>
              </p:cNvPr>
              <p:cNvSpPr/>
              <p:nvPr/>
            </p:nvSpPr>
            <p:spPr>
              <a:xfrm>
                <a:off x="4547084" y="3566114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C994081F-6E5E-4633-9122-CCC32FBB45CF}"/>
                </a:ext>
              </a:extLst>
            </p:cNvPr>
            <p:cNvCxnSpPr>
              <a:cxnSpLocks/>
            </p:cNvCxnSpPr>
            <p:nvPr/>
          </p:nvCxnSpPr>
          <p:spPr>
            <a:xfrm>
              <a:off x="6753629" y="3276300"/>
              <a:ext cx="1475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95083931-F82D-4D56-89D0-556E9FE63572}"/>
                </a:ext>
              </a:extLst>
            </p:cNvPr>
            <p:cNvGrpSpPr/>
            <p:nvPr/>
          </p:nvGrpSpPr>
          <p:grpSpPr>
            <a:xfrm>
              <a:off x="7362838" y="2540866"/>
              <a:ext cx="303204" cy="1470867"/>
              <a:chOff x="4472391" y="2578044"/>
              <a:chExt cx="374530" cy="1525330"/>
            </a:xfrm>
          </p:grpSpPr>
          <p:sp>
            <p:nvSpPr>
              <p:cNvPr id="119" name="Diagrama de flujo: conector 118">
                <a:extLst>
                  <a:ext uri="{FF2B5EF4-FFF2-40B4-BE49-F238E27FC236}">
                    <a16:creationId xmlns:a16="http://schemas.microsoft.com/office/drawing/2014/main" id="{26AC8193-FE77-494D-8606-8351EBAC9C8C}"/>
                  </a:ext>
                </a:extLst>
              </p:cNvPr>
              <p:cNvSpPr/>
              <p:nvPr/>
            </p:nvSpPr>
            <p:spPr>
              <a:xfrm>
                <a:off x="4524385" y="2747280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A9ACDB20-CDDF-47DE-A183-4EA6ADA269DC}"/>
                  </a:ext>
                </a:extLst>
              </p:cNvPr>
              <p:cNvSpPr/>
              <p:nvPr/>
            </p:nvSpPr>
            <p:spPr>
              <a:xfrm>
                <a:off x="4472391" y="2578044"/>
                <a:ext cx="374530" cy="152533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2" name="Diagrama de flujo: conector 121">
                <a:extLst>
                  <a:ext uri="{FF2B5EF4-FFF2-40B4-BE49-F238E27FC236}">
                    <a16:creationId xmlns:a16="http://schemas.microsoft.com/office/drawing/2014/main" id="{11A20243-E376-44E1-8863-A917E4BBA720}"/>
                  </a:ext>
                </a:extLst>
              </p:cNvPr>
              <p:cNvSpPr/>
              <p:nvPr/>
            </p:nvSpPr>
            <p:spPr>
              <a:xfrm>
                <a:off x="4534777" y="3073141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23" name="Diagrama de flujo: conector 122">
                <a:extLst>
                  <a:ext uri="{FF2B5EF4-FFF2-40B4-BE49-F238E27FC236}">
                    <a16:creationId xmlns:a16="http://schemas.microsoft.com/office/drawing/2014/main" id="{AF6AB5BB-E356-40D1-B780-34DB7EE92BD7}"/>
                  </a:ext>
                </a:extLst>
              </p:cNvPr>
              <p:cNvSpPr/>
              <p:nvPr/>
            </p:nvSpPr>
            <p:spPr>
              <a:xfrm>
                <a:off x="4534777" y="3422671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24" name="Diagrama de flujo: conector 123">
              <a:extLst>
                <a:ext uri="{FF2B5EF4-FFF2-40B4-BE49-F238E27FC236}">
                  <a16:creationId xmlns:a16="http://schemas.microsoft.com/office/drawing/2014/main" id="{B5114347-1A21-4054-914B-FDA0D7023617}"/>
                </a:ext>
              </a:extLst>
            </p:cNvPr>
            <p:cNvSpPr/>
            <p:nvPr/>
          </p:nvSpPr>
          <p:spPr>
            <a:xfrm>
              <a:off x="7415658" y="3646683"/>
              <a:ext cx="202209" cy="20179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8137DFCE-8A9D-4166-9171-AC25D73CEC4D}"/>
                </a:ext>
              </a:extLst>
            </p:cNvPr>
            <p:cNvGrpSpPr/>
            <p:nvPr/>
          </p:nvGrpSpPr>
          <p:grpSpPr>
            <a:xfrm>
              <a:off x="4235069" y="2732204"/>
              <a:ext cx="450735" cy="1092200"/>
              <a:chOff x="5042019" y="2730500"/>
              <a:chExt cx="556767" cy="1117600"/>
            </a:xfrm>
          </p:grpSpPr>
          <p:sp>
            <p:nvSpPr>
              <p:cNvPr id="127" name="Diagrama de flujo: conector 126">
                <a:extLst>
                  <a:ext uri="{FF2B5EF4-FFF2-40B4-BE49-F238E27FC236}">
                    <a16:creationId xmlns:a16="http://schemas.microsoft.com/office/drawing/2014/main" id="{18F0EA27-012B-4426-AFC7-D0F3DB48ACCC}"/>
                  </a:ext>
                </a:extLst>
              </p:cNvPr>
              <p:cNvSpPr/>
              <p:nvPr/>
            </p:nvSpPr>
            <p:spPr>
              <a:xfrm>
                <a:off x="5103265" y="2799809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128" name="Conector recto de flecha 127">
                <a:extLst>
                  <a:ext uri="{FF2B5EF4-FFF2-40B4-BE49-F238E27FC236}">
                    <a16:creationId xmlns:a16="http://schemas.microsoft.com/office/drawing/2014/main" id="{A1D83C4E-4C37-4746-BE6E-9702631B28FF}"/>
                  </a:ext>
                </a:extLst>
              </p:cNvPr>
              <p:cNvCxnSpPr>
                <a:cxnSpLocks/>
                <a:stCxn id="129" idx="3"/>
              </p:cNvCxnSpPr>
              <p:nvPr/>
            </p:nvCxnSpPr>
            <p:spPr>
              <a:xfrm>
                <a:off x="5416549" y="3289300"/>
                <a:ext cx="1822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1945CFD6-9F5D-4FE9-B10A-742786964E77}"/>
                  </a:ext>
                </a:extLst>
              </p:cNvPr>
              <p:cNvSpPr/>
              <p:nvPr/>
            </p:nvSpPr>
            <p:spPr>
              <a:xfrm>
                <a:off x="5042019" y="2730500"/>
                <a:ext cx="374531" cy="1117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0" name="Diagrama de flujo: conector 129">
                <a:extLst>
                  <a:ext uri="{FF2B5EF4-FFF2-40B4-BE49-F238E27FC236}">
                    <a16:creationId xmlns:a16="http://schemas.microsoft.com/office/drawing/2014/main" id="{49EA3A21-1028-4FCE-954F-E1CE8D319DD6}"/>
                  </a:ext>
                </a:extLst>
              </p:cNvPr>
              <p:cNvSpPr/>
              <p:nvPr/>
            </p:nvSpPr>
            <p:spPr>
              <a:xfrm>
                <a:off x="5103264" y="3161173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1" name="Diagrama de flujo: conector 130">
                <a:extLst>
                  <a:ext uri="{FF2B5EF4-FFF2-40B4-BE49-F238E27FC236}">
                    <a16:creationId xmlns:a16="http://schemas.microsoft.com/office/drawing/2014/main" id="{54909711-923F-417C-8F70-6ADA31F18FED}"/>
                  </a:ext>
                </a:extLst>
              </p:cNvPr>
              <p:cNvSpPr/>
              <p:nvPr/>
            </p:nvSpPr>
            <p:spPr>
              <a:xfrm>
                <a:off x="5103265" y="3536853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B28945F6-3839-4089-8E66-D755C32C92B1}"/>
                </a:ext>
              </a:extLst>
            </p:cNvPr>
            <p:cNvGrpSpPr/>
            <p:nvPr/>
          </p:nvGrpSpPr>
          <p:grpSpPr>
            <a:xfrm>
              <a:off x="7672757" y="2737841"/>
              <a:ext cx="457449" cy="1092200"/>
              <a:chOff x="4295303" y="2759761"/>
              <a:chExt cx="565061" cy="1117600"/>
            </a:xfrm>
          </p:grpSpPr>
          <p:sp>
            <p:nvSpPr>
              <p:cNvPr id="139" name="Diagrama de flujo: conector 138">
                <a:extLst>
                  <a:ext uri="{FF2B5EF4-FFF2-40B4-BE49-F238E27FC236}">
                    <a16:creationId xmlns:a16="http://schemas.microsoft.com/office/drawing/2014/main" id="{A9C817DE-93C9-43AE-9527-9D8E14D0C54E}"/>
                  </a:ext>
                </a:extLst>
              </p:cNvPr>
              <p:cNvSpPr/>
              <p:nvPr/>
            </p:nvSpPr>
            <p:spPr>
              <a:xfrm>
                <a:off x="4547083" y="2829070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cxnSp>
            <p:nvCxnSpPr>
              <p:cNvPr id="140" name="Conector recto de flecha 139">
                <a:extLst>
                  <a:ext uri="{FF2B5EF4-FFF2-40B4-BE49-F238E27FC236}">
                    <a16:creationId xmlns:a16="http://schemas.microsoft.com/office/drawing/2014/main" id="{86D7CFE8-032B-477C-A2F3-76F730854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5303" y="3310740"/>
                <a:ext cx="1822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ángulo: esquinas redondeadas 140">
                <a:extLst>
                  <a:ext uri="{FF2B5EF4-FFF2-40B4-BE49-F238E27FC236}">
                    <a16:creationId xmlns:a16="http://schemas.microsoft.com/office/drawing/2014/main" id="{624171FF-BA00-492F-937C-26A325D6C619}"/>
                  </a:ext>
                </a:extLst>
              </p:cNvPr>
              <p:cNvSpPr/>
              <p:nvPr/>
            </p:nvSpPr>
            <p:spPr>
              <a:xfrm>
                <a:off x="4485834" y="2759761"/>
                <a:ext cx="374530" cy="111760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2" name="Diagrama de flujo: conector 141">
                <a:extLst>
                  <a:ext uri="{FF2B5EF4-FFF2-40B4-BE49-F238E27FC236}">
                    <a16:creationId xmlns:a16="http://schemas.microsoft.com/office/drawing/2014/main" id="{AA45AECB-64CD-4BE7-8BD3-078C8B41B97B}"/>
                  </a:ext>
                </a:extLst>
              </p:cNvPr>
              <p:cNvSpPr/>
              <p:nvPr/>
            </p:nvSpPr>
            <p:spPr>
              <a:xfrm>
                <a:off x="4547083" y="3190434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3" name="Diagrama de flujo: conector 142">
                <a:extLst>
                  <a:ext uri="{FF2B5EF4-FFF2-40B4-BE49-F238E27FC236}">
                    <a16:creationId xmlns:a16="http://schemas.microsoft.com/office/drawing/2014/main" id="{AF2ECB93-D229-4CB6-9716-057CD927239C}"/>
                  </a:ext>
                </a:extLst>
              </p:cNvPr>
              <p:cNvSpPr/>
              <p:nvPr/>
            </p:nvSpPr>
            <p:spPr>
              <a:xfrm>
                <a:off x="4547083" y="3566114"/>
                <a:ext cx="249777" cy="20927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44" name="Flecha: hacia abajo 143">
              <a:extLst>
                <a:ext uri="{FF2B5EF4-FFF2-40B4-BE49-F238E27FC236}">
                  <a16:creationId xmlns:a16="http://schemas.microsoft.com/office/drawing/2014/main" id="{698C4705-1502-4763-8EC7-B8DC89840646}"/>
                </a:ext>
              </a:extLst>
            </p:cNvPr>
            <p:cNvSpPr/>
            <p:nvPr/>
          </p:nvSpPr>
          <p:spPr>
            <a:xfrm>
              <a:off x="6082303" y="3631997"/>
              <a:ext cx="190499" cy="6703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45" name="Flecha: a la derecha 144">
              <a:extLst>
                <a:ext uri="{FF2B5EF4-FFF2-40B4-BE49-F238E27FC236}">
                  <a16:creationId xmlns:a16="http://schemas.microsoft.com/office/drawing/2014/main" id="{8297A4F5-A9E4-4A2A-B3F7-F93EDEDBEAA4}"/>
                </a:ext>
              </a:extLst>
            </p:cNvPr>
            <p:cNvSpPr/>
            <p:nvPr/>
          </p:nvSpPr>
          <p:spPr>
            <a:xfrm>
              <a:off x="3648710" y="3175913"/>
              <a:ext cx="563374" cy="1903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83791B17-4795-43FA-80DD-DD769C52C330}"/>
                </a:ext>
              </a:extLst>
            </p:cNvPr>
            <p:cNvSpPr/>
            <p:nvPr/>
          </p:nvSpPr>
          <p:spPr>
            <a:xfrm>
              <a:off x="5822489" y="4362450"/>
              <a:ext cx="929270" cy="4489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b="1" dirty="0">
                  <a:solidFill>
                    <a:schemeClr val="accent1">
                      <a:lumMod val="50000"/>
                    </a:schemeClr>
                  </a:solidFill>
                </a:rPr>
                <a:t>KL </a:t>
              </a:r>
              <a:r>
                <a:rPr lang="es-PE" sz="1050" b="1" dirty="0" err="1">
                  <a:solidFill>
                    <a:schemeClr val="accent1">
                      <a:lumMod val="50000"/>
                    </a:schemeClr>
                  </a:solidFill>
                </a:rPr>
                <a:t>Divergence</a:t>
              </a:r>
              <a:endParaRPr lang="es-PE" sz="105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618148FB-6775-4E5B-BA08-8C4FA4B51841}"/>
                </a:ext>
              </a:extLst>
            </p:cNvPr>
            <p:cNvSpPr txBox="1"/>
            <p:nvPr/>
          </p:nvSpPr>
          <p:spPr>
            <a:xfrm>
              <a:off x="7641400" y="4209075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b="1" dirty="0" err="1">
                  <a:solidFill>
                    <a:schemeClr val="accent1">
                      <a:lumMod val="50000"/>
                    </a:schemeClr>
                  </a:solidFill>
                </a:rPr>
                <a:t>Decoder</a:t>
              </a:r>
              <a:endParaRPr lang="es-PE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EF91014B-4C27-4885-B9B0-8D98C410576C}"/>
                </a:ext>
              </a:extLst>
            </p:cNvPr>
            <p:cNvSpPr txBox="1"/>
            <p:nvPr/>
          </p:nvSpPr>
          <p:spPr>
            <a:xfrm>
              <a:off x="4632581" y="4213089"/>
              <a:ext cx="628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000" b="1" dirty="0" err="1">
                  <a:solidFill>
                    <a:schemeClr val="accent1">
                      <a:lumMod val="50000"/>
                    </a:schemeClr>
                  </a:solidFill>
                </a:rPr>
                <a:t>Encoder</a:t>
              </a:r>
              <a:endParaRPr lang="es-PE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90C95D53-61EA-463E-89B0-A4BADFD9151C}"/>
                </a:ext>
              </a:extLst>
            </p:cNvPr>
            <p:cNvSpPr txBox="1"/>
            <p:nvPr/>
          </p:nvSpPr>
          <p:spPr>
            <a:xfrm>
              <a:off x="3620887" y="3056341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900" dirty="0">
                  <a:solidFill>
                    <a:schemeClr val="accent1">
                      <a:lumMod val="50000"/>
                    </a:schemeClr>
                  </a:solidFill>
                </a:rPr>
                <a:t>Input</a:t>
              </a:r>
            </a:p>
          </p:txBody>
        </p:sp>
        <p:pic>
          <p:nvPicPr>
            <p:cNvPr id="1026" name="Picture 2" descr="Papeles - Iconos gratis de negocio">
              <a:extLst>
                <a:ext uri="{FF2B5EF4-FFF2-40B4-BE49-F238E27FC236}">
                  <a16:creationId xmlns:a16="http://schemas.microsoft.com/office/drawing/2014/main" id="{C03FC00B-842E-4BA4-9132-89E8A353B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659" y="2894322"/>
              <a:ext cx="449247" cy="449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E0D5AA1C-5E53-4259-AFB1-06FDF6498147}"/>
                </a:ext>
              </a:extLst>
            </p:cNvPr>
            <p:cNvSpPr txBox="1"/>
            <p:nvPr/>
          </p:nvSpPr>
          <p:spPr>
            <a:xfrm>
              <a:off x="2824437" y="3307880"/>
              <a:ext cx="782150" cy="282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900" dirty="0">
                  <a:solidFill>
                    <a:schemeClr val="accent1">
                      <a:lumMod val="50000"/>
                    </a:schemeClr>
                  </a:solidFill>
                </a:rPr>
                <a:t>Text </a:t>
              </a:r>
              <a:r>
                <a:rPr lang="es-PE" sz="900" dirty="0" err="1">
                  <a:solidFill>
                    <a:schemeClr val="accent1">
                      <a:lumMod val="50000"/>
                    </a:schemeClr>
                  </a:solidFill>
                </a:rPr>
                <a:t>Embedding</a:t>
              </a:r>
              <a:endParaRPr lang="es-PE" sz="9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s-PE" sz="900" b="1" dirty="0">
                  <a:solidFill>
                    <a:schemeClr val="accent1">
                      <a:lumMod val="50000"/>
                    </a:schemeClr>
                  </a:solidFill>
                </a:rPr>
                <a:t> BERT - BETO</a:t>
              </a:r>
            </a:p>
          </p:txBody>
        </p: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43AC7BDF-1356-44FF-BE30-9664EA3F34BA}"/>
                </a:ext>
              </a:extLst>
            </p:cNvPr>
            <p:cNvCxnSpPr>
              <a:cxnSpLocks/>
            </p:cNvCxnSpPr>
            <p:nvPr/>
          </p:nvCxnSpPr>
          <p:spPr>
            <a:xfrm>
              <a:off x="6287124" y="4914900"/>
              <a:ext cx="0" cy="8763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BC94690B-8F5A-4DB2-9BF2-33728C2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5822489" y="5382708"/>
              <a:ext cx="1332132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8" name="Diagrama de flujo: conector 157">
              <a:extLst>
                <a:ext uri="{FF2B5EF4-FFF2-40B4-BE49-F238E27FC236}">
                  <a16:creationId xmlns:a16="http://schemas.microsoft.com/office/drawing/2014/main" id="{C99865BA-2747-4B2C-B9C2-D1FD190CA167}"/>
                </a:ext>
              </a:extLst>
            </p:cNvPr>
            <p:cNvSpPr/>
            <p:nvPr/>
          </p:nvSpPr>
          <p:spPr>
            <a:xfrm>
              <a:off x="6139307" y="5008267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Diagrama de flujo: conector 158">
              <a:extLst>
                <a:ext uri="{FF2B5EF4-FFF2-40B4-BE49-F238E27FC236}">
                  <a16:creationId xmlns:a16="http://schemas.microsoft.com/office/drawing/2014/main" id="{D05F4A1C-9A00-4756-848C-7E3F603AD89A}"/>
                </a:ext>
              </a:extLst>
            </p:cNvPr>
            <p:cNvSpPr/>
            <p:nvPr/>
          </p:nvSpPr>
          <p:spPr>
            <a:xfrm>
              <a:off x="6248242" y="5012024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Diagrama de flujo: conector 159">
              <a:extLst>
                <a:ext uri="{FF2B5EF4-FFF2-40B4-BE49-F238E27FC236}">
                  <a16:creationId xmlns:a16="http://schemas.microsoft.com/office/drawing/2014/main" id="{AE8E1CA6-2EBC-4220-AE62-35075077D969}"/>
                </a:ext>
              </a:extLst>
            </p:cNvPr>
            <p:cNvSpPr/>
            <p:nvPr/>
          </p:nvSpPr>
          <p:spPr>
            <a:xfrm>
              <a:off x="6154919" y="5116485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2" name="Diagrama de flujo: conector 161">
              <a:extLst>
                <a:ext uri="{FF2B5EF4-FFF2-40B4-BE49-F238E27FC236}">
                  <a16:creationId xmlns:a16="http://schemas.microsoft.com/office/drawing/2014/main" id="{A9738139-3BA9-4356-BBE7-3EB357770341}"/>
                </a:ext>
              </a:extLst>
            </p:cNvPr>
            <p:cNvSpPr/>
            <p:nvPr/>
          </p:nvSpPr>
          <p:spPr>
            <a:xfrm>
              <a:off x="6703701" y="5198724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3" name="Diagrama de flujo: conector 162">
              <a:extLst>
                <a:ext uri="{FF2B5EF4-FFF2-40B4-BE49-F238E27FC236}">
                  <a16:creationId xmlns:a16="http://schemas.microsoft.com/office/drawing/2014/main" id="{17D14500-BE7D-4341-8FE7-91225CA3FB59}"/>
                </a:ext>
              </a:extLst>
            </p:cNvPr>
            <p:cNvSpPr/>
            <p:nvPr/>
          </p:nvSpPr>
          <p:spPr>
            <a:xfrm>
              <a:off x="6520449" y="5169243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4" name="Diagrama de flujo: conector 163">
              <a:extLst>
                <a:ext uri="{FF2B5EF4-FFF2-40B4-BE49-F238E27FC236}">
                  <a16:creationId xmlns:a16="http://schemas.microsoft.com/office/drawing/2014/main" id="{B499E90D-DB51-4DD0-B76D-A94B74CA7767}"/>
                </a:ext>
              </a:extLst>
            </p:cNvPr>
            <p:cNvSpPr/>
            <p:nvPr/>
          </p:nvSpPr>
          <p:spPr>
            <a:xfrm>
              <a:off x="6615830" y="5238339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5" name="Diagrama de flujo: conector 164">
              <a:extLst>
                <a:ext uri="{FF2B5EF4-FFF2-40B4-BE49-F238E27FC236}">
                  <a16:creationId xmlns:a16="http://schemas.microsoft.com/office/drawing/2014/main" id="{2BEA3948-E188-4912-852A-3D5E606DA8F4}"/>
                </a:ext>
              </a:extLst>
            </p:cNvPr>
            <p:cNvSpPr/>
            <p:nvPr/>
          </p:nvSpPr>
          <p:spPr>
            <a:xfrm>
              <a:off x="6502938" y="5294367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6" name="Diagrama de flujo: conector 165">
              <a:extLst>
                <a:ext uri="{FF2B5EF4-FFF2-40B4-BE49-F238E27FC236}">
                  <a16:creationId xmlns:a16="http://schemas.microsoft.com/office/drawing/2014/main" id="{EAB4DA04-DE38-45F9-927C-47B0039AF318}"/>
                </a:ext>
              </a:extLst>
            </p:cNvPr>
            <p:cNvSpPr/>
            <p:nvPr/>
          </p:nvSpPr>
          <p:spPr>
            <a:xfrm>
              <a:off x="6659883" y="5353050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7" name="Diagrama de flujo: conector 166">
              <a:extLst>
                <a:ext uri="{FF2B5EF4-FFF2-40B4-BE49-F238E27FC236}">
                  <a16:creationId xmlns:a16="http://schemas.microsoft.com/office/drawing/2014/main" id="{69742FDA-B54C-4631-B417-C38BAD9BBCA9}"/>
                </a:ext>
              </a:extLst>
            </p:cNvPr>
            <p:cNvSpPr/>
            <p:nvPr/>
          </p:nvSpPr>
          <p:spPr>
            <a:xfrm>
              <a:off x="6232179" y="5519529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8" name="Diagrama de flujo: conector 167">
              <a:extLst>
                <a:ext uri="{FF2B5EF4-FFF2-40B4-BE49-F238E27FC236}">
                  <a16:creationId xmlns:a16="http://schemas.microsoft.com/office/drawing/2014/main" id="{42F4EBF4-723B-4A37-869B-5D320F7D7193}"/>
                </a:ext>
              </a:extLst>
            </p:cNvPr>
            <p:cNvSpPr/>
            <p:nvPr/>
          </p:nvSpPr>
          <p:spPr>
            <a:xfrm>
              <a:off x="6311060" y="5592767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9" name="Diagrama de flujo: conector 168">
              <a:extLst>
                <a:ext uri="{FF2B5EF4-FFF2-40B4-BE49-F238E27FC236}">
                  <a16:creationId xmlns:a16="http://schemas.microsoft.com/office/drawing/2014/main" id="{74801AB7-6C44-4C92-B0A1-CAF803CD6182}"/>
                </a:ext>
              </a:extLst>
            </p:cNvPr>
            <p:cNvSpPr/>
            <p:nvPr/>
          </p:nvSpPr>
          <p:spPr>
            <a:xfrm>
              <a:off x="6223751" y="5632958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9A12147D-0D0E-4820-9016-5158A7C4EE70}"/>
                </a:ext>
              </a:extLst>
            </p:cNvPr>
            <p:cNvSpPr/>
            <p:nvPr/>
          </p:nvSpPr>
          <p:spPr>
            <a:xfrm>
              <a:off x="7154621" y="5169243"/>
              <a:ext cx="700566" cy="35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000" b="1" dirty="0">
                  <a:solidFill>
                    <a:schemeClr val="accent1">
                      <a:lumMod val="50000"/>
                    </a:schemeClr>
                  </a:solidFill>
                </a:rPr>
                <a:t>K-</a:t>
              </a:r>
              <a:r>
                <a:rPr lang="es-PE" sz="1000" b="1" dirty="0" err="1">
                  <a:solidFill>
                    <a:schemeClr val="accent1">
                      <a:lumMod val="50000"/>
                    </a:schemeClr>
                  </a:solidFill>
                </a:rPr>
                <a:t>means</a:t>
              </a:r>
              <a:endParaRPr lang="es-PE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3" name="Paralelogramo 172">
              <a:extLst>
                <a:ext uri="{FF2B5EF4-FFF2-40B4-BE49-F238E27FC236}">
                  <a16:creationId xmlns:a16="http://schemas.microsoft.com/office/drawing/2014/main" id="{DF2794BC-855B-4992-A84B-9758FBFC3E95}"/>
                </a:ext>
              </a:extLst>
            </p:cNvPr>
            <p:cNvSpPr/>
            <p:nvPr/>
          </p:nvSpPr>
          <p:spPr>
            <a:xfrm>
              <a:off x="7154620" y="5008006"/>
              <a:ext cx="765293" cy="16123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5" name="Paralelogramo 174">
              <a:extLst>
                <a:ext uri="{FF2B5EF4-FFF2-40B4-BE49-F238E27FC236}">
                  <a16:creationId xmlns:a16="http://schemas.microsoft.com/office/drawing/2014/main" id="{F31E3194-0E59-4D56-BEE5-51AD14337E6E}"/>
                </a:ext>
              </a:extLst>
            </p:cNvPr>
            <p:cNvSpPr/>
            <p:nvPr/>
          </p:nvSpPr>
          <p:spPr>
            <a:xfrm rot="5400000" flipV="1">
              <a:off x="7646977" y="5235484"/>
              <a:ext cx="499217" cy="65972"/>
            </a:xfrm>
            <a:custGeom>
              <a:avLst/>
              <a:gdLst>
                <a:gd name="connsiteX0" fmla="*/ 0 w 401590"/>
                <a:gd name="connsiteY0" fmla="*/ 82638 h 82638"/>
                <a:gd name="connsiteX1" fmla="*/ 46419 w 401590"/>
                <a:gd name="connsiteY1" fmla="*/ 0 h 82638"/>
                <a:gd name="connsiteX2" fmla="*/ 401590 w 401590"/>
                <a:gd name="connsiteY2" fmla="*/ 0 h 82638"/>
                <a:gd name="connsiteX3" fmla="*/ 355171 w 401590"/>
                <a:gd name="connsiteY3" fmla="*/ 82638 h 82638"/>
                <a:gd name="connsiteX4" fmla="*/ 0 w 401590"/>
                <a:gd name="connsiteY4" fmla="*/ 82638 h 82638"/>
                <a:gd name="connsiteX0" fmla="*/ 0 w 515890"/>
                <a:gd name="connsiteY0" fmla="*/ 65969 h 82638"/>
                <a:gd name="connsiteX1" fmla="*/ 160719 w 515890"/>
                <a:gd name="connsiteY1" fmla="*/ 0 h 82638"/>
                <a:gd name="connsiteX2" fmla="*/ 515890 w 515890"/>
                <a:gd name="connsiteY2" fmla="*/ 0 h 82638"/>
                <a:gd name="connsiteX3" fmla="*/ 469471 w 515890"/>
                <a:gd name="connsiteY3" fmla="*/ 82638 h 82638"/>
                <a:gd name="connsiteX4" fmla="*/ 0 w 515890"/>
                <a:gd name="connsiteY4" fmla="*/ 65969 h 82638"/>
                <a:gd name="connsiteX0" fmla="*/ 0 w 508747"/>
                <a:gd name="connsiteY0" fmla="*/ 58825 h 82638"/>
                <a:gd name="connsiteX1" fmla="*/ 153576 w 508747"/>
                <a:gd name="connsiteY1" fmla="*/ 0 h 82638"/>
                <a:gd name="connsiteX2" fmla="*/ 508747 w 508747"/>
                <a:gd name="connsiteY2" fmla="*/ 0 h 82638"/>
                <a:gd name="connsiteX3" fmla="*/ 462328 w 508747"/>
                <a:gd name="connsiteY3" fmla="*/ 82638 h 82638"/>
                <a:gd name="connsiteX4" fmla="*/ 0 w 508747"/>
                <a:gd name="connsiteY4" fmla="*/ 58825 h 82638"/>
                <a:gd name="connsiteX0" fmla="*/ 0 w 482551"/>
                <a:gd name="connsiteY0" fmla="*/ 56447 h 82638"/>
                <a:gd name="connsiteX1" fmla="*/ 127380 w 482551"/>
                <a:gd name="connsiteY1" fmla="*/ 0 h 82638"/>
                <a:gd name="connsiteX2" fmla="*/ 482551 w 482551"/>
                <a:gd name="connsiteY2" fmla="*/ 0 h 82638"/>
                <a:gd name="connsiteX3" fmla="*/ 436132 w 482551"/>
                <a:gd name="connsiteY3" fmla="*/ 82638 h 82638"/>
                <a:gd name="connsiteX4" fmla="*/ 0 w 482551"/>
                <a:gd name="connsiteY4" fmla="*/ 56447 h 82638"/>
                <a:gd name="connsiteX0" fmla="*/ 0 w 499217"/>
                <a:gd name="connsiteY0" fmla="*/ 61212 h 82638"/>
                <a:gd name="connsiteX1" fmla="*/ 144046 w 499217"/>
                <a:gd name="connsiteY1" fmla="*/ 0 h 82638"/>
                <a:gd name="connsiteX2" fmla="*/ 499217 w 499217"/>
                <a:gd name="connsiteY2" fmla="*/ 0 h 82638"/>
                <a:gd name="connsiteX3" fmla="*/ 452798 w 499217"/>
                <a:gd name="connsiteY3" fmla="*/ 82638 h 82638"/>
                <a:gd name="connsiteX4" fmla="*/ 0 w 499217"/>
                <a:gd name="connsiteY4" fmla="*/ 61212 h 82638"/>
                <a:gd name="connsiteX0" fmla="*/ 0 w 499217"/>
                <a:gd name="connsiteY0" fmla="*/ 61212 h 75497"/>
                <a:gd name="connsiteX1" fmla="*/ 144046 w 499217"/>
                <a:gd name="connsiteY1" fmla="*/ 0 h 75497"/>
                <a:gd name="connsiteX2" fmla="*/ 499217 w 499217"/>
                <a:gd name="connsiteY2" fmla="*/ 0 h 75497"/>
                <a:gd name="connsiteX3" fmla="*/ 409938 w 499217"/>
                <a:gd name="connsiteY3" fmla="*/ 75497 h 75497"/>
                <a:gd name="connsiteX4" fmla="*/ 0 w 499217"/>
                <a:gd name="connsiteY4" fmla="*/ 61212 h 75497"/>
                <a:gd name="connsiteX0" fmla="*/ 0 w 499217"/>
                <a:gd name="connsiteY0" fmla="*/ 61212 h 65972"/>
                <a:gd name="connsiteX1" fmla="*/ 144046 w 499217"/>
                <a:gd name="connsiteY1" fmla="*/ 0 h 65972"/>
                <a:gd name="connsiteX2" fmla="*/ 499217 w 499217"/>
                <a:gd name="connsiteY2" fmla="*/ 0 h 65972"/>
                <a:gd name="connsiteX3" fmla="*/ 405175 w 499217"/>
                <a:gd name="connsiteY3" fmla="*/ 65972 h 65972"/>
                <a:gd name="connsiteX4" fmla="*/ 0 w 499217"/>
                <a:gd name="connsiteY4" fmla="*/ 61212 h 6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217" h="65972">
                  <a:moveTo>
                    <a:pt x="0" y="61212"/>
                  </a:moveTo>
                  <a:lnTo>
                    <a:pt x="144046" y="0"/>
                  </a:lnTo>
                  <a:lnTo>
                    <a:pt x="499217" y="0"/>
                  </a:lnTo>
                  <a:lnTo>
                    <a:pt x="405175" y="65972"/>
                  </a:lnTo>
                  <a:lnTo>
                    <a:pt x="0" y="6121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76" name="Conector recto de flecha 175">
              <a:extLst>
                <a:ext uri="{FF2B5EF4-FFF2-40B4-BE49-F238E27FC236}">
                  <a16:creationId xmlns:a16="http://schemas.microsoft.com/office/drawing/2014/main" id="{458C2D05-CBCE-44AC-BB2E-A746ABF5D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4165601"/>
              <a:ext cx="0" cy="9508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de flecha 180">
              <a:extLst>
                <a:ext uri="{FF2B5EF4-FFF2-40B4-BE49-F238E27FC236}">
                  <a16:creationId xmlns:a16="http://schemas.microsoft.com/office/drawing/2014/main" id="{2CAAFFAA-78F3-4171-AAD8-D285F4059AFF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5116485"/>
              <a:ext cx="10012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C4ADCBAD-FF7C-4094-B585-4CB5E8860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7396" y="5116485"/>
              <a:ext cx="591304" cy="6747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Diagrama de flujo: conector 186">
              <a:extLst>
                <a:ext uri="{FF2B5EF4-FFF2-40B4-BE49-F238E27FC236}">
                  <a16:creationId xmlns:a16="http://schemas.microsoft.com/office/drawing/2014/main" id="{F26ECFA7-F4F0-434E-BA2E-7F0DE2A2A8DB}"/>
                </a:ext>
              </a:extLst>
            </p:cNvPr>
            <p:cNvSpPr/>
            <p:nvPr/>
          </p:nvSpPr>
          <p:spPr>
            <a:xfrm>
              <a:off x="8659311" y="4302325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8" name="Diagrama de flujo: conector 187">
              <a:extLst>
                <a:ext uri="{FF2B5EF4-FFF2-40B4-BE49-F238E27FC236}">
                  <a16:creationId xmlns:a16="http://schemas.microsoft.com/office/drawing/2014/main" id="{6E56E920-A357-4A3B-8D58-BAF69AD175CA}"/>
                </a:ext>
              </a:extLst>
            </p:cNvPr>
            <p:cNvSpPr/>
            <p:nvPr/>
          </p:nvSpPr>
          <p:spPr>
            <a:xfrm>
              <a:off x="8659311" y="4427908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9" name="Diagrama de flujo: conector 188">
              <a:extLst>
                <a:ext uri="{FF2B5EF4-FFF2-40B4-BE49-F238E27FC236}">
                  <a16:creationId xmlns:a16="http://schemas.microsoft.com/office/drawing/2014/main" id="{B42C297B-B7A3-48D5-8D43-591476F44F6D}"/>
                </a:ext>
              </a:extLst>
            </p:cNvPr>
            <p:cNvSpPr/>
            <p:nvPr/>
          </p:nvSpPr>
          <p:spPr>
            <a:xfrm>
              <a:off x="8535808" y="4391090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0" name="Diagrama de flujo: conector 189">
              <a:extLst>
                <a:ext uri="{FF2B5EF4-FFF2-40B4-BE49-F238E27FC236}">
                  <a16:creationId xmlns:a16="http://schemas.microsoft.com/office/drawing/2014/main" id="{B22C0C37-5BC8-45D5-9E6E-EB4AC57E63EF}"/>
                </a:ext>
              </a:extLst>
            </p:cNvPr>
            <p:cNvSpPr/>
            <p:nvPr/>
          </p:nvSpPr>
          <p:spPr>
            <a:xfrm>
              <a:off x="9327949" y="5088621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1" name="Diagrama de flujo: conector 190">
              <a:extLst>
                <a:ext uri="{FF2B5EF4-FFF2-40B4-BE49-F238E27FC236}">
                  <a16:creationId xmlns:a16="http://schemas.microsoft.com/office/drawing/2014/main" id="{924D12C4-0FA8-4B8D-AAC3-0E7D1F4A0B80}"/>
                </a:ext>
              </a:extLst>
            </p:cNvPr>
            <p:cNvSpPr/>
            <p:nvPr/>
          </p:nvSpPr>
          <p:spPr>
            <a:xfrm>
              <a:off x="9305809" y="4953230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2" name="Diagrama de flujo: conector 191">
              <a:extLst>
                <a:ext uri="{FF2B5EF4-FFF2-40B4-BE49-F238E27FC236}">
                  <a16:creationId xmlns:a16="http://schemas.microsoft.com/office/drawing/2014/main" id="{4D573579-0A2D-4707-AD90-FEF741B8F2ED}"/>
                </a:ext>
              </a:extLst>
            </p:cNvPr>
            <p:cNvSpPr/>
            <p:nvPr/>
          </p:nvSpPr>
          <p:spPr>
            <a:xfrm>
              <a:off x="9192917" y="5009258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3" name="Diagrama de flujo: conector 192">
              <a:extLst>
                <a:ext uri="{FF2B5EF4-FFF2-40B4-BE49-F238E27FC236}">
                  <a16:creationId xmlns:a16="http://schemas.microsoft.com/office/drawing/2014/main" id="{E8AC2BAD-E38C-460F-9CF3-6645AA4C0466}"/>
                </a:ext>
              </a:extLst>
            </p:cNvPr>
            <p:cNvSpPr/>
            <p:nvPr/>
          </p:nvSpPr>
          <p:spPr>
            <a:xfrm>
              <a:off x="9232455" y="5133922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4" name="Diagrama de flujo: conector 193">
              <a:extLst>
                <a:ext uri="{FF2B5EF4-FFF2-40B4-BE49-F238E27FC236}">
                  <a16:creationId xmlns:a16="http://schemas.microsoft.com/office/drawing/2014/main" id="{64AD36EB-96A1-448E-8EC5-B2F67CD8875C}"/>
                </a:ext>
              </a:extLst>
            </p:cNvPr>
            <p:cNvSpPr/>
            <p:nvPr/>
          </p:nvSpPr>
          <p:spPr>
            <a:xfrm>
              <a:off x="8470701" y="5377049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5" name="Diagrama de flujo: conector 194">
              <a:extLst>
                <a:ext uri="{FF2B5EF4-FFF2-40B4-BE49-F238E27FC236}">
                  <a16:creationId xmlns:a16="http://schemas.microsoft.com/office/drawing/2014/main" id="{0595E036-801D-419B-8251-FC391CCDD997}"/>
                </a:ext>
              </a:extLst>
            </p:cNvPr>
            <p:cNvSpPr/>
            <p:nvPr/>
          </p:nvSpPr>
          <p:spPr>
            <a:xfrm>
              <a:off x="8287449" y="5347568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6" name="Diagrama de flujo: conector 195">
              <a:extLst>
                <a:ext uri="{FF2B5EF4-FFF2-40B4-BE49-F238E27FC236}">
                  <a16:creationId xmlns:a16="http://schemas.microsoft.com/office/drawing/2014/main" id="{4651C8BE-FFD9-439F-B280-7F64B9D56D19}"/>
                </a:ext>
              </a:extLst>
            </p:cNvPr>
            <p:cNvSpPr/>
            <p:nvPr/>
          </p:nvSpPr>
          <p:spPr>
            <a:xfrm>
              <a:off x="8382830" y="5416664"/>
              <a:ext cx="62020" cy="54776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CEFADAAF-8306-4E42-B419-3EE682D5A1E2}"/>
                </a:ext>
              </a:extLst>
            </p:cNvPr>
            <p:cNvSpPr txBox="1"/>
            <p:nvPr/>
          </p:nvSpPr>
          <p:spPr>
            <a:xfrm>
              <a:off x="8756767" y="5259540"/>
              <a:ext cx="5806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900" dirty="0" err="1">
                  <a:solidFill>
                    <a:schemeClr val="accent1">
                      <a:lumMod val="50000"/>
                    </a:schemeClr>
                  </a:solidFill>
                </a:rPr>
                <a:t>Clusters</a:t>
              </a:r>
              <a:endParaRPr lang="es-PE" sz="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35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2E0B79-DEAC-46FC-BB23-FD944049FD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 de julio de 2021</a:t>
            </a:fld>
            <a:endParaRPr lang="es-ES" noProof="0" dirty="0">
              <a:latin typeface="+mn-lt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D4B3D8-52EB-40C1-A77F-4DAEA2A4A2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16E38-B0EC-4BF5-B984-4054F5CCEB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12</a:t>
            </a:fld>
            <a:endParaRPr lang="es-ES" noProof="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746DC66-4289-4FF9-81AA-FBB517BF9910}"/>
              </a:ext>
            </a:extLst>
          </p:cNvPr>
          <p:cNvSpPr/>
          <p:nvPr/>
        </p:nvSpPr>
        <p:spPr>
          <a:xfrm>
            <a:off x="794759" y="1290415"/>
            <a:ext cx="1427148" cy="78621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Start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7DB4CD-1F4B-4102-8A1B-330E78A2BE84}"/>
              </a:ext>
            </a:extLst>
          </p:cNvPr>
          <p:cNvSpPr/>
          <p:nvPr/>
        </p:nvSpPr>
        <p:spPr>
          <a:xfrm>
            <a:off x="2743200" y="1226321"/>
            <a:ext cx="1999716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Valoraciones de atención al cliente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1C650BD-FA8E-4EBA-B738-CB103DA66018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2221907" y="1683521"/>
            <a:ext cx="52129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D2018E20-FBE2-4861-9CEF-E71D8B8E6191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742916" y="1683521"/>
            <a:ext cx="410197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EAAF6DD-C0C2-4ECA-BDF6-B4C18B9D7AE0}"/>
              </a:ext>
            </a:extLst>
          </p:cNvPr>
          <p:cNvSpPr/>
          <p:nvPr/>
        </p:nvSpPr>
        <p:spPr>
          <a:xfrm>
            <a:off x="5153113" y="1143000"/>
            <a:ext cx="2811568" cy="1081042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Lowercasing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Alphanumeric</a:t>
            </a:r>
            <a:r>
              <a:rPr lang="es-PE" dirty="0"/>
              <a:t> </a:t>
            </a:r>
            <a:r>
              <a:rPr lang="es-PE" dirty="0" err="1"/>
              <a:t>removal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Stopword</a:t>
            </a:r>
            <a:r>
              <a:rPr lang="es-PE" dirty="0"/>
              <a:t> </a:t>
            </a:r>
            <a:r>
              <a:rPr lang="es-PE" dirty="0" err="1"/>
              <a:t>removal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CA77CFA9-5C9A-4145-BBC4-3F52DEA29140}"/>
              </a:ext>
            </a:extLst>
          </p:cNvPr>
          <p:cNvSpPr/>
          <p:nvPr/>
        </p:nvSpPr>
        <p:spPr>
          <a:xfrm>
            <a:off x="5559039" y="2535964"/>
            <a:ext cx="1999716" cy="9144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Pre-trained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 Word </a:t>
            </a:r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Embedding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1204429-3306-4361-A718-6AA013BEDA85}"/>
              </a:ext>
            </a:extLst>
          </p:cNvPr>
          <p:cNvCxnSpPr>
            <a:cxnSpLocks/>
            <a:stCxn id="15" idx="2"/>
            <a:endCxn id="120" idx="0"/>
          </p:cNvCxnSpPr>
          <p:nvPr/>
        </p:nvCxnSpPr>
        <p:spPr>
          <a:xfrm>
            <a:off x="6558897" y="2224042"/>
            <a:ext cx="0" cy="31192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2" name="Elipse 131">
            <a:extLst>
              <a:ext uri="{FF2B5EF4-FFF2-40B4-BE49-F238E27FC236}">
                <a16:creationId xmlns:a16="http://schemas.microsoft.com/office/drawing/2014/main" id="{BF96CCE9-DEEB-4CAC-96E0-D1A472377029}"/>
              </a:ext>
            </a:extLst>
          </p:cNvPr>
          <p:cNvSpPr/>
          <p:nvPr/>
        </p:nvSpPr>
        <p:spPr>
          <a:xfrm>
            <a:off x="8558613" y="2535964"/>
            <a:ext cx="1999716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Text </a:t>
            </a:r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Embedding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C1F12E20-604B-43C5-A726-90078E188DC9}"/>
              </a:ext>
            </a:extLst>
          </p:cNvPr>
          <p:cNvCxnSpPr>
            <a:cxnSpLocks/>
            <a:stCxn id="120" idx="3"/>
            <a:endCxn id="132" idx="2"/>
          </p:cNvCxnSpPr>
          <p:nvPr/>
        </p:nvCxnSpPr>
        <p:spPr>
          <a:xfrm>
            <a:off x="7558755" y="2993164"/>
            <a:ext cx="99985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DE433BE-2366-4208-863E-9D1ECDA4D108}"/>
              </a:ext>
            </a:extLst>
          </p:cNvPr>
          <p:cNvSpPr txBox="1"/>
          <p:nvPr/>
        </p:nvSpPr>
        <p:spPr>
          <a:xfrm>
            <a:off x="2364571" y="2262497"/>
            <a:ext cx="26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b="1" dirty="0">
                <a:solidFill>
                  <a:schemeClr val="accent1">
                    <a:lumMod val="50000"/>
                  </a:schemeClr>
                </a:solidFill>
              </a:rPr>
              <a:t>1: Valoración positiva</a:t>
            </a:r>
          </a:p>
          <a:p>
            <a:pPr marL="285750" indent="-285750">
              <a:buFontTx/>
              <a:buChar char="-"/>
            </a:pPr>
            <a:r>
              <a:rPr lang="es-PE" b="1" dirty="0">
                <a:solidFill>
                  <a:schemeClr val="accent1">
                    <a:lumMod val="50000"/>
                  </a:schemeClr>
                </a:solidFill>
              </a:rPr>
              <a:t>0: Valoración negativa</a:t>
            </a:r>
            <a:endParaRPr lang="es-PE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8C5ACD-823F-4984-85C2-FBCB734B7591}"/>
              </a:ext>
            </a:extLst>
          </p:cNvPr>
          <p:cNvSpPr txBox="1"/>
          <p:nvPr/>
        </p:nvSpPr>
        <p:spPr>
          <a:xfrm>
            <a:off x="3221765" y="884900"/>
            <a:ext cx="94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AF1E076B-CEA0-42DF-AB55-7E46EB2EDE31}"/>
              </a:ext>
            </a:extLst>
          </p:cNvPr>
          <p:cNvSpPr txBox="1"/>
          <p:nvPr/>
        </p:nvSpPr>
        <p:spPr>
          <a:xfrm>
            <a:off x="7964681" y="1428490"/>
            <a:ext cx="6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NLTK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5EFD7685-92BB-4DE6-8A3B-E88902B81E45}"/>
              </a:ext>
            </a:extLst>
          </p:cNvPr>
          <p:cNvSpPr txBox="1"/>
          <p:nvPr/>
        </p:nvSpPr>
        <p:spPr>
          <a:xfrm>
            <a:off x="5964948" y="3461046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BERT - BETO</a:t>
            </a:r>
          </a:p>
        </p:txBody>
      </p:sp>
    </p:spTree>
    <p:extLst>
      <p:ext uri="{BB962C8B-B14F-4D97-AF65-F5344CB8AC3E}">
        <p14:creationId xmlns:p14="http://schemas.microsoft.com/office/powerpoint/2010/main" val="78578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1686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Objetivos para el T2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Prioridades de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es-ES" dirty="0"/>
              <a:t>Aumentar la satisfacción del cliente en un 2 %</a:t>
            </a:r>
          </a:p>
          <a:p>
            <a:pPr rtl="0"/>
            <a:r>
              <a:rPr lang="es-ES" dirty="0"/>
              <a:t>Mantener el crecimiento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/>
              <a:t>Prioridades agregadas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es-ES" dirty="0"/>
              <a:t>Disminuir el número de rotaciones en al menos 2</a:t>
            </a:r>
          </a:p>
          <a:p>
            <a:pPr rtl="0"/>
            <a:r>
              <a:rPr lang="es-ES" dirty="0"/>
              <a:t>Asegurar que el coste de desarrollo se mantiene por debajo del presupuesto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ES"/>
              <a:t>Oportunidades para empleados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/>
              <a:t>Inicio de trabajadores en prácticas</a:t>
            </a:r>
          </a:p>
          <a:p>
            <a:pPr rtl="0"/>
            <a:r>
              <a:rPr lang="es-ES"/>
              <a:t>Ligas recreativas en interiores</a:t>
            </a:r>
          </a:p>
          <a:p>
            <a:pPr rtl="0"/>
            <a:r>
              <a:rPr lang="es-ES"/>
              <a:t>Torneos de ajedrez</a:t>
            </a:r>
          </a:p>
          <a:p>
            <a:pPr rtl="0"/>
            <a:r>
              <a:rPr lang="es-ES"/>
              <a:t>Fiesta para ver el gran partido</a:t>
            </a:r>
          </a:p>
          <a:p>
            <a:pPr rtl="0"/>
            <a:r>
              <a:rPr lang="es-ES"/>
              <a:t>Colecta de alimentos</a:t>
            </a:r>
          </a:p>
          <a:p>
            <a:pPr marL="0" indent="0" rtl="0">
              <a:buNone/>
            </a:pPr>
            <a:endParaRPr lang="es-ES"/>
          </a:p>
          <a:p>
            <a:pPr marL="0" indent="0" rtl="0">
              <a:buNone/>
            </a:pPr>
            <a:endParaRPr lang="es-ES"/>
          </a:p>
          <a:p>
            <a:pPr rtl="0"/>
            <a:endParaRPr lang="es-E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13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  <a:endParaRPr lang="es-ES" sz="110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843491" cy="247651"/>
          </a:xfrm>
        </p:spPr>
        <p:txBody>
          <a:bodyPr rtlCol="0"/>
          <a:lstStyle/>
          <a:p>
            <a:pPr rtl="0"/>
            <a:fld id="{4302424A-3555-4767-979E-219834CB4554}" type="datetime4">
              <a:rPr lang="es-ES" sz="1100" smtClean="0"/>
              <a:t>1 de julio de 2021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Nuestro negocio es bueno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/>
              <a:t>Las ganancias aumentaron en el último trimestre en un 3 %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Estamos haciendo nuestro trabajo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Finalizamos el proyecto de consolidación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Estamos cumpliendo con nuestros clientes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El año pasado, ayudamos a miles de clientes y</a:t>
            </a:r>
          </a:p>
          <a:p>
            <a:pPr rtl="0"/>
            <a:r>
              <a:rPr lang="es-ES"/>
              <a:t>vendimos 60 000 unidades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/>
              <a:t>Nuestros clientes siguen regresando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Incrementamos la retención de clientes en un 4 %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/>
              <a:t>Somos líderes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dirty="0"/>
              <a:t>Somos los principales líderes del sector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761112" cy="247651"/>
          </a:xfrm>
        </p:spPr>
        <p:txBody>
          <a:bodyPr rtlCol="0"/>
          <a:lstStyle/>
          <a:p>
            <a:pPr rtl="0"/>
            <a:fld id="{8FB4BA6A-092A-4198-9719-8D6FF9AAC1D0}" type="datetime4">
              <a:rPr lang="es-ES" smtClean="0"/>
              <a:t>1 de julio de 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/>
              <a:t>Gracias a su compromiso y sólida ética de trabajo, sabemos que el próximo año será incluso mejor que el anterior. </a:t>
            </a:r>
          </a:p>
          <a:p>
            <a:pPr rtl="0"/>
            <a:r>
              <a:rPr lang="es-ES"/>
              <a:t>Esperamos trabajar juntos. </a:t>
            </a:r>
          </a:p>
          <a:p>
            <a:pPr rtl="0"/>
            <a:endParaRPr lang="es-ES"/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b="1"/>
              <a:t>Contoso  </a:t>
            </a:r>
            <a:r>
              <a:rPr lang="es-ES"/>
              <a:t>  </a:t>
            </a:r>
          </a:p>
          <a:p>
            <a:pPr rtl="0"/>
            <a:r>
              <a:rPr lang="es-ES"/>
              <a:t>ventas@contoso.com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87402"/>
          </a:xfrm>
        </p:spPr>
        <p:txBody>
          <a:bodyPr rtlCol="0"/>
          <a:lstStyle/>
          <a:p>
            <a:pPr rtl="0"/>
            <a:r>
              <a:rPr lang="es-ES"/>
              <a:t>01.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62355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Resultados de </a:t>
            </a:r>
            <a:br>
              <a:rPr lang="es-ES" dirty="0"/>
            </a:br>
            <a:r>
              <a:rPr lang="es-ES" dirty="0"/>
              <a:t>el año pasado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2355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/>
              <a:t>03. Nuestro equipo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62355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/>
              <a:t>04. Qué es lo siguiente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62355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87402"/>
          </a:xfrm>
        </p:spPr>
        <p:txBody>
          <a:bodyPr rtlCol="0"/>
          <a:lstStyle/>
          <a:p>
            <a:pPr rtl="0"/>
            <a:r>
              <a:rPr lang="es-ES"/>
              <a:t>05. Cierre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2355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19" y="6332220"/>
            <a:ext cx="1629307" cy="247651"/>
          </a:xfrm>
        </p:spPr>
        <p:txBody>
          <a:bodyPr rtlCol="0"/>
          <a:lstStyle/>
          <a:p>
            <a:pPr rtl="0"/>
            <a:fld id="{17FF9B99-03D1-4BC5-8535-F9164FE1A1FD}" type="datetime4">
              <a:rPr lang="es-ES" smtClean="0"/>
              <a:t>1 de julio de 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Las ganancias aumentan y las pérdidas disminuyen Estamos muy orgullosos del progreso que ha logrado nuestro equipo. Hoy revisaremos nuestras victorias y derrotas del año pasado y daremos una descripción general de lo que se puede esperar para el próximo año.</a:t>
            </a:r>
          </a:p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606550" cy="247651"/>
          </a:xfrm>
        </p:spPr>
        <p:txBody>
          <a:bodyPr rtlCol="0"/>
          <a:lstStyle/>
          <a:p>
            <a:pPr rtl="0"/>
            <a:fld id="{AFB24947-CFB8-4223-BB48-21E0ED1E1978}" type="datetime4">
              <a:rPr lang="es-ES" smtClean="0"/>
              <a:t>1 de julio de 2021</a:t>
            </a:fld>
            <a:endParaRPr lang="es-ES" dirty="0"/>
          </a:p>
        </p:txBody>
      </p:sp>
      <p:pic>
        <p:nvPicPr>
          <p:cNvPr id="53" name="Marcador de posición de imagen 52" descr="Bombillas colgante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posición de imagen 19" descr="Una foto en blanco y negro de un semillero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El año pasado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68518" cy="610863"/>
          </a:xfrm>
        </p:spPr>
        <p:txBody>
          <a:bodyPr rtlCol="0"/>
          <a:lstStyle/>
          <a:p>
            <a:pPr rtl="0"/>
            <a:r>
              <a:rPr lang="es-ES" dirty="0"/>
              <a:t>Gráfico de crecimiento por sector</a:t>
            </a:r>
          </a:p>
        </p:txBody>
      </p:sp>
      <p:graphicFrame>
        <p:nvGraphicFramePr>
          <p:cNvPr id="24" name="Marcador de posición de gráfico 23" descr="Gráfico de crecimiento por sector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7642679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 dirty="0"/>
              <a:t>Revisión anual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86972" cy="247651"/>
          </a:xfrm>
        </p:spPr>
        <p:txBody>
          <a:bodyPr rtlCol="0"/>
          <a:lstStyle/>
          <a:p>
            <a:pPr rtl="0"/>
            <a:fld id="{C32C7DAF-4C3F-4D3D-BDD3-D4887BBE9C4C}" type="datetime4">
              <a:rPr lang="es-ES" smtClean="0"/>
              <a:t>1 de julio de 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666009" cy="610863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Tabla de crecimiento por sector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37014240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es-ES" b="1" i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1719923" cy="247651"/>
          </a:xfrm>
        </p:spPr>
        <p:txBody>
          <a:bodyPr rtlCol="0"/>
          <a:lstStyle/>
          <a:p>
            <a:pPr rtl="0"/>
            <a:fld id="{2CA2D4CC-6F97-442A-8CF9-D11207499A66}" type="datetime4">
              <a:rPr lang="es-ES" smtClean="0"/>
              <a:t>1 de julio de 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es-ES" dirty="0"/>
              <a:t>Fue genial trabajar con Contoso. </a:t>
            </a:r>
            <a:br>
              <a:rPr lang="es-ES" dirty="0"/>
            </a:br>
            <a:r>
              <a:rPr lang="es-ES" dirty="0"/>
              <a:t>Elvira fue mi representante y se anticipó a mis necesidades y trabajó diligentemente para solucionar mi problema.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s-ES" dirty="0"/>
              <a:t>Nuestro equipo</a:t>
            </a:r>
          </a:p>
        </p:txBody>
      </p:sp>
      <p:pic>
        <p:nvPicPr>
          <p:cNvPr id="37" name="Marcador de posición de imagen 36" descr="Retrato de un miembro del equipo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Ana</a:t>
            </a:r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es-ES"/>
              <a:t>Director ejecutivo</a:t>
            </a:r>
          </a:p>
        </p:txBody>
      </p:sp>
      <p:pic>
        <p:nvPicPr>
          <p:cNvPr id="19" name="Marcador de posición de imagen 13" descr="Retrato de un miembro del equipo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es-ES"/>
              <a:t>Naiara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es-ES"/>
              <a:t>Director financiero</a:t>
            </a:r>
          </a:p>
        </p:txBody>
      </p:sp>
      <p:pic>
        <p:nvPicPr>
          <p:cNvPr id="41" name="Marcador de posición de imagen 40" descr="Retrato de un miembro del equipo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es-ES"/>
              <a:t>Íker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es-ES"/>
              <a:t>Director general de operaciones</a:t>
            </a:r>
          </a:p>
        </p:txBody>
      </p:sp>
      <p:pic>
        <p:nvPicPr>
          <p:cNvPr id="21" name="Marcador de posición de imagen 18" descr="Retrato de un miembro del equipo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es-ES"/>
              <a:t>Carlos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es-ES"/>
              <a:t>Jefe de tecnología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5" name="Marcador de fech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19" y="6332220"/>
            <a:ext cx="1711685" cy="247651"/>
          </a:xfrm>
        </p:spPr>
        <p:txBody>
          <a:bodyPr rtlCol="0"/>
          <a:lstStyle/>
          <a:p>
            <a:pPr rtl="0"/>
            <a:fld id="{9C19623A-D1CB-489B-B10B-2831ED3418E4}" type="datetime4">
              <a:rPr lang="es-ES" smtClean="0"/>
              <a:t>1 de julio de 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T1. Jul - Sep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684324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T2. Oct - Dic	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684324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T3. Ene - Mar	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684324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  <a:p>
            <a:pPr rtl="0"/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T4. Abr - Jun	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684324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  <a:p>
            <a:pPr rtl="0"/>
            <a:endParaRPr lang="es-E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892918" cy="247651"/>
          </a:xfrm>
        </p:spPr>
        <p:txBody>
          <a:bodyPr rtlCol="0"/>
          <a:lstStyle/>
          <a:p>
            <a:pPr rtl="0"/>
            <a:fld id="{5AB82054-636D-40E7-AAD8-FC482DCE35E7}" type="datetime4">
              <a:rPr lang="es-ES" smtClean="0"/>
              <a:t>1 de julio de 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anual geométrica</Template>
  <TotalTime>92</TotalTime>
  <Words>657</Words>
  <Application>Microsoft Office PowerPoint</Application>
  <PresentationFormat>Panorámica</PresentationFormat>
  <Paragraphs>167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</vt:lpstr>
      <vt:lpstr>Tema1</vt:lpstr>
      <vt:lpstr>Revisión anual</vt:lpstr>
      <vt:lpstr>Agenda</vt:lpstr>
      <vt:lpstr>Introducción</vt:lpstr>
      <vt:lpstr>El año pasado</vt:lpstr>
      <vt:lpstr>Gráfico de crecimiento por sector</vt:lpstr>
      <vt:lpstr>Tabla de crecimiento por sector</vt:lpstr>
      <vt:lpstr>Fue genial trabajar con Contoso.  Elvira fue mi representante y se anticipó a mis necesidades y trabajó diligentemente para solucionar mi problema. </vt:lpstr>
      <vt:lpstr>Nuestro equipo</vt:lpstr>
      <vt:lpstr>Escala de tiempo</vt:lpstr>
      <vt:lpstr>Objetivos para el T1</vt:lpstr>
      <vt:lpstr>Presentación de PowerPoint</vt:lpstr>
      <vt:lpstr>Presentación de PowerPoint</vt:lpstr>
      <vt:lpstr>Objetivos para el T2</vt:lpstr>
      <vt:lpstr>Resumen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anual</dc:title>
  <dc:creator>Anthony Wainer</dc:creator>
  <cp:lastModifiedBy>Anthony Wainer</cp:lastModifiedBy>
  <cp:revision>8</cp:revision>
  <dcterms:created xsi:type="dcterms:W3CDTF">2021-07-01T23:07:01Z</dcterms:created>
  <dcterms:modified xsi:type="dcterms:W3CDTF">2021-07-02T00:39:03Z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