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7" r:id="rId2"/>
    <p:sldId id="313" r:id="rId3"/>
    <p:sldId id="314" r:id="rId4"/>
    <p:sldId id="327" r:id="rId5"/>
    <p:sldId id="291" r:id="rId6"/>
    <p:sldId id="285" r:id="rId7"/>
    <p:sldId id="267" r:id="rId8"/>
    <p:sldId id="286" r:id="rId9"/>
    <p:sldId id="288" r:id="rId10"/>
    <p:sldId id="293" r:id="rId11"/>
    <p:sldId id="299" r:id="rId12"/>
    <p:sldId id="295" r:id="rId13"/>
    <p:sldId id="336" r:id="rId14"/>
    <p:sldId id="382" r:id="rId15"/>
    <p:sldId id="383" r:id="rId16"/>
    <p:sldId id="316" r:id="rId17"/>
    <p:sldId id="384" r:id="rId18"/>
    <p:sldId id="377" r:id="rId19"/>
    <p:sldId id="386" r:id="rId20"/>
    <p:sldId id="318" r:id="rId21"/>
    <p:sldId id="387" r:id="rId22"/>
    <p:sldId id="307" r:id="rId23"/>
    <p:sldId id="347" r:id="rId24"/>
    <p:sldId id="388" r:id="rId25"/>
    <p:sldId id="312" r:id="rId26"/>
    <p:sldId id="292" r:id="rId27"/>
    <p:sldId id="280" r:id="rId28"/>
  </p:sldIdLst>
  <p:sldSz cx="9144000" cy="5143500" type="screen16x9"/>
  <p:notesSz cx="6858000" cy="9144000"/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A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66" autoAdjust="0"/>
    <p:restoredTop sz="86469" autoAdjust="0"/>
  </p:normalViewPr>
  <p:slideViewPr>
    <p:cSldViewPr snapToGrid="0" showGuides="1">
      <p:cViewPr>
        <p:scale>
          <a:sx n="150" d="100"/>
          <a:sy n="150" d="100"/>
        </p:scale>
        <p:origin x="66" y="-396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0421-1F17-48B9-A742-59371A34F01B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C13D-D929-4261-B8F5-C559A2912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027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94249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65264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6526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508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14650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13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155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9879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468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894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7577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15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8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40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91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5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95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69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6D4C43E-DD09-483E-B4F8-0CD08AE46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76" y="38100"/>
            <a:ext cx="608620" cy="611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B4CBCD7-CDCA-4F7B-A8E8-9AC9F26BC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9043" y="4011282"/>
            <a:ext cx="629986" cy="937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6C29C2F-77D8-4AAE-B029-91E7CAE0A7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06440"/>
            <a:ext cx="809351" cy="3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60598B0-5E40-4DA3-9401-A9C04D12171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E4EBAB0-B729-4215-B817-FC067D842D3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D7B5E2B-5F9F-4F50-8DCD-D76A227987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1972" y="3556000"/>
            <a:ext cx="677632" cy="140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EFBD492-E027-448C-B14D-3F92A7861F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0073" y="3541143"/>
            <a:ext cx="873510" cy="1461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2D29CF-81A6-4D49-8830-087779FEC47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33889" y="4587035"/>
            <a:ext cx="423519" cy="29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3F94A80F-97E3-4D6C-9CE9-5F12489266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9043" y="2932113"/>
            <a:ext cx="794099" cy="66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AC476DB-14CB-4419-8E7B-144FF0496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22427" r="27990"/>
          <a:stretch/>
        </p:blipFill>
        <p:spPr>
          <a:xfrm rot="5400000">
            <a:off x="7765137" y="-654960"/>
            <a:ext cx="824013" cy="19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00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19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7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2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1597-43B6-4500-898D-97D337DD2B86}" type="datetimeFigureOut">
              <a:rPr lang="zh-CN" altLang="en-US" smtClean="0"/>
              <a:pPr/>
              <a:t>2019/6/18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8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27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833203" y="1471187"/>
            <a:ext cx="747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 </a:t>
            </a:r>
            <a:r>
              <a:rPr lang="zh-CN" altLang="en-US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俄罗斯方块拼图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18454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5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="" xmlns:a16="http://schemas.microsoft.com/office/drawing/2014/main" id="{42DCD41D-52BA-4448-94FD-D6E3D02085EE}"/>
              </a:ext>
            </a:extLst>
          </p:cNvPr>
          <p:cNvSpPr txBox="1"/>
          <p:nvPr/>
        </p:nvSpPr>
        <p:spPr>
          <a:xfrm>
            <a:off x="0" y="24208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Tetris 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="" xmlns:a16="http://schemas.microsoft.com/office/drawing/2014/main" id="{667C8ED2-A0CE-49C3-92FA-B90D5616865B}"/>
              </a:ext>
            </a:extLst>
          </p:cNvPr>
          <p:cNvSpPr txBox="1"/>
          <p:nvPr/>
        </p:nvSpPr>
        <p:spPr>
          <a:xfrm>
            <a:off x="3730897" y="3216477"/>
            <a:ext cx="16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</a:rPr>
              <a:t>教师</a:t>
            </a:r>
            <a:r>
              <a:rPr lang="zh-CN" altLang="en-US" sz="1600" dirty="0" smtClean="0">
                <a:solidFill>
                  <a:schemeClr val="tx2"/>
                </a:solidFill>
              </a:rPr>
              <a:t>：魏群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15009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30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036" y="995904"/>
            <a:ext cx="150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星星：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7" name="图片 26" descr="足球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460746" y="1082746"/>
            <a:ext cx="243192" cy="243192"/>
          </a:xfrm>
          <a:prstGeom prst="rect">
            <a:avLst/>
          </a:prstGeom>
        </p:spPr>
      </p:pic>
      <p:sp>
        <p:nvSpPr>
          <p:cNvPr id="19" name="流程图: 可选过程 18"/>
          <p:cNvSpPr/>
          <p:nvPr/>
        </p:nvSpPr>
        <p:spPr>
          <a:xfrm>
            <a:off x="3847700" y="12580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20" name="矩形 19"/>
          <p:cNvSpPr/>
          <p:nvPr/>
        </p:nvSpPr>
        <p:spPr>
          <a:xfrm>
            <a:off x="3581401" y="2574115"/>
            <a:ext cx="1377950" cy="3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随机选择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障碍物造型</a:t>
            </a:r>
            <a:endParaRPr lang="zh-CN" altLang="en-US" sz="1200" dirty="0"/>
          </a:p>
        </p:txBody>
      </p:sp>
      <p:sp>
        <p:nvSpPr>
          <p:cNvPr id="21" name="矩形 20"/>
          <p:cNvSpPr/>
          <p:nvPr/>
        </p:nvSpPr>
        <p:spPr>
          <a:xfrm>
            <a:off x="3790950" y="1849846"/>
            <a:ext cx="958697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克隆障碍物</a:t>
            </a:r>
            <a:endParaRPr lang="zh-CN" altLang="en-US" sz="1200" dirty="0"/>
          </a:p>
        </p:txBody>
      </p:sp>
      <p:cxnSp>
        <p:nvCxnSpPr>
          <p:cNvPr id="22" name="直接箭头连接符 21"/>
          <p:cNvCxnSpPr>
            <a:stCxn id="19" idx="2"/>
            <a:endCxn id="21" idx="0"/>
          </p:cNvCxnSpPr>
          <p:nvPr/>
        </p:nvCxnSpPr>
        <p:spPr>
          <a:xfrm rot="16200000" flipH="1">
            <a:off x="4117764" y="1697311"/>
            <a:ext cx="302692" cy="237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21" idx="2"/>
            <a:endCxn id="20" idx="0"/>
          </p:cNvCxnSpPr>
          <p:nvPr/>
        </p:nvCxnSpPr>
        <p:spPr>
          <a:xfrm rot="16200000" flipH="1">
            <a:off x="4100944" y="2404683"/>
            <a:ext cx="338786" cy="77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75"/>
          <p:cNvCxnSpPr>
            <a:stCxn id="20" idx="2"/>
            <a:endCxn id="29" idx="0"/>
          </p:cNvCxnSpPr>
          <p:nvPr/>
        </p:nvCxnSpPr>
        <p:spPr>
          <a:xfrm rot="5400000">
            <a:off x="4100919" y="3141257"/>
            <a:ext cx="338915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94101" y="3310715"/>
            <a:ext cx="1352550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向下运动</a:t>
            </a:r>
            <a:endParaRPr lang="zh-CN" altLang="en-US" sz="1200" dirty="0"/>
          </a:p>
        </p:txBody>
      </p:sp>
      <p:sp>
        <p:nvSpPr>
          <p:cNvPr id="37" name="矩形 36"/>
          <p:cNvSpPr/>
          <p:nvPr/>
        </p:nvSpPr>
        <p:spPr>
          <a:xfrm>
            <a:off x="3619501" y="4095998"/>
            <a:ext cx="1308100" cy="423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碰到我方汽车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游戏结束</a:t>
            </a:r>
            <a:endParaRPr lang="zh-CN" altLang="en-US" sz="1200" dirty="0"/>
          </a:p>
        </p:txBody>
      </p:sp>
      <p:cxnSp>
        <p:nvCxnSpPr>
          <p:cNvPr id="44" name="直接箭头连接符 75"/>
          <p:cNvCxnSpPr>
            <a:stCxn id="29" idx="2"/>
            <a:endCxn id="37" idx="0"/>
          </p:cNvCxnSpPr>
          <p:nvPr/>
        </p:nvCxnSpPr>
        <p:spPr>
          <a:xfrm rot="16200000" flipH="1">
            <a:off x="4090864" y="3913310"/>
            <a:ext cx="362199" cy="317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9" grpId="0" animBg="1"/>
      <p:bldP spid="3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编程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步骤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Programming steps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04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04173" y="1255401"/>
            <a:ext cx="3833597" cy="3452834"/>
            <a:chOff x="4390571" y="1111966"/>
            <a:chExt cx="2714698" cy="3452834"/>
          </a:xfrm>
        </p:grpSpPr>
        <p:sp>
          <p:nvSpPr>
            <p:cNvPr id="87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2714698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制作游戏，首先要准备好背景和相应的角色，从图中我们知道需要</a:t>
              </a:r>
              <a:r>
                <a:rPr lang="en-US" altLang="zh-CN" dirty="0" smtClean="0"/>
                <a:t>8</a:t>
              </a:r>
              <a:r>
                <a:rPr lang="zh-CN" altLang="en-US" dirty="0" smtClean="0"/>
                <a:t>个方块。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90572" y="1111966"/>
              <a:ext cx="2546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第一步：设置背景和角色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41054" y="1033078"/>
            <a:ext cx="1976823" cy="3510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946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我们</a:t>
              </a:r>
              <a:r>
                <a:rPr lang="zh-CN" altLang="en-US" dirty="0"/>
                <a:t>需要给游戏</a:t>
              </a:r>
              <a:r>
                <a:rPr lang="zh-CN" altLang="en-US" dirty="0" smtClean="0"/>
                <a:t>添加游戏背景。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0" cy="40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1" cy="43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287160" y="2993588"/>
            <a:ext cx="715995" cy="74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1792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在背景中我们需要监听游戏是否结束</a:t>
              </a:r>
              <a:r>
                <a:rPr lang="en-US" altLang="zh-CN" dirty="0" smtClean="0"/>
                <a:t>,</a:t>
              </a:r>
              <a:r>
                <a:rPr lang="zh-CN" altLang="en-US" dirty="0" smtClean="0"/>
                <a:t>当左边的所有方块都移到右边之后游戏结束。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0" cy="404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1" cy="4310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17925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366168" y="1918455"/>
            <a:ext cx="6761200" cy="696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endCxn id="52" idx="2"/>
          </p:cNvCxnSpPr>
          <p:nvPr/>
        </p:nvCxnSpPr>
        <p:spPr>
          <a:xfrm rot="10800000" flipV="1">
            <a:off x="1066800" y="2368550"/>
            <a:ext cx="488950" cy="3225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71450" y="2255249"/>
            <a:ext cx="895350" cy="29110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播放声音</a:t>
            </a:r>
            <a:endParaRPr lang="zh-CN" altLang="en-US" sz="1400" dirty="0"/>
          </a:p>
        </p:txBody>
      </p:sp>
      <p:cxnSp>
        <p:nvCxnSpPr>
          <p:cNvPr id="6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61" idx="0"/>
          </p:cNvCxnSpPr>
          <p:nvPr/>
        </p:nvCxnSpPr>
        <p:spPr>
          <a:xfrm>
            <a:off x="1714500" y="2489200"/>
            <a:ext cx="908050" cy="37565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622550" y="2618216"/>
            <a:ext cx="1079500" cy="4932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游戏结束停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止全部脚本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1892300" y="1803400"/>
            <a:ext cx="546100" cy="2222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468275" y="1627612"/>
            <a:ext cx="2021174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收到查看剩余方块广播</a:t>
            </a:r>
            <a:endParaRPr lang="zh-CN" altLang="en-US" sz="1400" dirty="0"/>
          </a:p>
        </p:txBody>
      </p:sp>
      <p:cxnSp>
        <p:nvCxnSpPr>
          <p:cNvPr id="34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7" idx="2"/>
          </p:cNvCxnSpPr>
          <p:nvPr/>
        </p:nvCxnSpPr>
        <p:spPr>
          <a:xfrm rot="10800000">
            <a:off x="1263650" y="2029284"/>
            <a:ext cx="146059" cy="123379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-2" y="1886866"/>
            <a:ext cx="1263651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方块都在右边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61" grpId="0"/>
      <p:bldP spid="65" grpId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、一开始需要将方块可能移到的位置放到列表中去。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第三步：方块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5950" y="2496987"/>
            <a:ext cx="309713" cy="309713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21538" y="1479148"/>
            <a:ext cx="273452" cy="27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13908" y="1040547"/>
            <a:ext cx="1374714" cy="332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686050" y="1210468"/>
            <a:ext cx="692150" cy="3414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47" idx="2"/>
          </p:cNvCxnSpPr>
          <p:nvPr/>
        </p:nvCxnSpPr>
        <p:spPr>
          <a:xfrm rot="10800000" flipV="1">
            <a:off x="2489200" y="2292351"/>
            <a:ext cx="908050" cy="19086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594100" y="1390650"/>
            <a:ext cx="749300" cy="1016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155700" y="2044773"/>
            <a:ext cx="1333500" cy="53332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删除方块可能位置的</a:t>
            </a:r>
            <a:r>
              <a:rPr lang="en-US" altLang="zh-CN" sz="1400" dirty="0" smtClean="0"/>
              <a:t>x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714500" y="1074733"/>
            <a:ext cx="971550" cy="2714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点击绿旗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366761" y="1239150"/>
            <a:ext cx="935489" cy="29754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显示方块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905250" y="1809751"/>
            <a:ext cx="584200" cy="8889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529037" y="1638432"/>
            <a:ext cx="1255812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将方块变小</a:t>
            </a:r>
            <a:endParaRPr lang="en-US" altLang="zh-CN" sz="1400" dirty="0" smtClean="0"/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726010" y="1708149"/>
            <a:ext cx="715703" cy="41734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428750" y="1601116"/>
            <a:ext cx="1265509" cy="2848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移到固定位置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578350" y="2101850"/>
            <a:ext cx="622300" cy="31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00650" y="1976862"/>
            <a:ext cx="14668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用于列表的循环</a:t>
            </a:r>
            <a:endParaRPr lang="en-US" altLang="zh-CN" sz="1400" dirty="0" smtClean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43" idx="1"/>
          </p:cNvCxnSpPr>
          <p:nvPr/>
        </p:nvCxnSpPr>
        <p:spPr>
          <a:xfrm rot="10800000" flipV="1">
            <a:off x="2422700" y="3486150"/>
            <a:ext cx="809450" cy="343398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96900" y="3683998"/>
            <a:ext cx="180340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方块可能移动的位置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464050" y="2482850"/>
            <a:ext cx="641350" cy="63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47814" y="2375801"/>
            <a:ext cx="2243586" cy="2467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删除方块可能位置的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endParaRPr lang="zh-CN" altLang="en-US" sz="1400" dirty="0"/>
          </a:p>
        </p:txBody>
      </p:sp>
      <p:sp>
        <p:nvSpPr>
          <p:cNvPr id="43" name="左大括号 42"/>
          <p:cNvSpPr/>
          <p:nvPr/>
        </p:nvSpPr>
        <p:spPr>
          <a:xfrm>
            <a:off x="3232150" y="2679700"/>
            <a:ext cx="82550" cy="16129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9000"/>
                            </p:stCondLst>
                            <p:childTnLst>
                              <p:par>
                                <p:cTn id="8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65" grpId="0"/>
      <p:bldP spid="58" grpId="0"/>
      <p:bldP spid="67" grpId="0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41152" y="961090"/>
            <a:ext cx="1137198" cy="3834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43" idx="1"/>
          </p:cNvCxnSpPr>
          <p:nvPr/>
        </p:nvCxnSpPr>
        <p:spPr>
          <a:xfrm rot="10800000">
            <a:off x="2463800" y="2711450"/>
            <a:ext cx="749300" cy="1651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04850" y="2560048"/>
            <a:ext cx="180340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记录可能移动的位置</a:t>
            </a:r>
            <a:endParaRPr lang="zh-CN" altLang="en-US" sz="1400" dirty="0"/>
          </a:p>
        </p:txBody>
      </p:sp>
      <p:sp>
        <p:nvSpPr>
          <p:cNvPr id="43" name="左大括号 42"/>
          <p:cNvSpPr/>
          <p:nvPr/>
        </p:nvSpPr>
        <p:spPr>
          <a:xfrm>
            <a:off x="3213100" y="1035050"/>
            <a:ext cx="260350" cy="368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4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441152" y="999306"/>
            <a:ext cx="1137198" cy="3758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43" idx="1"/>
          </p:cNvCxnSpPr>
          <p:nvPr/>
        </p:nvCxnSpPr>
        <p:spPr>
          <a:xfrm rot="10800000">
            <a:off x="2463800" y="2711450"/>
            <a:ext cx="749300" cy="16510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04850" y="2560048"/>
            <a:ext cx="180340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记录可能移动的位置</a:t>
            </a:r>
            <a:endParaRPr lang="zh-CN" altLang="en-US" sz="1400" dirty="0"/>
          </a:p>
        </p:txBody>
      </p:sp>
      <p:sp>
        <p:nvSpPr>
          <p:cNvPr id="43" name="左大括号 42"/>
          <p:cNvSpPr/>
          <p:nvPr/>
        </p:nvSpPr>
        <p:spPr>
          <a:xfrm>
            <a:off x="3213100" y="1035050"/>
            <a:ext cx="260350" cy="36830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4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DF430FA6-B996-4B7E-B089-F52B0A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" y="2769620"/>
            <a:ext cx="4764135" cy="22531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E68AFFE-9C61-46B3-8873-1A547A59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54" y="4611067"/>
            <a:ext cx="1120973" cy="2410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04F207B-8A99-45CE-BCF3-ECEF3B3C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1AEC7992-F3FA-4E52-9C0A-266FD2B04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521" y="4823803"/>
            <a:ext cx="2206943" cy="134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1404E302-CFBC-4886-8B8D-E2DE694CA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94" y="3206948"/>
            <a:ext cx="932769" cy="1938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5913F51-006A-480F-B220-02511CBEC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995" y="4512741"/>
            <a:ext cx="755970" cy="5364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A9583FB0-A85F-40EE-8239-3FB205B014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84" y="39165"/>
            <a:ext cx="1838099" cy="17475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E6B3B1EA-E3C2-41CC-BDDC-34B39A869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876" y="3916872"/>
            <a:ext cx="504438" cy="107613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BE9D18E4-63FF-49C9-A9EA-47A7ACF71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59" y="4275537"/>
            <a:ext cx="341897" cy="72863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C8F7E90A-7E8B-402A-904A-8ECA0A6BE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8534" y="4091625"/>
            <a:ext cx="577301" cy="8743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33EB364B-8AF8-41BB-81DD-F9C3199E6D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963" y="3716583"/>
            <a:ext cx="558897" cy="11556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CFD88012-8261-4F26-A4FC-813C5B304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6526" y="4036289"/>
            <a:ext cx="454696" cy="9567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70F1721C-A54A-49BE-B81F-02846E2BA9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5671" y="3916872"/>
            <a:ext cx="473642" cy="1008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92D01FF1-FBCE-4CF1-915A-863C90500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577" y="4692337"/>
            <a:ext cx="448389" cy="319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2821F842-D32F-4A58-8A6B-5BDB17CAE6C2}"/>
              </a:ext>
            </a:extLst>
          </p:cNvPr>
          <p:cNvSpPr txBox="1"/>
          <p:nvPr/>
        </p:nvSpPr>
        <p:spPr>
          <a:xfrm>
            <a:off x="889000" y="1337713"/>
            <a:ext cx="285115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目录</a:t>
            </a:r>
            <a:endParaRPr lang="en-US" altLang="zh-CN" sz="48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3E9F033D-8D37-4523-A9E2-F5FD3EE2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48379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EF3F98E3-82B3-42E0-81F4-4AC32944B1E9}"/>
              </a:ext>
            </a:extLst>
          </p:cNvPr>
          <p:cNvSpPr/>
          <p:nvPr/>
        </p:nvSpPr>
        <p:spPr>
          <a:xfrm>
            <a:off x="5698514" y="74206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5"/>
                </a:solidFill>
                <a:ea typeface="+mj-ea"/>
              </a:rPr>
              <a:t>Task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40E20388-908A-4C0C-BAD4-7CE6DA4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132711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9D80255-144A-4805-9D26-05DB7172B259}"/>
              </a:ext>
            </a:extLst>
          </p:cNvPr>
          <p:cNvSpPr/>
          <p:nvPr/>
        </p:nvSpPr>
        <p:spPr>
          <a:xfrm>
            <a:off x="5698514" y="158538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Knowledge points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3D8541F0-6887-47BB-B523-F02CCC0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2184499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代码流程图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862FFF4-D99C-48B7-90F2-93FA6A05DACC}"/>
              </a:ext>
            </a:extLst>
          </p:cNvPr>
          <p:cNvSpPr/>
          <p:nvPr/>
        </p:nvSpPr>
        <p:spPr>
          <a:xfrm>
            <a:off x="5698514" y="24417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Code flow chart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4321" y="3035990"/>
            <a:ext cx="851890" cy="508225"/>
            <a:chOff x="2671139" y="1338181"/>
            <a:chExt cx="946359" cy="564586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04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3031586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编程步骤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698514" y="3289853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Programming steps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CDE11586-5E21-44C5-B5C9-C8C1817AE99E}"/>
              </a:ext>
            </a:extLst>
          </p:cNvPr>
          <p:cNvGrpSpPr/>
          <p:nvPr/>
        </p:nvGrpSpPr>
        <p:grpSpPr>
          <a:xfrm>
            <a:off x="4844321" y="470249"/>
            <a:ext cx="851890" cy="508225"/>
            <a:chOff x="2671139" y="1338181"/>
            <a:chExt cx="946359" cy="564586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xmlns="" id="{000289F8-263D-4140-9CF9-E5142361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059A0488-3C49-4B93-8EF9-CB577CDAA1A0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xmlns="" id="{9CEFAEF4-CACE-469C-9740-42E47ED6AF4C}"/>
              </a:ext>
            </a:extLst>
          </p:cNvPr>
          <p:cNvGrpSpPr/>
          <p:nvPr/>
        </p:nvGrpSpPr>
        <p:grpSpPr>
          <a:xfrm>
            <a:off x="4844321" y="2175066"/>
            <a:ext cx="851890" cy="508225"/>
            <a:chOff x="2671139" y="1338181"/>
            <a:chExt cx="946359" cy="564586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xmlns="" id="{285D8526-1653-49DF-811F-27880479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EC140383-DDFA-4F23-88D8-8924BD715703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03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5FF656B0-2DD7-4FB9-8E70-4EEA86031E4D}"/>
              </a:ext>
            </a:extLst>
          </p:cNvPr>
          <p:cNvGrpSpPr/>
          <p:nvPr/>
        </p:nvGrpSpPr>
        <p:grpSpPr>
          <a:xfrm>
            <a:off x="4844321" y="1319959"/>
            <a:ext cx="851890" cy="508225"/>
            <a:chOff x="2671139" y="1338181"/>
            <a:chExt cx="946359" cy="564586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xmlns="" id="{CB504DE2-BD7A-430F-A11D-891D4101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173B6332-2D7A-4991-8DF6-283CD50C520A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02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3839" y="3890647"/>
            <a:ext cx="851890" cy="508225"/>
            <a:chOff x="2671139" y="1338181"/>
            <a:chExt cx="946359" cy="564586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42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05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11" y="3875553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课后思考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704929" y="41338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Thinking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9278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"/>
                            </p:stCondLst>
                            <p:childTnLst>
                              <p:par>
                                <p:cTn id="1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75" grpId="0"/>
      <p:bldP spid="76" grpId="0"/>
      <p:bldP spid="81" grpId="0"/>
      <p:bldP spid="82" grpId="0"/>
      <p:bldP spid="87" grpId="0"/>
      <p:bldP spid="88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</a:t>
              </a:r>
              <a:r>
                <a:rPr lang="zh-CN" altLang="en-US" dirty="0" smtClean="0"/>
                <a:t>左侧</a:t>
              </a:r>
              <a:r>
                <a:rPr lang="zh-CN" altLang="en-US" dirty="0" smtClean="0"/>
                <a:t>图形点击后需要变大，移动到可放置的位置。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第三步：方块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35888" y="2514757"/>
            <a:ext cx="277024" cy="27702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7976" y="1486495"/>
            <a:ext cx="277024" cy="27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19277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242883" y="1491823"/>
            <a:ext cx="1908935" cy="2655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006850" y="1638300"/>
            <a:ext cx="831850" cy="13335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43010" y="1486801"/>
            <a:ext cx="1291090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当角色被点击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5" idx="0"/>
          </p:cNvCxnSpPr>
          <p:nvPr/>
        </p:nvCxnSpPr>
        <p:spPr>
          <a:xfrm flipV="1">
            <a:off x="5143500" y="2454341"/>
            <a:ext cx="592037" cy="3486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35537" y="2292482"/>
            <a:ext cx="2227362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方块大小小于</a:t>
            </a:r>
            <a:r>
              <a:rPr lang="en-US" altLang="zh-CN" sz="1400" dirty="0" smtClean="0"/>
              <a:t>100</a:t>
            </a: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 flipV="1">
            <a:off x="2713310" y="2146300"/>
            <a:ext cx="620442" cy="703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30349" y="2077366"/>
            <a:ext cx="1182961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移到最前面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8" idx="1"/>
          </p:cNvCxnSpPr>
          <p:nvPr/>
        </p:nvCxnSpPr>
        <p:spPr>
          <a:xfrm flipV="1">
            <a:off x="2495550" y="3292884"/>
            <a:ext cx="666750" cy="16786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左大括号 27"/>
          <p:cNvSpPr/>
          <p:nvPr/>
        </p:nvSpPr>
        <p:spPr>
          <a:xfrm>
            <a:off x="3162300" y="2781300"/>
            <a:ext cx="203200" cy="1035050"/>
          </a:xfrm>
          <a:prstGeom prst="leftBrace">
            <a:avLst>
              <a:gd name="adj1" fmla="val 8333"/>
              <a:gd name="adj2" fmla="val 494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58898" y="3118766"/>
            <a:ext cx="1182961" cy="5832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将变小的方块逐渐变大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5" grpId="0"/>
      <p:bldP spid="36" grpId="0"/>
      <p:bldP spid="28" grpId="0" animBg="1"/>
      <p:bldP spid="3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91590" y="2051050"/>
            <a:ext cx="755241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>
            <a:stCxn id="28" idx="1"/>
            <a:endCxn id="46" idx="3"/>
          </p:cNvCxnSpPr>
          <p:nvPr/>
        </p:nvCxnSpPr>
        <p:spPr>
          <a:xfrm rot="10800000" flipH="1" flipV="1">
            <a:off x="1454150" y="3016249"/>
            <a:ext cx="126998" cy="642581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23" idx="1"/>
          </p:cNvCxnSpPr>
          <p:nvPr/>
        </p:nvCxnSpPr>
        <p:spPr>
          <a:xfrm rot="10800000" flipH="1">
            <a:off x="2438400" y="1746250"/>
            <a:ext cx="647700" cy="6223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115602" y="1409700"/>
            <a:ext cx="1278598" cy="6286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方块移动到</a:t>
            </a:r>
            <a:endParaRPr lang="en-US" altLang="zh-CN" sz="1400" dirty="0" smtClean="0"/>
          </a:p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鼠标位置</a:t>
            </a:r>
            <a:endParaRPr lang="zh-CN" altLang="en-US" sz="1400" dirty="0"/>
          </a:p>
        </p:txBody>
      </p: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641465" y="3555087"/>
            <a:ext cx="2579605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57198" y="3658831"/>
            <a:ext cx="2247901" cy="27816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移动到列表中可能的位置</a:t>
            </a:r>
            <a:endParaRPr lang="zh-CN" altLang="en-US" sz="1400" dirty="0"/>
          </a:p>
        </p:txBody>
      </p:sp>
      <p:sp>
        <p:nvSpPr>
          <p:cNvPr id="23" name="右大括号 22"/>
          <p:cNvSpPr/>
          <p:nvPr/>
        </p:nvSpPr>
        <p:spPr>
          <a:xfrm>
            <a:off x="2273301" y="2266950"/>
            <a:ext cx="165099" cy="20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左大括号 27"/>
          <p:cNvSpPr/>
          <p:nvPr/>
        </p:nvSpPr>
        <p:spPr>
          <a:xfrm>
            <a:off x="1454150" y="2711450"/>
            <a:ext cx="241300" cy="6096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23" grpId="0" animBg="1"/>
      <p:bldP spid="2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639632" y="1784990"/>
            <a:ext cx="5919999" cy="2044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667000" y="1664492"/>
            <a:ext cx="393700" cy="24050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2127250" y="3035300"/>
            <a:ext cx="882650" cy="1111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3759200" y="2825750"/>
            <a:ext cx="622300" cy="508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50900" y="3009973"/>
            <a:ext cx="1270000" cy="3618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停止这个脚本</a:t>
            </a:r>
            <a:endParaRPr lang="zh-CN" altLang="en-US" sz="1400" dirty="0"/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377950" y="1417633"/>
            <a:ext cx="1289050" cy="49371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如果该位置已经有了方块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436610" y="2712351"/>
            <a:ext cx="2091190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广播查看游戏是否结束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3549650" y="2419350"/>
            <a:ext cx="698500" cy="5715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294087" y="2286132"/>
            <a:ext cx="1382812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将大小变成</a:t>
            </a:r>
            <a:r>
              <a:rPr lang="en-US" altLang="zh-CN" sz="1400" dirty="0" smtClean="0"/>
              <a:t>33</a:t>
            </a: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 flipV="1">
            <a:off x="2516460" y="2279650"/>
            <a:ext cx="652194" cy="7665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92149" y="2217066"/>
            <a:ext cx="1824311" cy="27848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移到左边固定位置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044700" y="2654300"/>
            <a:ext cx="1016000" cy="952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82600" y="2592812"/>
            <a:ext cx="153035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重置可移动位置</a:t>
            </a:r>
            <a:endParaRPr lang="zh-CN" altLang="en-US" sz="1400" dirty="0"/>
          </a:p>
        </p:txBody>
      </p:sp>
      <p:cxnSp>
        <p:nvCxnSpPr>
          <p:cNvPr id="57" name="Straight Connector 23">
            <a:extLst>
              <a:ext uri="{FF2B5EF4-FFF2-40B4-BE49-F238E27FC236}">
                <a16:creationId xmlns:a16="http://schemas.microsoft.com/office/drawing/2014/main" xmlns="" id="{C19C5DAF-2014-40C9-A00F-01799830A104}"/>
              </a:ext>
            </a:extLst>
          </p:cNvPr>
          <p:cNvCxnSpPr/>
          <p:nvPr/>
        </p:nvCxnSpPr>
        <p:spPr>
          <a:xfrm rot="10800000" flipV="1">
            <a:off x="1997250" y="3555999"/>
            <a:ext cx="1114250" cy="152899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0" y="3563348"/>
            <a:ext cx="1997250" cy="29110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广播查看游戏是否结束</a:t>
            </a:r>
            <a:endParaRPr lang="zh-CN" altLang="en-US" sz="1400" dirty="0"/>
          </a:p>
        </p:txBody>
      </p:sp>
      <p:cxnSp>
        <p:nvCxnSpPr>
          <p:cNvPr id="66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152900" y="3365500"/>
            <a:ext cx="546100" cy="190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728714" y="3226701"/>
            <a:ext cx="1646686" cy="2721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重置可移动的位置</a:t>
            </a:r>
            <a:endParaRPr lang="zh-CN" altLang="en-US" sz="1400" dirty="0"/>
          </a:p>
        </p:txBody>
      </p:sp>
      <p:cxnSp>
        <p:nvCxnSpPr>
          <p:cNvPr id="28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29" idx="0"/>
          </p:cNvCxnSpPr>
          <p:nvPr/>
        </p:nvCxnSpPr>
        <p:spPr>
          <a:xfrm>
            <a:off x="3549650" y="3778250"/>
            <a:ext cx="436114" cy="22587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985764" y="3868051"/>
            <a:ext cx="1297436" cy="2721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停止这个脚本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3" grpId="0"/>
      <p:bldP spid="25" grpId="0"/>
      <p:bldP spid="36" grpId="0"/>
      <p:bldP spid="65" grpId="0"/>
      <p:bldP spid="58" grpId="0"/>
      <p:bldP spid="67" grpId="0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63504" y="2012951"/>
            <a:ext cx="7080496" cy="122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/>
          <p:nvPr/>
        </p:nvCxnSpPr>
        <p:spPr>
          <a:xfrm rot="10800000" flipV="1">
            <a:off x="1403350" y="2990850"/>
            <a:ext cx="882650" cy="11116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774950" y="2774950"/>
            <a:ext cx="622300" cy="50802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2400" y="2959173"/>
            <a:ext cx="1270000" cy="36187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停止这个脚本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433310" y="2629801"/>
            <a:ext cx="2091190" cy="2848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广播查看游戏是否结束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578100" y="2435291"/>
            <a:ext cx="738087" cy="85661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316187" y="2260732"/>
            <a:ext cx="1382812" cy="323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将大小设为</a:t>
            </a:r>
            <a:r>
              <a:rPr lang="en-US" altLang="zh-CN" sz="1400" dirty="0" smtClean="0"/>
              <a:t>33</a:t>
            </a:r>
          </a:p>
        </p:txBody>
      </p:sp>
      <p:cxnSp>
        <p:nvCxnSpPr>
          <p:cNvPr id="33" name="Straight Connector 25">
            <a:extLst>
              <a:ext uri="{FF2B5EF4-FFF2-40B4-BE49-F238E27FC236}">
                <a16:creationId xmlns:a16="http://schemas.microsoft.com/office/drawing/2014/main" xmlns="" id="{D9167853-C8F4-491A-8A79-F7A8AAB4DA9D}"/>
              </a:ext>
            </a:extLst>
          </p:cNvPr>
          <p:cNvCxnSpPr>
            <a:endCxn id="36" idx="2"/>
          </p:cNvCxnSpPr>
          <p:nvPr/>
        </p:nvCxnSpPr>
        <p:spPr>
          <a:xfrm rot="10800000">
            <a:off x="1581150" y="2130884"/>
            <a:ext cx="654052" cy="269421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8898" y="1880516"/>
            <a:ext cx="1492252" cy="50073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没哟位置可移动</a:t>
            </a:r>
            <a:r>
              <a:rPr lang="en-US" altLang="zh-CN" sz="1400" dirty="0" smtClean="0"/>
              <a:t>,</a:t>
            </a:r>
            <a:br>
              <a:rPr lang="en-US" altLang="zh-CN" sz="1400" dirty="0" smtClean="0"/>
            </a:br>
            <a:r>
              <a:rPr lang="zh-CN" altLang="en-US" sz="1400" dirty="0" smtClean="0"/>
              <a:t>移动到初始位置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65" idx="2"/>
          </p:cNvCxnSpPr>
          <p:nvPr/>
        </p:nvCxnSpPr>
        <p:spPr>
          <a:xfrm flipV="1">
            <a:off x="1854200" y="2679700"/>
            <a:ext cx="438150" cy="4684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0" y="2554712"/>
            <a:ext cx="1854200" cy="3436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重置可移动位置变量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25" grpId="0"/>
      <p:bldP spid="36" grpId="0"/>
      <p:bldP spid="6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课后思考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Thinking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05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Thinking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课后思考</a:t>
            </a:r>
          </a:p>
        </p:txBody>
      </p:sp>
      <p:grpSp>
        <p:nvGrpSpPr>
          <p:cNvPr id="2" name="组 33"/>
          <p:cNvGrpSpPr/>
          <p:nvPr/>
        </p:nvGrpSpPr>
        <p:grpSpPr>
          <a:xfrm>
            <a:off x="1711286" y="1291608"/>
            <a:ext cx="5765279" cy="3452834"/>
            <a:chOff x="4390571" y="1111966"/>
            <a:chExt cx="5205601" cy="3452834"/>
          </a:xfrm>
        </p:grpSpPr>
        <p:sp>
          <p:nvSpPr>
            <p:cNvPr id="35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5205601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numCol="1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给每一个方块添加移到固定位置的铃声。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90572" y="1111966"/>
              <a:ext cx="2167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课后思考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33999" y="2551644"/>
            <a:ext cx="1290991" cy="2125692"/>
            <a:chOff x="5333999" y="2551644"/>
            <a:chExt cx="1290991" cy="2125692"/>
          </a:xfrm>
        </p:grpSpPr>
        <p:grpSp>
          <p:nvGrpSpPr>
            <p:cNvPr id="9" name="Group 64">
              <a:extLst>
                <a:ext uri="{FF2B5EF4-FFF2-40B4-BE49-F238E27FC236}">
                  <a16:creationId xmlns:a16="http://schemas.microsoft.com/office/drawing/2014/main" xmlns="" id="{F94D4E44-9BBF-4929-9E4F-91F774AA8370}"/>
                </a:ext>
              </a:extLst>
            </p:cNvPr>
            <p:cNvGrpSpPr/>
            <p:nvPr/>
          </p:nvGrpSpPr>
          <p:grpSpPr>
            <a:xfrm rot="19891913">
              <a:off x="5333999" y="2551644"/>
              <a:ext cx="1290991" cy="2125692"/>
              <a:chOff x="170364" y="949888"/>
              <a:chExt cx="1945268" cy="3203011"/>
            </a:xfrm>
          </p:grpSpPr>
          <p:sp>
            <p:nvSpPr>
              <p:cNvPr id="11" name="Rectangle 69">
                <a:extLst>
                  <a:ext uri="{FF2B5EF4-FFF2-40B4-BE49-F238E27FC236}">
                    <a16:creationId xmlns:a16="http://schemas.microsoft.com/office/drawing/2014/main" xmlns="" id="{336C5388-0AA0-4EA9-A23E-74241B35A776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Oval 70">
                <a:extLst>
                  <a:ext uri="{FF2B5EF4-FFF2-40B4-BE49-F238E27FC236}">
                    <a16:creationId xmlns:a16="http://schemas.microsoft.com/office/drawing/2014/main" xmlns="" id="{AD553C53-B1EC-4F8A-9987-EBD895897A13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71">
                <a:extLst>
                  <a:ext uri="{FF2B5EF4-FFF2-40B4-BE49-F238E27FC236}">
                    <a16:creationId xmlns:a16="http://schemas.microsoft.com/office/drawing/2014/main" xmlns="" id="{955B923A-89CF-4546-AD3D-AD3408E0978C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Rectangle: Top Corners Rounded 72">
                <a:extLst>
                  <a:ext uri="{FF2B5EF4-FFF2-40B4-BE49-F238E27FC236}">
                    <a16:creationId xmlns:a16="http://schemas.microsoft.com/office/drawing/2014/main" xmlns="" id="{5CE3207A-44A4-472E-BA00-D3BDAB4E38DD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Rectangle: Top Corners Rounded 73">
                <a:extLst>
                  <a:ext uri="{FF2B5EF4-FFF2-40B4-BE49-F238E27FC236}">
                    <a16:creationId xmlns:a16="http://schemas.microsoft.com/office/drawing/2014/main" xmlns="" id="{A0187962-A5BC-44C6-BBAE-BD2C864E80E3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 rot="20052675">
              <a:off x="5515622" y="2705740"/>
              <a:ext cx="4959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0" b="1" dirty="0" smtClean="0">
                  <a:solidFill>
                    <a:srgbClr val="666666"/>
                  </a:solidFill>
                </a:rPr>
                <a:t>?</a:t>
              </a:r>
              <a:endParaRPr kumimoji="1" lang="zh-CN" altLang="en-US" sz="7000" b="1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2070431" y="1352837"/>
            <a:ext cx="476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感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谢</a:t>
            </a:r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聆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223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2CDFB7C7-B915-49EE-8C4D-994517D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9570" t="20919" r="34859" b="7901"/>
          <a:stretch/>
        </p:blipFill>
        <p:spPr>
          <a:xfrm rot="16200000">
            <a:off x="4470898" y="1843783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241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9" presetClass="entr" presetSubtype="0" decel="10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任务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Task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01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374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Moving Football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今日任务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3896" y="2684366"/>
            <a:ext cx="2400000" cy="1794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330575" y="2853273"/>
            <a:ext cx="2380852" cy="1781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5905160" y="2989163"/>
            <a:ext cx="2385173" cy="178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8168" y="918033"/>
            <a:ext cx="7400750" cy="15248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 smtClean="0"/>
              <a:t>	</a:t>
            </a:r>
            <a:r>
              <a:rPr lang="zh-CN" altLang="en-US" dirty="0" smtClean="0"/>
              <a:t>今天我们来做一个俄罗斯方块拼图的小游戏，玩家需要将左方方块依次拖动到摆放区，所有的方块都拖到摆放区之后游戏结束。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400040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Task rules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任务规划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3121919"/>
              </p:ext>
            </p:extLst>
          </p:nvPr>
        </p:nvGraphicFramePr>
        <p:xfrm>
          <a:off x="353931" y="1235423"/>
          <a:ext cx="7945519" cy="248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7036"/>
                <a:gridCol w="1989494"/>
                <a:gridCol w="4078989"/>
              </a:tblGrid>
              <a:tr h="35196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舞台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2133717"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游戏中背景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                 拼接方块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按住方块将方块拖动到对应的位置，所有方块拖入完毕游戏结束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16" name="图片 15" descr="背景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0487" y="2441480"/>
            <a:ext cx="1564212" cy="1173158"/>
          </a:xfrm>
          <a:prstGeom prst="rect">
            <a:avLst/>
          </a:prstGeom>
        </p:spPr>
      </p:pic>
      <p:pic>
        <p:nvPicPr>
          <p:cNvPr id="17" name="图片 16" descr="正常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975" y="2046248"/>
            <a:ext cx="925552" cy="925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7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知识点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Knowledge points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02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35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="" xmlns:a16="http://schemas.microsoft.com/office/drawing/2014/main" id="{B27704E6-8576-4437-BB52-55A8BEDDA7B0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直接连接符 4">
            <a:extLst>
              <a:ext uri="{FF2B5EF4-FFF2-40B4-BE49-F238E27FC236}">
                <a16:creationId xmlns="" xmlns:a16="http://schemas.microsoft.com/office/drawing/2014/main" id="{F9E0889C-24A9-4012-B5B0-3431262F7E37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直接连接符 5">
            <a:extLst>
              <a:ext uri="{FF2B5EF4-FFF2-40B4-BE49-F238E27FC236}">
                <a16:creationId xmlns="" xmlns:a16="http://schemas.microsoft.com/office/drawing/2014/main" id="{BD84CD78-8DD0-4841-A2D6-08E5A091375B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直接连接符 6">
            <a:extLst>
              <a:ext uri="{FF2B5EF4-FFF2-40B4-BE49-F238E27FC236}">
                <a16:creationId xmlns="" xmlns:a16="http://schemas.microsoft.com/office/drawing/2014/main" id="{B553A849-8CF4-46BE-9927-438B79CED307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直接连接符 13">
            <a:extLst>
              <a:ext uri="{FF2B5EF4-FFF2-40B4-BE49-F238E27FC236}">
                <a16:creationId xmlns="" xmlns:a16="http://schemas.microsoft.com/office/drawing/2014/main" id="{21A61DA6-854F-4802-8F6D-4A3481D0CEF6}"/>
              </a:ext>
            </a:extLst>
          </p:cNvPr>
          <p:cNvSpPr>
            <a:spLocks/>
          </p:cNvSpPr>
          <p:nvPr/>
        </p:nvSpPr>
        <p:spPr bwMode="auto">
          <a:xfrm>
            <a:off x="3854659" y="10653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866F1183-1A02-4ADD-A280-53F62E4DD8B4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Knowledge points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知识点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465132"/>
              </p:ext>
            </p:extLst>
          </p:nvPr>
        </p:nvGraphicFramePr>
        <p:xfrm>
          <a:off x="1227033" y="1256927"/>
          <a:ext cx="5756474" cy="2587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37"/>
                <a:gridCol w="2878237"/>
              </a:tblGrid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知识点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难度等级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添加背景，角色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运动指令，坐标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条件，循环指令，自制积木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变量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广播，克隆</a:t>
                      </a:r>
                      <a:r>
                        <a:rPr lang="zh-CN" altLang="en-US" sz="1300" dirty="0" smtClean="0"/>
                        <a:t>，列表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4262718" y="1743634"/>
            <a:ext cx="1317801" cy="1990185"/>
            <a:chOff x="4477871" y="1465729"/>
            <a:chExt cx="1317801" cy="1990185"/>
          </a:xfrm>
        </p:grpSpPr>
        <p:sp>
          <p:nvSpPr>
            <p:cNvPr id="23" name="五角星 22"/>
            <p:cNvSpPr/>
            <p:nvPr/>
          </p:nvSpPr>
          <p:spPr>
            <a:xfrm>
              <a:off x="4477871" y="146572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4482343" y="192070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4836463" y="19184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506996" y="235549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867825" y="235325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五角星 39"/>
            <p:cNvSpPr/>
            <p:nvPr/>
          </p:nvSpPr>
          <p:spPr>
            <a:xfrm>
              <a:off x="4518202" y="279028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4892479" y="2788043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5253308" y="27790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518202" y="3240762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919373" y="323852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266755" y="32362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/>
          </p:nvSpPr>
          <p:spPr>
            <a:xfrm>
              <a:off x="5587243" y="3234038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9111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代码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流程图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Code flow chart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03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0963" y="992526"/>
            <a:ext cx="1567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方块：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9" name="图片 28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4578" y="948705"/>
            <a:ext cx="511795" cy="511795"/>
          </a:xfrm>
          <a:prstGeom prst="rect">
            <a:avLst/>
          </a:prstGeom>
        </p:spPr>
      </p:pic>
      <p:sp>
        <p:nvSpPr>
          <p:cNvPr id="31" name="流程图: 可选过程 30"/>
          <p:cNvSpPr/>
          <p:nvPr/>
        </p:nvSpPr>
        <p:spPr>
          <a:xfrm>
            <a:off x="1498200" y="19692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35" name="矩形 34"/>
          <p:cNvSpPr/>
          <p:nvPr/>
        </p:nvSpPr>
        <p:spPr>
          <a:xfrm>
            <a:off x="1231900" y="2465796"/>
            <a:ext cx="1377950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将需要移动的位置放入列表中</a:t>
            </a:r>
            <a:endParaRPr lang="zh-CN" altLang="en-US" sz="1200" dirty="0"/>
          </a:p>
        </p:txBody>
      </p:sp>
      <p:cxnSp>
        <p:nvCxnSpPr>
          <p:cNvPr id="37" name="直接箭头连接符 36"/>
          <p:cNvCxnSpPr>
            <a:stCxn id="31" idx="2"/>
            <a:endCxn id="35" idx="0"/>
          </p:cNvCxnSpPr>
          <p:nvPr/>
        </p:nvCxnSpPr>
        <p:spPr>
          <a:xfrm rot="16200000" flipH="1">
            <a:off x="1815927" y="2360848"/>
            <a:ext cx="207442" cy="245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流程图: 可选过程 15"/>
          <p:cNvSpPr/>
          <p:nvPr/>
        </p:nvSpPr>
        <p:spPr>
          <a:xfrm>
            <a:off x="4323950" y="18549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点击角色</a:t>
            </a:r>
            <a:endParaRPr lang="zh-CN" altLang="en-US" sz="1200" dirty="0"/>
          </a:p>
        </p:txBody>
      </p:sp>
      <p:sp>
        <p:nvSpPr>
          <p:cNvPr id="17" name="矩形 16"/>
          <p:cNvSpPr/>
          <p:nvPr/>
        </p:nvSpPr>
        <p:spPr>
          <a:xfrm>
            <a:off x="4025900" y="2955115"/>
            <a:ext cx="1439333" cy="3976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移到列表中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可能的位置</a:t>
            </a:r>
            <a:endParaRPr lang="zh-CN" altLang="en-US" sz="1200" dirty="0"/>
          </a:p>
        </p:txBody>
      </p:sp>
      <p:sp>
        <p:nvSpPr>
          <p:cNvPr id="18" name="矩形 17"/>
          <p:cNvSpPr/>
          <p:nvPr/>
        </p:nvSpPr>
        <p:spPr>
          <a:xfrm>
            <a:off x="4283483" y="2338796"/>
            <a:ext cx="923364" cy="3854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角色变大</a:t>
            </a:r>
            <a:endParaRPr lang="zh-CN" altLang="en-US" sz="1200" dirty="0"/>
          </a:p>
        </p:txBody>
      </p:sp>
      <p:cxnSp>
        <p:nvCxnSpPr>
          <p:cNvPr id="19" name="直接箭头连接符 18"/>
          <p:cNvCxnSpPr>
            <a:stCxn id="16" idx="2"/>
            <a:endCxn id="18" idx="0"/>
          </p:cNvCxnSpPr>
          <p:nvPr/>
        </p:nvCxnSpPr>
        <p:spPr>
          <a:xfrm rot="16200000" flipH="1">
            <a:off x="4647297" y="2240928"/>
            <a:ext cx="194742" cy="99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8" idx="2"/>
            <a:endCxn id="17" idx="0"/>
          </p:cNvCxnSpPr>
          <p:nvPr/>
        </p:nvCxnSpPr>
        <p:spPr>
          <a:xfrm rot="16200000" flipH="1">
            <a:off x="4629948" y="2839496"/>
            <a:ext cx="230836" cy="402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5" grpId="0" animBg="1"/>
      <p:bldP spid="16" grpId="0" animBg="1"/>
      <p:bldP spid="17" grpId="0" animBg="1"/>
      <p:bldP spid="1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矢量图 课件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100"/>
      </a:accent1>
      <a:accent2>
        <a:srgbClr val="FFA74C"/>
      </a:accent2>
      <a:accent3>
        <a:srgbClr val="FF5C00"/>
      </a:accent3>
      <a:accent4>
        <a:srgbClr val="FF9F00"/>
      </a:accent4>
      <a:accent5>
        <a:srgbClr val="FFC34D"/>
      </a:accent5>
      <a:accent6>
        <a:srgbClr val="B44010"/>
      </a:accent6>
      <a:hlink>
        <a:srgbClr val="FF81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FF8100"/>
    </a:accent1>
    <a:accent2>
      <a:srgbClr val="FFA74C"/>
    </a:accent2>
    <a:accent3>
      <a:srgbClr val="FF5C00"/>
    </a:accent3>
    <a:accent4>
      <a:srgbClr val="FF9F00"/>
    </a:accent4>
    <a:accent5>
      <a:srgbClr val="FFC34D"/>
    </a:accent5>
    <a:accent6>
      <a:srgbClr val="B44010"/>
    </a:accent6>
    <a:hlink>
      <a:srgbClr val="FF81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4570</TotalTime>
  <Words>553</Words>
  <Application>Microsoft Macintosh PowerPoint</Application>
  <PresentationFormat>全屏显示(16:9)</PresentationFormat>
  <Paragraphs>197</Paragraphs>
  <Slides>27</Slides>
  <Notes>27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28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卡通矢量图 课件PPT</dc:title>
  <dc:creator>lenovo</dc:creator>
  <cp:lastModifiedBy>xbany</cp:lastModifiedBy>
  <cp:revision>1630</cp:revision>
  <dcterms:created xsi:type="dcterms:W3CDTF">2017-07-04T05:41:22Z</dcterms:created>
  <dcterms:modified xsi:type="dcterms:W3CDTF">2019-06-18T02:04:33Z</dcterms:modified>
</cp:coreProperties>
</file>