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7" r:id="rId2"/>
    <p:sldId id="313" r:id="rId3"/>
    <p:sldId id="314" r:id="rId4"/>
    <p:sldId id="327" r:id="rId5"/>
    <p:sldId id="291" r:id="rId6"/>
    <p:sldId id="285" r:id="rId7"/>
    <p:sldId id="267" r:id="rId8"/>
    <p:sldId id="286" r:id="rId9"/>
    <p:sldId id="288" r:id="rId10"/>
    <p:sldId id="293" r:id="rId11"/>
    <p:sldId id="294" r:id="rId12"/>
    <p:sldId id="299" r:id="rId13"/>
    <p:sldId id="295" r:id="rId14"/>
    <p:sldId id="336" r:id="rId15"/>
    <p:sldId id="328" r:id="rId16"/>
    <p:sldId id="337" r:id="rId17"/>
    <p:sldId id="329" r:id="rId18"/>
    <p:sldId id="338" r:id="rId19"/>
    <p:sldId id="330" r:id="rId20"/>
    <p:sldId id="340" r:id="rId21"/>
    <p:sldId id="339" r:id="rId22"/>
    <p:sldId id="341" r:id="rId23"/>
    <p:sldId id="316" r:id="rId24"/>
    <p:sldId id="301" r:id="rId25"/>
    <p:sldId id="318" r:id="rId26"/>
    <p:sldId id="306" r:id="rId27"/>
    <p:sldId id="317" r:id="rId28"/>
    <p:sldId id="303" r:id="rId29"/>
    <p:sldId id="319" r:id="rId30"/>
    <p:sldId id="304" r:id="rId31"/>
    <p:sldId id="320" r:id="rId32"/>
    <p:sldId id="305" r:id="rId33"/>
    <p:sldId id="321" r:id="rId34"/>
    <p:sldId id="308" r:id="rId35"/>
    <p:sldId id="322" r:id="rId36"/>
    <p:sldId id="307" r:id="rId37"/>
    <p:sldId id="323" r:id="rId38"/>
    <p:sldId id="309" r:id="rId39"/>
    <p:sldId id="325" r:id="rId40"/>
    <p:sldId id="310" r:id="rId41"/>
    <p:sldId id="326" r:id="rId42"/>
    <p:sldId id="311" r:id="rId43"/>
    <p:sldId id="342" r:id="rId44"/>
    <p:sldId id="333" r:id="rId45"/>
    <p:sldId id="343" r:id="rId46"/>
    <p:sldId id="334" r:id="rId47"/>
    <p:sldId id="344" r:id="rId48"/>
    <p:sldId id="335" r:id="rId49"/>
    <p:sldId id="312" r:id="rId50"/>
    <p:sldId id="292" r:id="rId51"/>
    <p:sldId id="280" r:id="rId52"/>
  </p:sldIdLst>
  <p:sldSz cx="9144000" cy="5143500" type="screen16x9"/>
  <p:notesSz cx="6858000" cy="9144000"/>
  <p:custDataLst>
    <p:tags r:id="rId5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A1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0960"/>
    <p:restoredTop sz="86469" autoAdjust="0"/>
  </p:normalViewPr>
  <p:slideViewPr>
    <p:cSldViewPr snapToGrid="0" showGuides="1">
      <p:cViewPr>
        <p:scale>
          <a:sx n="150" d="100"/>
          <a:sy n="150" d="100"/>
        </p:scale>
        <p:origin x="-504" y="222"/>
      </p:cViewPr>
      <p:guideLst>
        <p:guide orient="horz" pos="2436"/>
        <p:guide pos="2880"/>
      </p:guideLst>
    </p:cSldViewPr>
  </p:slideViewPr>
  <p:outlineViewPr>
    <p:cViewPr>
      <p:scale>
        <a:sx n="33" d="100"/>
        <a:sy n="33" d="100"/>
      </p:scale>
      <p:origin x="0" y="-4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72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30421-1F17-48B9-A742-59371A34F01B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6C13D-D929-4261-B8F5-C559A2912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71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027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9424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6526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3840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74676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5089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8538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3659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9384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25397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4650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1205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838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1555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242511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2232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89105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78218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159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98793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351280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22989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31830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84682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8136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894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757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157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8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402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913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5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955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697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6D4C43E-DD09-483E-B4F8-0CD08AE46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676" y="38100"/>
            <a:ext cx="608620" cy="6118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B4CBCD7-CDCA-4F7B-A8E8-9AC9F26BC6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9043" y="4011282"/>
            <a:ext cx="629986" cy="9370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6C29C2F-77D8-4AAE-B029-91E7CAE0A7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06440"/>
            <a:ext cx="809351" cy="343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60598B0-5E40-4DA3-9401-A9C04D12171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6E4EBAB0-B729-4215-B817-FC067D842D3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D7B5E2B-5F9F-4F50-8DCD-D76A227987D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11972" y="3556000"/>
            <a:ext cx="677632" cy="14029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BEFBD492-E027-448C-B14D-3F92A7861FC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20073" y="3541143"/>
            <a:ext cx="873510" cy="1461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F2D29CF-81A6-4D49-8830-087779FEC47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633889" y="4587035"/>
            <a:ext cx="423519" cy="2964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3F94A80F-97E3-4D6C-9CE9-5F124892661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9043" y="2932113"/>
            <a:ext cx="794099" cy="6670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1AC476DB-14CB-4419-8E7B-144FF0496B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t="22427" r="27990"/>
          <a:stretch/>
        </p:blipFill>
        <p:spPr>
          <a:xfrm rot="5400000">
            <a:off x="7765137" y="-654960"/>
            <a:ext cx="824013" cy="19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3006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190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726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29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1597-43B6-4500-898D-97D337DD2B86}" type="datetimeFigureOut">
              <a:rPr lang="zh-CN" altLang="en-US" smtClean="0"/>
              <a:pPr/>
              <a:t>2019/5/29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99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3.xml"/><Relationship Id="rId21" Type="http://schemas.openxmlformats.org/officeDocument/2006/relationships/image" Target="../media/image24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8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7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1.png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0.png"/><Relationship Id="rId4" Type="http://schemas.openxmlformats.org/officeDocument/2006/relationships/image" Target="../media/image8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0.png"/><Relationship Id="rId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tags" Target="../tags/tag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2.png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8.png"/><Relationship Id="rId10" Type="http://schemas.openxmlformats.org/officeDocument/2006/relationships/image" Target="../media/image16.png"/><Relationship Id="rId19" Type="http://schemas.openxmlformats.org/officeDocument/2006/relationships/image" Target="../media/image23.png"/><Relationship Id="rId4" Type="http://schemas.openxmlformats.org/officeDocument/2006/relationships/notesSlide" Target="../notesSlides/notesSlide51.xml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="" xmlns:a16="http://schemas.microsoft.com/office/drawing/2014/main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="" xmlns:a16="http://schemas.microsoft.com/office/drawing/2014/main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="" xmlns:a16="http://schemas.microsoft.com/office/drawing/2014/main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="" xmlns:a16="http://schemas.microsoft.com/office/drawing/2014/main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="" xmlns:a16="http://schemas.microsoft.com/office/drawing/2014/main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="" xmlns:a16="http://schemas.microsoft.com/office/drawing/2014/main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="" xmlns:a16="http://schemas.microsoft.com/office/drawing/2014/main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="" xmlns:a16="http://schemas.microsoft.com/office/drawing/2014/main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="" xmlns:a16="http://schemas.microsoft.com/office/drawing/2014/main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="" xmlns:a16="http://schemas.microsoft.com/office/drawing/2014/main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="" xmlns:a16="http://schemas.microsoft.com/office/drawing/2014/main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="" xmlns:a16="http://schemas.microsoft.com/office/drawing/2014/main" id="{7EFEA6E0-7A2D-4FE3-8E51-1E06DB793D71}"/>
              </a:ext>
            </a:extLst>
          </p:cNvPr>
          <p:cNvSpPr txBox="1"/>
          <p:nvPr/>
        </p:nvSpPr>
        <p:spPr>
          <a:xfrm>
            <a:off x="833203" y="1471187"/>
            <a:ext cx="7477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多米诺足球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18454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5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="" xmlns:a16="http://schemas.microsoft.com/office/drawing/2014/main" id="{42DCD41D-52BA-4448-94FD-D6E3D02085EE}"/>
              </a:ext>
            </a:extLst>
          </p:cNvPr>
          <p:cNvSpPr txBox="1"/>
          <p:nvPr/>
        </p:nvSpPr>
        <p:spPr>
          <a:xfrm>
            <a:off x="0" y="24208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2"/>
                </a:solidFill>
                <a:latin typeface="Arial" panose="020B0604020202020204" pitchFamily="34" charset="0"/>
              </a:rPr>
              <a:t>Moving </a:t>
            </a:r>
            <a:r>
              <a:rPr lang="en-US" altLang="zh-CN" sz="1600" dirty="0" smtClean="0">
                <a:solidFill>
                  <a:schemeClr val="tx2"/>
                </a:solidFill>
                <a:latin typeface="Arial" panose="020B0604020202020204" pitchFamily="34" charset="0"/>
              </a:rPr>
              <a:t>Football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="" xmlns:a16="http://schemas.microsoft.com/office/drawing/2014/main" id="{667C8ED2-A0CE-49C3-92FA-B90D5616865B}"/>
              </a:ext>
            </a:extLst>
          </p:cNvPr>
          <p:cNvSpPr txBox="1"/>
          <p:nvPr/>
        </p:nvSpPr>
        <p:spPr>
          <a:xfrm>
            <a:off x="3730897" y="3216477"/>
            <a:ext cx="168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/>
                </a:solidFill>
              </a:rPr>
              <a:t>教师</a:t>
            </a:r>
            <a:r>
              <a:rPr lang="zh-CN" altLang="en-US" sz="1600" dirty="0" smtClean="0">
                <a:solidFill>
                  <a:schemeClr val="tx2"/>
                </a:solidFill>
              </a:rPr>
              <a:t>：魏群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="" xmlns:a16="http://schemas.microsoft.com/office/drawing/2014/main" id="{3CFB803C-8A03-41F8-B516-C84290930A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="" xmlns:a16="http://schemas.microsoft.com/office/drawing/2014/main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="" xmlns:a16="http://schemas.microsoft.com/office/drawing/2014/main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15009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2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4036" y="995904"/>
            <a:ext cx="150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足球：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1365" y="1364881"/>
            <a:ext cx="288000" cy="108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面向小人方向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3762997" y="988355"/>
            <a:ext cx="288000" cy="1842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移动到当前小人位置</a:t>
            </a:r>
            <a:endParaRPr lang="zh-CN" altLang="en-US" sz="1200" dirty="0"/>
          </a:p>
        </p:txBody>
      </p:sp>
      <p:sp>
        <p:nvSpPr>
          <p:cNvPr id="11" name="流程图: 决策 10"/>
          <p:cNvSpPr/>
          <p:nvPr/>
        </p:nvSpPr>
        <p:spPr>
          <a:xfrm>
            <a:off x="2776885" y="988366"/>
            <a:ext cx="558053" cy="1848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状态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是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否在游戏中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5201830" y="1324541"/>
            <a:ext cx="288000" cy="117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移动</a:t>
            </a:r>
            <a:r>
              <a:rPr lang="en-US" altLang="zh-CN" sz="1200" dirty="0" smtClean="0"/>
              <a:t>100</a:t>
            </a:r>
            <a:r>
              <a:rPr lang="zh-CN" altLang="en-US" sz="1200" dirty="0" smtClean="0"/>
              <a:t>步</a:t>
            </a:r>
            <a:endParaRPr lang="zh-CN" altLang="en-US" sz="1200" dirty="0"/>
          </a:p>
        </p:txBody>
      </p:sp>
      <p:sp>
        <p:nvSpPr>
          <p:cNvPr id="87" name="矩形 86"/>
          <p:cNvSpPr/>
          <p:nvPr/>
        </p:nvSpPr>
        <p:spPr>
          <a:xfrm>
            <a:off x="2075409" y="1358167"/>
            <a:ext cx="288000" cy="110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收到角色踢球</a:t>
            </a:r>
            <a:endParaRPr lang="zh-CN" altLang="en-US" sz="1200" dirty="0"/>
          </a:p>
        </p:txBody>
      </p:sp>
      <p:sp>
        <p:nvSpPr>
          <p:cNvPr id="122" name="矩形 121"/>
          <p:cNvSpPr/>
          <p:nvPr/>
        </p:nvSpPr>
        <p:spPr>
          <a:xfrm>
            <a:off x="5892126" y="1329023"/>
            <a:ext cx="288000" cy="1176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传递次数加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sp>
        <p:nvSpPr>
          <p:cNvPr id="125" name="流程图: 决策 124"/>
          <p:cNvSpPr/>
          <p:nvPr/>
        </p:nvSpPr>
        <p:spPr>
          <a:xfrm>
            <a:off x="6559999" y="773235"/>
            <a:ext cx="634254" cy="229720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是否碰到边界或者球门</a:t>
            </a:r>
            <a:endParaRPr lang="zh-CN" altLang="en-US" sz="1200" dirty="0"/>
          </a:p>
        </p:txBody>
      </p:sp>
      <p:sp>
        <p:nvSpPr>
          <p:cNvPr id="126" name="流程图: 决策 125"/>
          <p:cNvSpPr/>
          <p:nvPr/>
        </p:nvSpPr>
        <p:spPr>
          <a:xfrm>
            <a:off x="2167291" y="3113002"/>
            <a:ext cx="634254" cy="169656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是否是自己踢球</a:t>
            </a:r>
            <a:endParaRPr lang="zh-CN" altLang="en-US" sz="1200" dirty="0"/>
          </a:p>
        </p:txBody>
      </p:sp>
      <p:sp>
        <p:nvSpPr>
          <p:cNvPr id="134" name="矩形 133"/>
          <p:cNvSpPr/>
          <p:nvPr/>
        </p:nvSpPr>
        <p:spPr>
          <a:xfrm>
            <a:off x="3216159" y="3119725"/>
            <a:ext cx="288000" cy="168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设为对方踢球</a:t>
            </a:r>
            <a:endParaRPr lang="zh-CN" altLang="en-US" sz="1200" dirty="0"/>
          </a:p>
        </p:txBody>
      </p:sp>
      <p:cxnSp>
        <p:nvCxnSpPr>
          <p:cNvPr id="147" name="肘形连接符 146"/>
          <p:cNvCxnSpPr>
            <a:stCxn id="125" idx="3"/>
            <a:endCxn id="126" idx="1"/>
          </p:cNvCxnSpPr>
          <p:nvPr/>
        </p:nvCxnSpPr>
        <p:spPr>
          <a:xfrm flipH="1">
            <a:off x="2167291" y="1921838"/>
            <a:ext cx="5026962" cy="2039449"/>
          </a:xfrm>
          <a:prstGeom prst="bentConnector5">
            <a:avLst>
              <a:gd name="adj1" fmla="val -4547"/>
              <a:gd name="adj2" fmla="val 57363"/>
              <a:gd name="adj3" fmla="val 104547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3926612" y="3117483"/>
            <a:ext cx="288000" cy="1685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对方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踢球</a:t>
            </a:r>
            <a:endParaRPr lang="zh-CN" altLang="en-US" sz="1200" dirty="0"/>
          </a:p>
        </p:txBody>
      </p:sp>
      <p:sp>
        <p:nvSpPr>
          <p:cNvPr id="162" name="TextBox 161"/>
          <p:cNvSpPr txBox="1"/>
          <p:nvPr/>
        </p:nvSpPr>
        <p:spPr>
          <a:xfrm flipH="1">
            <a:off x="2808411" y="3662080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 flipH="1">
            <a:off x="7371446" y="2227728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7" name="图片 26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15642" y="1045592"/>
            <a:ext cx="342901" cy="342901"/>
          </a:xfrm>
          <a:prstGeom prst="rect">
            <a:avLst/>
          </a:prstGeom>
        </p:spPr>
      </p:pic>
      <p:cxnSp>
        <p:nvCxnSpPr>
          <p:cNvPr id="29" name="直接箭头连接符 28"/>
          <p:cNvCxnSpPr>
            <a:stCxn id="87" idx="3"/>
            <a:endCxn id="11" idx="1"/>
          </p:cNvCxnSpPr>
          <p:nvPr/>
        </p:nvCxnSpPr>
        <p:spPr>
          <a:xfrm flipV="1">
            <a:off x="2363409" y="1912852"/>
            <a:ext cx="413476" cy="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1" idx="3"/>
            <a:endCxn id="10" idx="1"/>
          </p:cNvCxnSpPr>
          <p:nvPr/>
        </p:nvCxnSpPr>
        <p:spPr>
          <a:xfrm flipV="1">
            <a:off x="3334938" y="1909482"/>
            <a:ext cx="428059" cy="337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0" idx="3"/>
            <a:endCxn id="9" idx="1"/>
          </p:cNvCxnSpPr>
          <p:nvPr/>
        </p:nvCxnSpPr>
        <p:spPr>
          <a:xfrm>
            <a:off x="4050997" y="1909482"/>
            <a:ext cx="440368" cy="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9" idx="3"/>
            <a:endCxn id="12" idx="1"/>
          </p:cNvCxnSpPr>
          <p:nvPr/>
        </p:nvCxnSpPr>
        <p:spPr>
          <a:xfrm>
            <a:off x="4779365" y="1909488"/>
            <a:ext cx="422465" cy="33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2" idx="3"/>
            <a:endCxn id="122" idx="1"/>
          </p:cNvCxnSpPr>
          <p:nvPr/>
        </p:nvCxnSpPr>
        <p:spPr>
          <a:xfrm>
            <a:off x="5489830" y="1912850"/>
            <a:ext cx="402296" cy="448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22" idx="3"/>
            <a:endCxn id="125" idx="1"/>
          </p:cNvCxnSpPr>
          <p:nvPr/>
        </p:nvCxnSpPr>
        <p:spPr>
          <a:xfrm>
            <a:off x="6180126" y="1917332"/>
            <a:ext cx="379873" cy="450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126" idx="3"/>
            <a:endCxn id="134" idx="1"/>
          </p:cNvCxnSpPr>
          <p:nvPr/>
        </p:nvCxnSpPr>
        <p:spPr>
          <a:xfrm>
            <a:off x="2801545" y="3961287"/>
            <a:ext cx="414614" cy="11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134" idx="3"/>
            <a:endCxn id="160" idx="1"/>
          </p:cNvCxnSpPr>
          <p:nvPr/>
        </p:nvCxnSpPr>
        <p:spPr>
          <a:xfrm flipV="1">
            <a:off x="3504159" y="3960166"/>
            <a:ext cx="422453" cy="224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87" grpId="0" animBg="1"/>
      <p:bldP spid="122" grpId="0" animBg="1"/>
      <p:bldP spid="125" grpId="0" animBg="1"/>
      <p:bldP spid="126" grpId="0" animBg="1"/>
      <p:bldP spid="134" grpId="0" animBg="1"/>
      <p:bldP spid="160" grpId="0" animBg="1"/>
      <p:bldP spid="162" grpId="0"/>
      <p:bldP spid="1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88170" y="763666"/>
            <a:ext cx="216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球门：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13471" y="1284200"/>
            <a:ext cx="1380563" cy="47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当收到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球</a:t>
            </a:r>
            <a:r>
              <a:rPr lang="zh-CN" altLang="en-US" sz="1200" dirty="0" smtClean="0"/>
              <a:t>停止</a:t>
            </a:r>
            <a:r>
              <a:rPr lang="zh-CN" altLang="en-US" sz="1200" dirty="0" smtClean="0"/>
              <a:t>广播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142079" y="2772402"/>
            <a:ext cx="914400" cy="3944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设置球为停止状态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2936049" y="3404422"/>
            <a:ext cx="1331259" cy="372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设置得分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3151044" y="4029715"/>
            <a:ext cx="907674" cy="39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传递次数重置为</a:t>
            </a:r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cxnSp>
        <p:nvCxnSpPr>
          <p:cNvPr id="18" name="肘形连接符 17"/>
          <p:cNvCxnSpPr>
            <a:stCxn id="16" idx="2"/>
            <a:endCxn id="51" idx="0"/>
          </p:cNvCxnSpPr>
          <p:nvPr/>
        </p:nvCxnSpPr>
        <p:spPr>
          <a:xfrm rot="5400000" flipH="1" flipV="1">
            <a:off x="3275472" y="1902721"/>
            <a:ext cx="2853091" cy="2194274"/>
          </a:xfrm>
          <a:prstGeom prst="bentConnector5">
            <a:avLst>
              <a:gd name="adj1" fmla="val -8012"/>
              <a:gd name="adj2" fmla="val 39480"/>
              <a:gd name="adj3" fmla="val 108012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342908" y="2671499"/>
            <a:ext cx="914400" cy="37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发送游戏</a:t>
            </a:r>
            <a:r>
              <a:rPr lang="zh-CN" altLang="en-US" sz="1200" dirty="0" smtClean="0"/>
              <a:t>结束</a:t>
            </a:r>
            <a:r>
              <a:rPr lang="zh-CN" altLang="en-US" sz="1200" dirty="0" smtClean="0"/>
              <a:t>广播</a:t>
            </a:r>
            <a:endParaRPr lang="zh-CN" altLang="en-US" sz="1200" dirty="0"/>
          </a:p>
        </p:txBody>
      </p:sp>
      <p:cxnSp>
        <p:nvCxnSpPr>
          <p:cNvPr id="82" name="直接箭头连接符 81"/>
          <p:cNvCxnSpPr>
            <a:stCxn id="28" idx="2"/>
            <a:endCxn id="14" idx="0"/>
          </p:cNvCxnSpPr>
          <p:nvPr/>
        </p:nvCxnSpPr>
        <p:spPr>
          <a:xfrm rot="5400000">
            <a:off x="3440769" y="2608127"/>
            <a:ext cx="322786" cy="576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" idx="2"/>
            <a:endCxn id="15" idx="0"/>
          </p:cNvCxnSpPr>
          <p:nvPr/>
        </p:nvCxnSpPr>
        <p:spPr>
          <a:xfrm rot="16200000" flipH="1">
            <a:off x="3481693" y="3284436"/>
            <a:ext cx="237572" cy="24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决策 27"/>
          <p:cNvSpPr/>
          <p:nvPr/>
        </p:nvSpPr>
        <p:spPr>
          <a:xfrm>
            <a:off x="2821753" y="1931904"/>
            <a:ext cx="1566582" cy="517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是否碰到足球</a:t>
            </a:r>
            <a:endParaRPr lang="zh-CN" altLang="en-US" sz="1200" dirty="0"/>
          </a:p>
        </p:txBody>
      </p:sp>
      <p:cxnSp>
        <p:nvCxnSpPr>
          <p:cNvPr id="31" name="直接箭头连接符 30"/>
          <p:cNvCxnSpPr>
            <a:stCxn id="13" idx="2"/>
            <a:endCxn id="28" idx="0"/>
          </p:cNvCxnSpPr>
          <p:nvPr/>
        </p:nvCxnSpPr>
        <p:spPr>
          <a:xfrm rot="16200000" flipH="1">
            <a:off x="3516990" y="1843850"/>
            <a:ext cx="174816" cy="129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3326016" y="2442891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流程图: 决策 50"/>
          <p:cNvSpPr/>
          <p:nvPr/>
        </p:nvSpPr>
        <p:spPr>
          <a:xfrm>
            <a:off x="4883635" y="1573312"/>
            <a:ext cx="1831040" cy="7888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如果得分大于等于</a:t>
            </a:r>
            <a:r>
              <a:rPr lang="en-US" altLang="zh-CN" sz="1200" dirty="0" smtClean="0"/>
              <a:t>10</a:t>
            </a:r>
            <a:r>
              <a:rPr lang="zh-CN" altLang="en-US" sz="1200" dirty="0" smtClean="0"/>
              <a:t>分</a:t>
            </a:r>
            <a:endParaRPr lang="zh-CN" altLang="en-US" sz="1200" dirty="0"/>
          </a:p>
        </p:txBody>
      </p:sp>
      <p:cxnSp>
        <p:nvCxnSpPr>
          <p:cNvPr id="58" name="直接箭头连接符 57"/>
          <p:cNvCxnSpPr>
            <a:stCxn id="51" idx="2"/>
            <a:endCxn id="21" idx="0"/>
          </p:cNvCxnSpPr>
          <p:nvPr/>
        </p:nvCxnSpPr>
        <p:spPr>
          <a:xfrm rot="16200000" flipH="1">
            <a:off x="5644985" y="2516376"/>
            <a:ext cx="309292" cy="95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 flipH="1">
            <a:off x="5529236" y="2373399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2882" y="993866"/>
            <a:ext cx="1243852" cy="8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4" name="直接箭头连接符 33"/>
          <p:cNvCxnSpPr>
            <a:stCxn id="15" idx="2"/>
            <a:endCxn id="16" idx="0"/>
          </p:cNvCxnSpPr>
          <p:nvPr/>
        </p:nvCxnSpPr>
        <p:spPr>
          <a:xfrm rot="16200000" flipH="1">
            <a:off x="3476652" y="3901485"/>
            <a:ext cx="253257" cy="320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21" grpId="0" animBg="1"/>
      <p:bldP spid="28" grpId="0" animBg="1"/>
      <p:bldP spid="42" grpId="0"/>
      <p:bldP spid="51" grpId="0" animBg="1"/>
      <p:bldP spid="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编程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步骤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Programming steps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04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704173" y="1255401"/>
            <a:ext cx="3833597" cy="3452834"/>
            <a:chOff x="4390571" y="1111966"/>
            <a:chExt cx="2714698" cy="3452834"/>
          </a:xfrm>
        </p:grpSpPr>
        <p:sp>
          <p:nvSpPr>
            <p:cNvPr id="87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2714698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制作游戏，首先要准备好背景和相应的角色，包括开始按钮，返回按钮</a:t>
              </a:r>
              <a:r>
                <a:rPr lang="zh-CN" altLang="en-US" dirty="0" smtClean="0"/>
                <a:t>，九个</a:t>
              </a:r>
              <a:r>
                <a:rPr lang="zh-CN" altLang="en-US" dirty="0" smtClean="0"/>
                <a:t>大小相同的小人，一个足球，两个球门和和两个水平边界，两个得分，两个回合指示箭头，两个球门标识。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90572" y="1111966"/>
              <a:ext cx="25464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第一步：设置背景和角色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6303" y="868629"/>
            <a:ext cx="2226326" cy="383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6946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/>
                <a:t>、我们需要给游戏添加三类背景，分别是游戏开始，游戏中，游戏结束。游戏结束又分为自己胜利和对方胜利两种背景。</a:t>
              </a:r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701757" y="2454845"/>
            <a:ext cx="540985" cy="40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19103" y="1343179"/>
            <a:ext cx="575959" cy="43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1792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4620" y="980756"/>
            <a:ext cx="75247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H="1" flipV="1">
            <a:off x="3251200" y="1355095"/>
            <a:ext cx="633422" cy="186483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18194" y="1153593"/>
            <a:ext cx="1634066" cy="37204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“游戏开始”背景</a:t>
            </a:r>
            <a:endParaRPr lang="zh-CN" altLang="en-US" sz="1400" dirty="0"/>
          </a:p>
        </p:txBody>
      </p:sp>
      <p:cxnSp>
        <p:nvCxnSpPr>
          <p:cNvPr id="1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555636" y="2115012"/>
            <a:ext cx="513647" cy="30708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78399" y="1835889"/>
            <a:ext cx="1509359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“足球场”背景</a:t>
            </a:r>
            <a:endParaRPr lang="zh-CN" altLang="en-US" sz="1400" dirty="0"/>
          </a:p>
        </p:txBody>
      </p:sp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H="1" flipV="1">
            <a:off x="3251200" y="3166962"/>
            <a:ext cx="633422" cy="186483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18194" y="2965460"/>
            <a:ext cx="1634066" cy="37204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“游戏胜利”背景</a:t>
            </a:r>
            <a:endParaRPr lang="zh-CN" altLang="en-US" sz="1400" dirty="0"/>
          </a:p>
        </p:txBody>
      </p:sp>
      <p:cxnSp>
        <p:nvCxnSpPr>
          <p:cNvPr id="1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555636" y="3884545"/>
            <a:ext cx="513647" cy="30708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78398" y="3605422"/>
            <a:ext cx="1845734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“游戏失败”背景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en-US" dirty="0"/>
                <a:t>在游戏中我们只让背景接收绿旗的广播。其他的角色，都通过“游戏开始” 、“进入游戏” 、“游戏结束” </a:t>
              </a:r>
              <a:r>
                <a:rPr lang="zh-CN" altLang="en-US" dirty="0" smtClean="0"/>
                <a:t>三个广播进行</a:t>
              </a:r>
              <a:r>
                <a:rPr lang="zh-CN" altLang="en-US" dirty="0"/>
                <a:t>统一管理。</a:t>
              </a:r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701757" y="2454845"/>
            <a:ext cx="540985" cy="40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19103" y="1343179"/>
            <a:ext cx="575959" cy="43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5916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8793" y="2977754"/>
            <a:ext cx="1524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128" y="1264686"/>
            <a:ext cx="15906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38498" y="1581911"/>
            <a:ext cx="12763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H="1" flipV="1">
            <a:off x="2124635" y="1924506"/>
            <a:ext cx="619799" cy="27453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3285305" y="3244866"/>
            <a:ext cx="585207" cy="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865359" y="1542376"/>
            <a:ext cx="1367086" cy="55655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点击绿旗发送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游戏开始广播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53730" y="3088222"/>
            <a:ext cx="1769875" cy="29954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收到进入游戏广播</a:t>
            </a:r>
            <a:endParaRPr lang="zh-CN" altLang="en-US" sz="1400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5876436" y="1259879"/>
            <a:ext cx="513647" cy="30708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417465" y="1058696"/>
            <a:ext cx="1645094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收到游戏开始广播</a:t>
            </a:r>
            <a:endParaRPr lang="zh-CN" altLang="en-US" sz="1400" dirty="0"/>
          </a:p>
        </p:txBody>
      </p:sp>
      <p:cxnSp>
        <p:nvCxnSpPr>
          <p:cNvPr id="3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5217820" y="3498600"/>
            <a:ext cx="429945" cy="11116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693602" y="3244867"/>
            <a:ext cx="1546410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换成游戏中背景</a:t>
            </a:r>
            <a:endParaRPr lang="zh-CN" altLang="en-US" sz="1400" dirty="0"/>
          </a:p>
        </p:txBody>
      </p:sp>
      <p:cxnSp>
        <p:nvCxnSpPr>
          <p:cNvPr id="3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361765" y="4065498"/>
            <a:ext cx="508747" cy="124757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53730" y="4031879"/>
            <a:ext cx="1631575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停止背景音乐声音</a:t>
            </a:r>
            <a:endParaRPr lang="zh-CN" altLang="en-US" sz="14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stCxn id="3078" idx="3"/>
          </p:cNvCxnSpPr>
          <p:nvPr/>
        </p:nvCxnSpPr>
        <p:spPr>
          <a:xfrm flipV="1">
            <a:off x="5947803" y="1806912"/>
            <a:ext cx="650221" cy="8166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646301" y="1624965"/>
            <a:ext cx="1769875" cy="29954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换成开始游戏背景</a:t>
            </a:r>
            <a:endParaRPr lang="zh-CN" altLang="en-US" sz="1400" dirty="0"/>
          </a:p>
        </p:txBody>
      </p:sp>
      <p:cxnSp>
        <p:nvCxnSpPr>
          <p:cNvPr id="4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5869875" y="2320039"/>
            <a:ext cx="520208" cy="12320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390083" y="2253407"/>
            <a:ext cx="1546410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播放背景音乐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8" grpId="0"/>
      <p:bldP spid="31" grpId="0"/>
      <p:bldP spid="42" grpId="0"/>
      <p:bldP spid="44" grpId="0"/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</a:t>
              </a:r>
              <a:r>
                <a:rPr lang="zh-CN" altLang="en-US" dirty="0"/>
                <a:t>游戏结束，我们通过背景，对变量进行</a:t>
              </a:r>
              <a:r>
                <a:rPr lang="zh-CN" altLang="en-US" dirty="0" smtClean="0"/>
                <a:t>统一重置处理</a:t>
              </a:r>
              <a:r>
                <a:rPr lang="zh-CN" altLang="en-US" dirty="0"/>
                <a:t>。</a:t>
              </a:r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701757" y="2454845"/>
            <a:ext cx="540985" cy="40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519103" y="1343179"/>
            <a:ext cx="575959" cy="43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95411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8191" y="812569"/>
            <a:ext cx="2884058" cy="3849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556781" y="947039"/>
            <a:ext cx="732865" cy="1143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46521" y="761355"/>
            <a:ext cx="1467869" cy="30544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接收游戏结束广播</a:t>
            </a:r>
            <a:endParaRPr lang="zh-CN" altLang="en-US" sz="1200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6318250" y="1365250"/>
            <a:ext cx="309378" cy="9639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627628" y="1321626"/>
            <a:ext cx="1381227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自己的得分</a:t>
            </a:r>
            <a:r>
              <a:rPr lang="en-US" altLang="zh-CN" sz="1200" dirty="0" smtClean="0"/>
              <a:t>≧10</a:t>
            </a:r>
            <a:endParaRPr lang="zh-CN" altLang="en-US" sz="12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57" idx="0"/>
          </p:cNvCxnSpPr>
          <p:nvPr/>
        </p:nvCxnSpPr>
        <p:spPr>
          <a:xfrm flipV="1">
            <a:off x="4648820" y="2473999"/>
            <a:ext cx="842957" cy="1046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4837162" y="2760152"/>
            <a:ext cx="483580" cy="1980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2824212" y="1289983"/>
            <a:ext cx="833858" cy="29391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803177" y="1032361"/>
            <a:ext cx="2196069" cy="31243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自己胜利了，换成胜利背景</a:t>
            </a:r>
            <a:endParaRPr lang="zh-CN" altLang="en-US" sz="1200" dirty="0"/>
          </a:p>
        </p:txBody>
      </p:sp>
      <p:cxnSp>
        <p:nvCxnSpPr>
          <p:cNvPr id="4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H="1" flipV="1">
            <a:off x="2914775" y="1920897"/>
            <a:ext cx="734050" cy="20665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06471" y="1721083"/>
            <a:ext cx="2101934" cy="3524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自己失败了，换成失败背景</a:t>
            </a:r>
            <a:endParaRPr lang="zh-CN" altLang="en-US" sz="1200" dirty="0"/>
          </a:p>
        </p:txBody>
      </p:sp>
      <p:sp>
        <p:nvSpPr>
          <p:cNvPr id="5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491777" y="2348102"/>
            <a:ext cx="2599294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重置回合状态，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表示我的回合</a:t>
            </a:r>
            <a:endParaRPr lang="zh-CN" altLang="en-US" sz="1200" dirty="0"/>
          </a:p>
        </p:txBody>
      </p:sp>
      <p:sp>
        <p:nvSpPr>
          <p:cNvPr id="5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20948" y="2641331"/>
            <a:ext cx="2368021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重置对方得分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一开始默认为</a:t>
            </a:r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cxnSp>
        <p:nvCxnSpPr>
          <p:cNvPr id="60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4825443" y="3019020"/>
            <a:ext cx="813826" cy="9971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2724150" y="2679700"/>
            <a:ext cx="854639" cy="5049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616855" y="2976790"/>
            <a:ext cx="2382373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重置自己得分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一开始默认为</a:t>
            </a:r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6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06150" y="2366762"/>
            <a:ext cx="1602255" cy="56760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重置传递次数</a:t>
            </a:r>
            <a:r>
              <a:rPr lang="en-US" altLang="zh-CN" sz="1200" dirty="0" smtClean="0"/>
              <a:t>,</a:t>
            </a:r>
            <a:br>
              <a:rPr lang="en-US" altLang="zh-CN" sz="1200" dirty="0" smtClean="0"/>
            </a:br>
            <a:r>
              <a:rPr lang="zh-CN" altLang="en-US" sz="1200" dirty="0" smtClean="0"/>
              <a:t>一开始默认为</a:t>
            </a:r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cxnSp>
        <p:nvCxnSpPr>
          <p:cNvPr id="6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3000101" y="3458445"/>
            <a:ext cx="548151" cy="4353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H="1">
            <a:off x="4720996" y="3691645"/>
            <a:ext cx="414929" cy="715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89529" y="3146283"/>
            <a:ext cx="1522956" cy="56760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200" dirty="0" smtClean="0"/>
              <a:t>0</a:t>
            </a:r>
            <a:r>
              <a:rPr lang="zh-CN" altLang="en-US" sz="1200" dirty="0" smtClean="0"/>
              <a:t>表示游戏停止，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1</a:t>
            </a:r>
            <a:r>
              <a:rPr lang="zh-CN" altLang="en-US" sz="1200" dirty="0" smtClean="0"/>
              <a:t>表示游戏进入</a:t>
            </a:r>
            <a:endParaRPr lang="zh-CN" altLang="en-US" sz="1200" dirty="0"/>
          </a:p>
        </p:txBody>
      </p:sp>
      <p:sp>
        <p:nvSpPr>
          <p:cNvPr id="7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162426" y="3397225"/>
            <a:ext cx="1660270" cy="50843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200" dirty="0" smtClean="0"/>
              <a:t>0</a:t>
            </a:r>
            <a:r>
              <a:rPr lang="zh-CN" altLang="en-US" sz="1200" dirty="0" smtClean="0"/>
              <a:t>表示足球停止，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1</a:t>
            </a:r>
            <a:r>
              <a:rPr lang="zh-CN" altLang="en-US" sz="1200" dirty="0" smtClean="0"/>
              <a:t>表示足球还要运动</a:t>
            </a:r>
            <a:endParaRPr lang="zh-CN" altLang="en-US" sz="1200" dirty="0"/>
          </a:p>
        </p:txBody>
      </p:sp>
      <p:cxnSp>
        <p:nvCxnSpPr>
          <p:cNvPr id="74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2824212" y="3939923"/>
            <a:ext cx="757657" cy="86493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H="1">
            <a:off x="4720996" y="4184143"/>
            <a:ext cx="511360" cy="8056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34148" y="3776953"/>
            <a:ext cx="1501796" cy="32123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重置足球</a:t>
            </a:r>
            <a:r>
              <a:rPr lang="en-US" altLang="zh-CN" sz="1200" dirty="0" smtClean="0"/>
              <a:t>X</a:t>
            </a:r>
            <a:r>
              <a:rPr lang="zh-CN" altLang="en-US" sz="1200" dirty="0" smtClean="0"/>
              <a:t>的坐标</a:t>
            </a:r>
            <a:endParaRPr lang="zh-CN" altLang="en-US" sz="1200" dirty="0"/>
          </a:p>
        </p:txBody>
      </p:sp>
      <p:sp>
        <p:nvSpPr>
          <p:cNvPr id="7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246422" y="3963073"/>
            <a:ext cx="1109927" cy="56760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重置足球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Y</a:t>
            </a:r>
            <a:r>
              <a:rPr lang="zh-CN" altLang="en-US" sz="1200" dirty="0" smtClean="0"/>
              <a:t>的坐标</a:t>
            </a:r>
            <a:endParaRPr lang="zh-CN" altLang="en-US" sz="1200" dirty="0"/>
          </a:p>
        </p:txBody>
      </p:sp>
      <p:cxnSp>
        <p:nvCxnSpPr>
          <p:cNvPr id="7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2960819" y="4465410"/>
            <a:ext cx="573985" cy="6527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746527" y="4262205"/>
            <a:ext cx="1390514" cy="56760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游戏结束停止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所有运行的积木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8" grpId="0"/>
      <p:bldP spid="37" grpId="0"/>
      <p:bldP spid="49" grpId="0"/>
      <p:bldP spid="57" grpId="0"/>
      <p:bldP spid="59" grpId="0"/>
      <p:bldP spid="62" grpId="0"/>
      <p:bldP spid="63" grpId="0"/>
      <p:bldP spid="71" grpId="0"/>
      <p:bldP spid="72" grpId="0"/>
      <p:bldP spid="76" grpId="0"/>
      <p:bldP spid="77" grpId="0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DF430FA6-B996-4B7E-B089-F52B0A5C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" y="2769620"/>
            <a:ext cx="4764135" cy="22531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2E68AFFE-9C61-46B3-8873-1A547A59E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654" y="4611067"/>
            <a:ext cx="1120973" cy="24100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04F207B-8A99-45CE-BCF3-ECEF3B3C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1AEC7992-F3FA-4E52-9C0A-266FD2B04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521" y="4823803"/>
            <a:ext cx="2206943" cy="1341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1404E302-CFBC-4886-8B8D-E2DE694CA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3194" y="3206948"/>
            <a:ext cx="932769" cy="193869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A5913F51-006A-480F-B220-02511CBEC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995" y="4512741"/>
            <a:ext cx="755970" cy="53649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A9583FB0-A85F-40EE-8239-3FB205B014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9484" y="39165"/>
            <a:ext cx="1838099" cy="174752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E6B3B1EA-E3C2-41CC-BDDC-34B39A8696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4876" y="3916872"/>
            <a:ext cx="504438" cy="107613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BE9D18E4-63FF-49C9-A9EA-47A7ACF715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5659" y="4275537"/>
            <a:ext cx="341897" cy="72863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C8F7E90A-7E8B-402A-904A-8ECA0A6BE9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8534" y="4091625"/>
            <a:ext cx="577301" cy="87435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33EB364B-8AF8-41BB-81DD-F9C3199E6D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1963" y="3716583"/>
            <a:ext cx="558897" cy="115568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CFD88012-8261-4F26-A4FC-813C5B3049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6526" y="4036289"/>
            <a:ext cx="454696" cy="95675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70F1721C-A54A-49BE-B81F-02846E2BA9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5671" y="3916872"/>
            <a:ext cx="473642" cy="100885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92D01FF1-FBCE-4CF1-915A-863C905001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577" y="4692337"/>
            <a:ext cx="448389" cy="31947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2821F842-D32F-4A58-8A6B-5BDB17CAE6C2}"/>
              </a:ext>
            </a:extLst>
          </p:cNvPr>
          <p:cNvSpPr txBox="1"/>
          <p:nvPr/>
        </p:nvSpPr>
        <p:spPr>
          <a:xfrm>
            <a:off x="889000" y="1337713"/>
            <a:ext cx="2851150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目录</a:t>
            </a:r>
            <a:endParaRPr lang="en-US" altLang="zh-CN" sz="48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CONTENTS</a:t>
            </a:r>
            <a:endParaRPr lang="zh-CN" altLang="en-US" sz="3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3E9F033D-8D37-4523-A9E2-F5FD3EE20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48379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EF3F98E3-82B3-42E0-81F4-4AC32944B1E9}"/>
              </a:ext>
            </a:extLst>
          </p:cNvPr>
          <p:cNvSpPr/>
          <p:nvPr/>
        </p:nvSpPr>
        <p:spPr>
          <a:xfrm>
            <a:off x="5698514" y="74206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5"/>
                </a:solidFill>
                <a:ea typeface="+mj-ea"/>
              </a:rPr>
              <a:t>Task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40E20388-908A-4C0C-BAD4-7CE6DA40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132711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知识点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69D80255-144A-4805-9D26-05DB7172B259}"/>
              </a:ext>
            </a:extLst>
          </p:cNvPr>
          <p:cNvSpPr/>
          <p:nvPr/>
        </p:nvSpPr>
        <p:spPr>
          <a:xfrm>
            <a:off x="5698514" y="158538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Knowledge points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3D8541F0-6887-47BB-B523-F02CCC0C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2184499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代码流程图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7862FFF4-D99C-48B7-90F2-93FA6A05DACC}"/>
              </a:ext>
            </a:extLst>
          </p:cNvPr>
          <p:cNvSpPr/>
          <p:nvPr/>
        </p:nvSpPr>
        <p:spPr>
          <a:xfrm>
            <a:off x="5698514" y="24417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Code flow chart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xmlns="" id="{88F2DF56-EA78-4342-B68E-856EB323C4D1}"/>
              </a:ext>
            </a:extLst>
          </p:cNvPr>
          <p:cNvGrpSpPr/>
          <p:nvPr/>
        </p:nvGrpSpPr>
        <p:grpSpPr>
          <a:xfrm>
            <a:off x="4844321" y="3035990"/>
            <a:ext cx="851890" cy="508225"/>
            <a:chOff x="2671139" y="1338181"/>
            <a:chExt cx="946359" cy="564586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xmlns="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xmlns="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04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3031586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编程步骤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A3AF4B4B-96BF-4EE0-9F5B-44A7B81F762A}"/>
              </a:ext>
            </a:extLst>
          </p:cNvPr>
          <p:cNvSpPr/>
          <p:nvPr/>
        </p:nvSpPr>
        <p:spPr>
          <a:xfrm>
            <a:off x="5698514" y="3289853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Programming steps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xmlns="" id="{CDE11586-5E21-44C5-B5C9-C8C1817AE99E}"/>
              </a:ext>
            </a:extLst>
          </p:cNvPr>
          <p:cNvGrpSpPr/>
          <p:nvPr/>
        </p:nvGrpSpPr>
        <p:grpSpPr>
          <a:xfrm>
            <a:off x="4844321" y="470249"/>
            <a:ext cx="851890" cy="508225"/>
            <a:chOff x="2671139" y="1338181"/>
            <a:chExt cx="946359" cy="564586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xmlns="" id="{000289F8-263D-4140-9CF9-E51423614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xmlns="" id="{059A0488-3C49-4B93-8EF9-CB577CDAA1A0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01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xmlns="" id="{9CEFAEF4-CACE-469C-9740-42E47ED6AF4C}"/>
              </a:ext>
            </a:extLst>
          </p:cNvPr>
          <p:cNvGrpSpPr/>
          <p:nvPr/>
        </p:nvGrpSpPr>
        <p:grpSpPr>
          <a:xfrm>
            <a:off x="4844321" y="2175066"/>
            <a:ext cx="851890" cy="508225"/>
            <a:chOff x="2671139" y="1338181"/>
            <a:chExt cx="946359" cy="564586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xmlns="" id="{285D8526-1653-49DF-811F-27880479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xmlns="" id="{EC140383-DDFA-4F23-88D8-8924BD715703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03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5FF656B0-2DD7-4FB9-8E70-4EEA86031E4D}"/>
              </a:ext>
            </a:extLst>
          </p:cNvPr>
          <p:cNvGrpSpPr/>
          <p:nvPr/>
        </p:nvGrpSpPr>
        <p:grpSpPr>
          <a:xfrm>
            <a:off x="4844321" y="1319959"/>
            <a:ext cx="851890" cy="508225"/>
            <a:chOff x="2671139" y="1338181"/>
            <a:chExt cx="946359" cy="564586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xmlns="" id="{CB504DE2-BD7A-430F-A11D-891D41015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xmlns="" id="{173B6332-2D7A-4991-8DF6-283CD50C520A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02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88F2DF56-EA78-4342-B68E-856EB323C4D1}"/>
              </a:ext>
            </a:extLst>
          </p:cNvPr>
          <p:cNvGrpSpPr/>
          <p:nvPr/>
        </p:nvGrpSpPr>
        <p:grpSpPr>
          <a:xfrm>
            <a:off x="4843839" y="3890647"/>
            <a:ext cx="851890" cy="508225"/>
            <a:chOff x="2671139" y="1338181"/>
            <a:chExt cx="946359" cy="564586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xmlns="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42" name="文本框 85">
              <a:extLst>
                <a:ext uri="{FF2B5EF4-FFF2-40B4-BE49-F238E27FC236}">
                  <a16:creationId xmlns:a16="http://schemas.microsoft.com/office/drawing/2014/main" xmlns="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2"/>
                  </a:solidFill>
                </a:rPr>
                <a:t>05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43" name="文本框 86">
            <a:extLst>
              <a:ext uri="{FF2B5EF4-FFF2-40B4-BE49-F238E27FC236}">
                <a16:creationId xmlns:a16="http://schemas.microsoft.com/office/drawing/2014/main" xmlns="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211" y="3875553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课后思考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A3AF4B4B-96BF-4EE0-9F5B-44A7B81F762A}"/>
              </a:ext>
            </a:extLst>
          </p:cNvPr>
          <p:cNvSpPr/>
          <p:nvPr/>
        </p:nvSpPr>
        <p:spPr>
          <a:xfrm>
            <a:off x="5704929" y="41338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Thinking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9278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5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5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5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5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950"/>
                            </p:stCondLst>
                            <p:childTnLst>
                              <p:par>
                                <p:cTn id="1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450"/>
                            </p:stCondLst>
                            <p:childTnLst>
                              <p:par>
                                <p:cTn id="1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0" grpId="0"/>
      <p:bldP spid="51" grpId="0"/>
      <p:bldP spid="75" grpId="0"/>
      <p:bldP spid="76" grpId="0"/>
      <p:bldP spid="81" grpId="0"/>
      <p:bldP spid="82" grpId="0"/>
      <p:bldP spid="87" grpId="0"/>
      <p:bldP spid="88" grpId="0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通过游戏控制按钮，在进入</a:t>
              </a:r>
              <a:r>
                <a:rPr lang="zh-CN" altLang="en-US" dirty="0"/>
                <a:t>游戏之前需要对变量</a:t>
              </a:r>
              <a:r>
                <a:rPr lang="zh-CN" altLang="en-US" dirty="0" smtClean="0"/>
                <a:t>进行初始化。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第三步：游戏进入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图片 32" descr="开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589" y="1403284"/>
            <a:ext cx="614028" cy="356355"/>
          </a:xfrm>
          <a:prstGeom prst="rect">
            <a:avLst/>
          </a:prstGeom>
        </p:spPr>
      </p:pic>
      <p:pic>
        <p:nvPicPr>
          <p:cNvPr id="34" name="图片 33" descr="开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477" y="2473123"/>
            <a:ext cx="614028" cy="3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283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0162" y="1667541"/>
            <a:ext cx="1346104" cy="291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15871" y="891790"/>
            <a:ext cx="1025091" cy="589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760259" y="959024"/>
            <a:ext cx="766482" cy="10757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551495" y="812569"/>
            <a:ext cx="1695972" cy="26075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收到游戏开始广播</a:t>
            </a:r>
            <a:endParaRPr lang="zh-CN" altLang="en-US" sz="1200" dirty="0"/>
          </a:p>
        </p:txBody>
      </p:sp>
      <p:sp>
        <p:nvSpPr>
          <p:cNvPr id="2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964132" y="999293"/>
            <a:ext cx="1163171" cy="23610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显示开始按钮</a:t>
            </a:r>
            <a:endParaRPr lang="zh-CN" altLang="en-US" sz="12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903415" y="2204888"/>
            <a:ext cx="472918" cy="19632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9" idx="0"/>
          </p:cNvCxnSpPr>
          <p:nvPr/>
        </p:nvCxnSpPr>
        <p:spPr>
          <a:xfrm flipV="1">
            <a:off x="5054600" y="2601427"/>
            <a:ext cx="510238" cy="65573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H="1" flipV="1">
            <a:off x="3083142" y="1209234"/>
            <a:ext cx="650099" cy="11286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55814" y="1551217"/>
            <a:ext cx="1167185" cy="31804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点击开始按钮</a:t>
            </a:r>
            <a:endParaRPr lang="zh-CN" altLang="en-US" sz="1200" dirty="0"/>
          </a:p>
        </p:txBody>
      </p:sp>
      <p:cxnSp>
        <p:nvCxnSpPr>
          <p:cNvPr id="4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H="1" flipV="1">
            <a:off x="3026236" y="2005654"/>
            <a:ext cx="735355" cy="8220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39586" y="1819103"/>
            <a:ext cx="1734669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隐藏按钮，进入游戏</a:t>
            </a:r>
            <a:endParaRPr lang="zh-CN" altLang="en-US" sz="1200" dirty="0"/>
          </a:p>
        </p:txBody>
      </p:sp>
      <p:sp>
        <p:nvSpPr>
          <p:cNvPr id="5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76332" y="2040332"/>
            <a:ext cx="2484967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初始化回合状态，</a:t>
            </a:r>
            <a:r>
              <a:rPr lang="en-US" altLang="zh-CN" sz="1200" dirty="0" smtClean="0"/>
              <a:t>0</a:t>
            </a:r>
            <a:r>
              <a:rPr lang="zh-CN" altLang="en-US" sz="1200" dirty="0" smtClean="0"/>
              <a:t>表示我的回合</a:t>
            </a:r>
            <a:endParaRPr lang="zh-CN" altLang="en-US" sz="1200" dirty="0"/>
          </a:p>
        </p:txBody>
      </p:sp>
      <p:sp>
        <p:nvSpPr>
          <p:cNvPr id="5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564838" y="2475530"/>
            <a:ext cx="2328211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初始化对方得分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一开始默认为</a:t>
            </a:r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cxnSp>
        <p:nvCxnSpPr>
          <p:cNvPr id="60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62" idx="0"/>
          </p:cNvCxnSpPr>
          <p:nvPr/>
        </p:nvCxnSpPr>
        <p:spPr>
          <a:xfrm>
            <a:off x="5055815" y="2950323"/>
            <a:ext cx="489973" cy="17172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2957871" y="3007129"/>
            <a:ext cx="803720" cy="18328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545788" y="2953842"/>
            <a:ext cx="2404411" cy="33640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初始化自己得分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一开始默认为</a:t>
            </a:r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sp>
        <p:nvSpPr>
          <p:cNvPr id="6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96311" y="2666343"/>
            <a:ext cx="1638559" cy="54304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初始化传递次数</a:t>
            </a:r>
            <a:r>
              <a:rPr lang="en-US" altLang="zh-CN" sz="1200" dirty="0" smtClean="0"/>
              <a:t>,</a:t>
            </a:r>
            <a:br>
              <a:rPr lang="en-US" altLang="zh-CN" sz="1200" dirty="0" smtClean="0"/>
            </a:br>
            <a:r>
              <a:rPr lang="zh-CN" altLang="en-US" sz="1200" dirty="0" smtClean="0"/>
              <a:t>一开始默认为</a:t>
            </a:r>
            <a:r>
              <a:rPr lang="en-US" altLang="zh-CN" sz="1200" dirty="0" smtClean="0"/>
              <a:t>0</a:t>
            </a:r>
            <a:endParaRPr lang="zh-CN" altLang="en-US" sz="1200" dirty="0"/>
          </a:p>
        </p:txBody>
      </p:sp>
      <p:cxnSp>
        <p:nvCxnSpPr>
          <p:cNvPr id="6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stCxn id="71" idx="2"/>
          </p:cNvCxnSpPr>
          <p:nvPr/>
        </p:nvCxnSpPr>
        <p:spPr>
          <a:xfrm flipV="1">
            <a:off x="2743200" y="3453434"/>
            <a:ext cx="1024638" cy="7935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72" idx="0"/>
          </p:cNvCxnSpPr>
          <p:nvPr/>
        </p:nvCxnSpPr>
        <p:spPr>
          <a:xfrm rot="10800000">
            <a:off x="4975140" y="3677207"/>
            <a:ext cx="490068" cy="8497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440238" y="3271176"/>
            <a:ext cx="1302962" cy="52322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200" dirty="0" smtClean="0"/>
              <a:t>0</a:t>
            </a:r>
            <a:r>
              <a:rPr lang="zh-CN" altLang="en-US" sz="1200" dirty="0" smtClean="0"/>
              <a:t>表示游戏停止，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1</a:t>
            </a:r>
            <a:r>
              <a:rPr lang="zh-CN" altLang="en-US" sz="1200" dirty="0" smtClean="0"/>
              <a:t>表示游戏进入</a:t>
            </a:r>
            <a:endParaRPr lang="zh-CN" altLang="en-US" sz="1200" dirty="0"/>
          </a:p>
        </p:txBody>
      </p:sp>
      <p:sp>
        <p:nvSpPr>
          <p:cNvPr id="7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465208" y="3433587"/>
            <a:ext cx="1657975" cy="50423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200" dirty="0" smtClean="0"/>
              <a:t>0</a:t>
            </a:r>
            <a:r>
              <a:rPr lang="zh-CN" altLang="en-US" sz="1200" dirty="0" smtClean="0"/>
              <a:t>表示足球停止，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1</a:t>
            </a:r>
            <a:r>
              <a:rPr lang="zh-CN" altLang="en-US" sz="1200" dirty="0" smtClean="0"/>
              <a:t>表示足球还要运动</a:t>
            </a:r>
            <a:endParaRPr lang="zh-CN" altLang="en-US" sz="1200" dirty="0"/>
          </a:p>
        </p:txBody>
      </p:sp>
      <p:cxnSp>
        <p:nvCxnSpPr>
          <p:cNvPr id="74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76" idx="0"/>
          </p:cNvCxnSpPr>
          <p:nvPr/>
        </p:nvCxnSpPr>
        <p:spPr>
          <a:xfrm>
            <a:off x="4974591" y="3945880"/>
            <a:ext cx="482149" cy="29532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3174255" y="4055494"/>
            <a:ext cx="550580" cy="13082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456740" y="3985701"/>
            <a:ext cx="1145235" cy="5110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初始化足球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en-US" altLang="zh-CN" sz="1200" dirty="0" smtClean="0"/>
              <a:t>X</a:t>
            </a:r>
            <a:r>
              <a:rPr lang="zh-CN" altLang="en-US" sz="1200" dirty="0" smtClean="0"/>
              <a:t>的坐标</a:t>
            </a:r>
            <a:endParaRPr lang="zh-CN" altLang="en-US" sz="1200" dirty="0"/>
          </a:p>
        </p:txBody>
      </p:sp>
      <p:sp>
        <p:nvSpPr>
          <p:cNvPr id="7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82750" y="3873701"/>
            <a:ext cx="1577176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初始化足球</a:t>
            </a:r>
            <a:r>
              <a:rPr lang="en-US" altLang="zh-CN" sz="1200" dirty="0" smtClean="0"/>
              <a:t>Y</a:t>
            </a:r>
            <a:r>
              <a:rPr lang="zh-CN" altLang="en-US" sz="1200" dirty="0" smtClean="0"/>
              <a:t>的坐标</a:t>
            </a:r>
            <a:endParaRPr lang="zh-CN" altLang="en-US" sz="1200" dirty="0"/>
          </a:p>
        </p:txBody>
      </p:sp>
      <p:cxnSp>
        <p:nvCxnSpPr>
          <p:cNvPr id="7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083142" y="4468708"/>
            <a:ext cx="722376" cy="6110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00200" y="4338073"/>
            <a:ext cx="1527102" cy="3223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发送进入游戏广播</a:t>
            </a:r>
            <a:endParaRPr lang="zh-CN" altLang="en-US" sz="1200" dirty="0"/>
          </a:p>
        </p:txBody>
      </p:sp>
      <p:cxnSp>
        <p:nvCxnSpPr>
          <p:cNvPr id="84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320988" y="1713977"/>
            <a:ext cx="755278" cy="170654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8189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5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8" grpId="0"/>
      <p:bldP spid="37" grpId="0"/>
      <p:bldP spid="49" grpId="0"/>
      <p:bldP spid="57" grpId="0"/>
      <p:bldP spid="59" grpId="0"/>
      <p:bldP spid="62" grpId="0"/>
      <p:bldP spid="63" grpId="0"/>
      <p:bldP spid="71" grpId="0"/>
      <p:bldP spid="72" grpId="0"/>
      <p:bldP spid="76" grpId="0"/>
      <p:bldP spid="77" grpId="0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/>
                <a:t>、仔细观察小人在踢球过程中是有踢球动作的，</a:t>
              </a:r>
              <a:r>
                <a:rPr lang="zh-CN" altLang="en-US" dirty="0" smtClean="0"/>
                <a:t>如下图</a:t>
              </a:r>
              <a:r>
                <a:rPr lang="zh-CN" altLang="en-US" dirty="0"/>
                <a:t>插入小人造型。</a:t>
              </a:r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第四步：小人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436467"/>
            <a:ext cx="289069" cy="43360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54" y="1344705"/>
            <a:ext cx="289069" cy="433604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8025" y="2892031"/>
            <a:ext cx="7715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2332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、小人在游戏开始和结束中都是隐藏的。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第四步：小人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436467"/>
            <a:ext cx="289069" cy="43360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54" y="1344705"/>
            <a:ext cx="289069" cy="4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78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0959" y="1351150"/>
            <a:ext cx="1524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98693" y="3161787"/>
            <a:ext cx="15430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197068" y="1544559"/>
            <a:ext cx="1891624" cy="45364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221448" y="3479646"/>
            <a:ext cx="1936557" cy="39511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88692" y="1275411"/>
            <a:ext cx="1506583" cy="92469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先隐藏角色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80406" y="3161787"/>
            <a:ext cx="1414869" cy="635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游戏结束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隐藏角色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</a:t>
              </a:r>
              <a:r>
                <a:rPr lang="zh-CN" altLang="en-US" dirty="0"/>
                <a:t>在进入游戏之后我们需要将角色随机（随机指的是角度）的进行</a:t>
              </a:r>
              <a:r>
                <a:rPr lang="zh-CN" altLang="en-US" dirty="0" smtClean="0"/>
                <a:t>旋转，旋转的角度为</a:t>
              </a:r>
              <a:r>
                <a:rPr lang="en-US" altLang="zh-CN" dirty="0" smtClean="0"/>
                <a:t>90 °</a:t>
              </a:r>
              <a:r>
                <a:rPr lang="zh-CN" altLang="en-US" dirty="0" smtClean="0"/>
                <a:t>的倍数。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第四步：小人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436467"/>
            <a:ext cx="289069" cy="43360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54" y="1344705"/>
            <a:ext cx="289069" cy="4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27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2543" y="1219166"/>
            <a:ext cx="294322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3476310" y="2270558"/>
            <a:ext cx="2727220" cy="16907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50" idx="0"/>
          </p:cNvCxnSpPr>
          <p:nvPr/>
        </p:nvCxnSpPr>
        <p:spPr>
          <a:xfrm flipV="1">
            <a:off x="4434628" y="1035833"/>
            <a:ext cx="972703" cy="602236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stCxn id="7170" idx="1"/>
          </p:cNvCxnSpPr>
          <p:nvPr/>
        </p:nvCxnSpPr>
        <p:spPr>
          <a:xfrm flipH="1">
            <a:off x="2303929" y="2690779"/>
            <a:ext cx="628614" cy="9935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53" idx="0"/>
          </p:cNvCxnSpPr>
          <p:nvPr/>
        </p:nvCxnSpPr>
        <p:spPr>
          <a:xfrm flipV="1">
            <a:off x="4027638" y="1523625"/>
            <a:ext cx="2432143" cy="43092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02931" y="1697749"/>
            <a:ext cx="1730266" cy="239468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numCol="1" anchor="t">
            <a:noAutofit/>
          </a:bodyPr>
          <a:lstStyle/>
          <a:p>
            <a:pPr algn="just"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一开始进入游戏的时候需要旋转。在</a:t>
            </a:r>
            <a:r>
              <a:rPr lang="en-US" altLang="zh-CN" sz="1400" dirty="0" smtClean="0"/>
              <a:t>0~3</a:t>
            </a:r>
            <a:r>
              <a:rPr lang="zh-CN" altLang="en-US" sz="1400" dirty="0" smtClean="0"/>
              <a:t>之间取随机数为</a:t>
            </a:r>
            <a:r>
              <a:rPr lang="en-US" altLang="zh-CN" sz="1400" dirty="0" smtClean="0"/>
              <a:t>0,1,2,3</a:t>
            </a:r>
            <a:r>
              <a:rPr lang="zh-CN" altLang="en-US" sz="1400" dirty="0" smtClean="0"/>
              <a:t>对应的旋转</a:t>
            </a:r>
            <a:r>
              <a:rPr lang="zh-CN" altLang="en-US" sz="1400" dirty="0" smtClean="0"/>
              <a:t>角度为</a:t>
            </a:r>
            <a:r>
              <a:rPr lang="en-US" altLang="zh-CN" sz="1400" dirty="0" smtClean="0"/>
              <a:t>0°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90°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180 °</a:t>
            </a:r>
            <a:r>
              <a:rPr lang="zh-CN" altLang="en-US" sz="1400" dirty="0" smtClean="0"/>
              <a:t>或者</a:t>
            </a:r>
            <a:r>
              <a:rPr lang="en-US" altLang="zh-CN" sz="1400" dirty="0" smtClean="0"/>
              <a:t>270 °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07331" y="812569"/>
            <a:ext cx="2135566" cy="44652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当接收</a:t>
            </a:r>
            <a:r>
              <a:rPr lang="zh-CN" altLang="en-US" sz="1400" smtClean="0"/>
              <a:t>到进入游戏</a:t>
            </a:r>
            <a:r>
              <a:rPr lang="zh-CN" altLang="en-US" sz="1400" dirty="0" smtClean="0"/>
              <a:t>广播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459781" y="1346960"/>
            <a:ext cx="1414869" cy="35332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将角色摆正</a:t>
            </a:r>
            <a:endParaRPr lang="zh-CN" altLang="en-US" sz="1400" dirty="0"/>
          </a:p>
        </p:txBody>
      </p:sp>
      <p:sp>
        <p:nvSpPr>
          <p:cNvPr id="2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203530" y="1978129"/>
            <a:ext cx="2211218" cy="61867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刚开始角色是隐藏的，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这里需要显示角色</a:t>
            </a:r>
            <a:endParaRPr lang="zh-CN" altLang="en-US" sz="1400" dirty="0"/>
          </a:p>
        </p:txBody>
      </p:sp>
      <p:sp>
        <p:nvSpPr>
          <p:cNvPr id="29" name="右大括号 28"/>
          <p:cNvSpPr/>
          <p:nvPr/>
        </p:nvSpPr>
        <p:spPr>
          <a:xfrm>
            <a:off x="4343643" y="2875676"/>
            <a:ext cx="1565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29" idx="1"/>
          </p:cNvCxnSpPr>
          <p:nvPr/>
        </p:nvCxnSpPr>
        <p:spPr>
          <a:xfrm>
            <a:off x="4500143" y="3332876"/>
            <a:ext cx="1703387" cy="7371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203530" y="3253690"/>
            <a:ext cx="1586753" cy="53638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缓慢向右旋转</a:t>
            </a:r>
            <a:r>
              <a:rPr lang="en-US" altLang="zh-CN" sz="1400" dirty="0" smtClean="0"/>
              <a:t>90 °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/>
      <p:bldP spid="53" grpId="0"/>
      <p:bldP spid="26" grpId="0"/>
      <p:bldP spid="29" grpId="0" animBg="1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4</a:t>
              </a:r>
              <a:r>
                <a:rPr lang="zh-CN" altLang="en-US" dirty="0" smtClean="0"/>
                <a:t>、我们</a:t>
              </a:r>
              <a:r>
                <a:rPr lang="zh-CN" altLang="en-US" dirty="0"/>
                <a:t>把足球的坐标，设定为正要踢球的角色坐标，球运动的方向为正要踢球</a:t>
              </a:r>
              <a:r>
                <a:rPr lang="zh-CN" altLang="en-US" dirty="0" smtClean="0"/>
                <a:t>角色脚指向的方向。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第四步：小人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436467"/>
            <a:ext cx="289069" cy="43360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54" y="1344705"/>
            <a:ext cx="289069" cy="4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835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4713" y="414338"/>
            <a:ext cx="231457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52" idx="2"/>
          </p:cNvCxnSpPr>
          <p:nvPr/>
        </p:nvCxnSpPr>
        <p:spPr>
          <a:xfrm rot="10800000">
            <a:off x="2613208" y="3572638"/>
            <a:ext cx="853893" cy="142112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H="1">
            <a:off x="2575108" y="982789"/>
            <a:ext cx="782179" cy="32783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47" idx="2"/>
          </p:cNvCxnSpPr>
          <p:nvPr/>
        </p:nvCxnSpPr>
        <p:spPr>
          <a:xfrm rot="10800000" flipV="1">
            <a:off x="2679698" y="4130253"/>
            <a:ext cx="787688" cy="38761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23" idx="1"/>
          </p:cNvCxnSpPr>
          <p:nvPr/>
        </p:nvCxnSpPr>
        <p:spPr>
          <a:xfrm rot="10800000" flipH="1">
            <a:off x="4858557" y="1430401"/>
            <a:ext cx="1565610" cy="15176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35050" y="4241873"/>
            <a:ext cx="1644648" cy="55197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切换造型需要等待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才可看清切换效果</a:t>
            </a:r>
            <a:endParaRPr lang="zh-CN" altLang="en-US" sz="1400" dirty="0"/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78538" y="1055683"/>
            <a:ext cx="1696570" cy="53638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给角色定义自制积木，方便以后使用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354317" y="1188350"/>
            <a:ext cx="1386707" cy="484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面向</a:t>
            </a:r>
            <a:r>
              <a:rPr lang="en-US" altLang="zh-CN" sz="1400" dirty="0" smtClean="0"/>
              <a:t>90°</a:t>
            </a:r>
            <a:r>
              <a:rPr lang="zh-CN" altLang="en-US" sz="1400" dirty="0" smtClean="0"/>
              <a:t>方向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把角色摆正</a:t>
            </a:r>
            <a:endParaRPr lang="zh-CN" altLang="en-US" sz="1400" dirty="0"/>
          </a:p>
        </p:txBody>
      </p:sp>
      <p:sp>
        <p:nvSpPr>
          <p:cNvPr id="23" name="右大括号 22"/>
          <p:cNvSpPr/>
          <p:nvPr/>
        </p:nvSpPr>
        <p:spPr>
          <a:xfrm>
            <a:off x="4648200" y="1170421"/>
            <a:ext cx="210357" cy="823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25" idx="0"/>
          </p:cNvCxnSpPr>
          <p:nvPr/>
        </p:nvCxnSpPr>
        <p:spPr>
          <a:xfrm flipV="1">
            <a:off x="5359400" y="2267460"/>
            <a:ext cx="801597" cy="1219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160997" y="2095632"/>
            <a:ext cx="1576083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设置足球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的坐标</a:t>
            </a:r>
            <a:endParaRPr lang="en-US" altLang="zh-CN" sz="1400" dirty="0" smtClean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28" idx="0"/>
          </p:cNvCxnSpPr>
          <p:nvPr/>
        </p:nvCxnSpPr>
        <p:spPr>
          <a:xfrm>
            <a:off x="5420286" y="2633909"/>
            <a:ext cx="516965" cy="23905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937251" y="2701136"/>
            <a:ext cx="1576083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设置足球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的坐标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>
            <a:off x="2662516" y="2901377"/>
            <a:ext cx="785815" cy="47430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29230" y="2744116"/>
            <a:ext cx="1833285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设置角色的踢球造型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75228" y="3296648"/>
            <a:ext cx="1337979" cy="55197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发送踢球广播</a:t>
            </a:r>
            <a:endParaRPr lang="en-US" altLang="zh-CN" sz="1400" dirty="0" smtClean="0"/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使足球运动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61" idx="0"/>
          </p:cNvCxnSpPr>
          <p:nvPr/>
        </p:nvCxnSpPr>
        <p:spPr>
          <a:xfrm>
            <a:off x="4724400" y="4533900"/>
            <a:ext cx="941818" cy="3414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666218" y="4396216"/>
            <a:ext cx="179503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切回原来站立造型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65" idx="0"/>
          </p:cNvCxnSpPr>
          <p:nvPr/>
        </p:nvCxnSpPr>
        <p:spPr>
          <a:xfrm rot="16200000" flipH="1">
            <a:off x="5675778" y="3082889"/>
            <a:ext cx="400794" cy="38510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068729" y="3304012"/>
            <a:ext cx="166557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设置足球移动方向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8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0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3" grpId="0"/>
      <p:bldP spid="23" grpId="0" animBg="1"/>
      <p:bldP spid="25" grpId="0"/>
      <p:bldP spid="28" grpId="0"/>
      <p:bldP spid="36" grpId="0"/>
      <p:bldP spid="52" grpId="0"/>
      <p:bldP spid="61" grpId="0"/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5</a:t>
              </a:r>
              <a:r>
                <a:rPr lang="zh-CN" altLang="en-US" dirty="0" smtClean="0"/>
                <a:t>、自己踢完球或者球移到球场边界，都需要控制对方自动踢球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第四步：小人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436467"/>
            <a:ext cx="289069" cy="43360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54" y="1344705"/>
            <a:ext cx="289069" cy="4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96622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任务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Task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01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374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8512" y="2865898"/>
            <a:ext cx="20955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02392" y="1082675"/>
            <a:ext cx="18383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flipH="1">
            <a:off x="2572871" y="3991238"/>
            <a:ext cx="729521" cy="14414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50" idx="0"/>
          </p:cNvCxnSpPr>
          <p:nvPr/>
        </p:nvCxnSpPr>
        <p:spPr>
          <a:xfrm flipV="1">
            <a:off x="4545106" y="1210512"/>
            <a:ext cx="944652" cy="17578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2469518" y="1633339"/>
            <a:ext cx="880476" cy="176284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89758" y="934846"/>
            <a:ext cx="1696570" cy="55133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收到对方角色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踢球的广播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72668" y="1299513"/>
            <a:ext cx="1445559" cy="4840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设置球的状态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，运动状态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25" idx="0"/>
          </p:cNvCxnSpPr>
          <p:nvPr/>
        </p:nvCxnSpPr>
        <p:spPr>
          <a:xfrm flipV="1">
            <a:off x="3884620" y="2133464"/>
            <a:ext cx="1862340" cy="6535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746960" y="1877593"/>
            <a:ext cx="1576083" cy="51174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调用上一页的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角色踢球代码块</a:t>
            </a:r>
            <a:endParaRPr lang="en-US" altLang="zh-CN" sz="1400" dirty="0" smtClean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28" idx="0"/>
          </p:cNvCxnSpPr>
          <p:nvPr/>
        </p:nvCxnSpPr>
        <p:spPr>
          <a:xfrm flipV="1">
            <a:off x="4660527" y="3084305"/>
            <a:ext cx="676835" cy="73216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37362" y="2912477"/>
            <a:ext cx="1703294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当收到球停止广播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flipH="1" flipV="1">
            <a:off x="5053562" y="3649141"/>
            <a:ext cx="736809" cy="309613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51443" y="4002418"/>
            <a:ext cx="1833285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如果角色碰到足球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31515" y="3787322"/>
            <a:ext cx="1586755" cy="55197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调用上一页的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角色踢球代码块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79347" y="3349803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28" grpId="0"/>
      <p:bldP spid="36" grpId="0"/>
      <p:bldP spid="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6</a:t>
              </a:r>
              <a:r>
                <a:rPr lang="zh-CN" altLang="en-US" dirty="0" smtClean="0"/>
                <a:t>、</a:t>
              </a:r>
              <a:r>
                <a:rPr lang="zh-CN" altLang="en-US" dirty="0"/>
                <a:t>球只有在停止并且在我的回合状态下才可以点击角色发球，否则点击角色不能踢球。</a:t>
              </a:r>
            </a:p>
            <a:p>
              <a:pPr>
                <a:lnSpc>
                  <a:spcPct val="150000"/>
                </a:lnSpc>
              </a:pP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第四步：小人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436467"/>
            <a:ext cx="289069" cy="43360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254" y="1344705"/>
            <a:ext cx="289069" cy="4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787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4058" y="1554075"/>
            <a:ext cx="38195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flipH="1">
            <a:off x="2160494" y="3018863"/>
            <a:ext cx="916468" cy="421343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flipH="1" flipV="1">
            <a:off x="2384612" y="2047943"/>
            <a:ext cx="638565" cy="17082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01758" y="1558815"/>
            <a:ext cx="1567760" cy="95089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球为停止状态并且当前回合是自己的回合时</a:t>
            </a:r>
            <a:endParaRPr lang="zh-CN" altLang="en-US" sz="1400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28" idx="0"/>
          </p:cNvCxnSpPr>
          <p:nvPr/>
        </p:nvCxnSpPr>
        <p:spPr>
          <a:xfrm flipV="1">
            <a:off x="3541059" y="1022902"/>
            <a:ext cx="758626" cy="63556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299685" y="851074"/>
            <a:ext cx="1576083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当角色被点击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16316" y="3164216"/>
            <a:ext cx="1315567" cy="55197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调用上一页角色踢球代码块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56478" y="3802352"/>
            <a:ext cx="1438580" cy="54312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设置球的状态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，运动状态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741068" y="2718419"/>
            <a:ext cx="548108" cy="109588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8" grpId="0"/>
      <p:bldP spid="52" grpId="0"/>
      <p:bldP spid="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</a:t>
              </a:r>
              <a:r>
                <a:rPr lang="zh-CN" altLang="en-US" dirty="0"/>
                <a:t>进入游戏，我们需要将足球发到最底的图层，并且要隐藏起来，当开始踢球的时候足球才显示出来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第五步：足球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14937" y="1440670"/>
            <a:ext cx="342901" cy="342901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04659" y="2476668"/>
            <a:ext cx="342901" cy="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78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6259" y="982850"/>
            <a:ext cx="1524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6483" y="2109362"/>
            <a:ext cx="15430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724515" y="1438448"/>
            <a:ext cx="1756959" cy="2304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759238" y="2424004"/>
            <a:ext cx="1823347" cy="39833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659531" y="1085344"/>
            <a:ext cx="1506583" cy="92469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先隐藏角色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606549" y="2105936"/>
            <a:ext cx="1414869" cy="635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游戏结束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隐藏角色</a:t>
            </a:r>
            <a:endParaRPr lang="zh-CN" alt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26140" y="3266673"/>
            <a:ext cx="17621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2377562" y="3480703"/>
            <a:ext cx="926472" cy="13140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83235" y="3140976"/>
            <a:ext cx="945744" cy="5520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收到进入游戏广播</a:t>
            </a:r>
            <a:endParaRPr lang="zh-CN" altLang="en-US" sz="1400" dirty="0"/>
          </a:p>
        </p:txBody>
      </p: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369420" y="3764984"/>
            <a:ext cx="1000439" cy="20542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81474" y="3441208"/>
            <a:ext cx="1414869" cy="53116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将足球图层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放到最下面</a:t>
            </a:r>
            <a:endParaRPr lang="zh-CN" altLang="en-US" sz="1400" dirty="0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32" idx="0"/>
          </p:cNvCxnSpPr>
          <p:nvPr/>
        </p:nvCxnSpPr>
        <p:spPr>
          <a:xfrm flipV="1">
            <a:off x="3768784" y="4321913"/>
            <a:ext cx="1474380" cy="6312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43164" y="4175109"/>
            <a:ext cx="945744" cy="29360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隐藏足球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14" grpId="0"/>
      <p:bldP spid="26" grpId="0"/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en-US" dirty="0"/>
                <a:t>当碰到边缘或者球门时，需要判断是否是对方的回合，如果是则随机选一个角色自动踢球。</a:t>
              </a:r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第五步：足球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14937" y="1440670"/>
            <a:ext cx="342901" cy="342901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04659" y="2476668"/>
            <a:ext cx="342901" cy="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517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2350" y="848222"/>
            <a:ext cx="37052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flipH="1" flipV="1">
            <a:off x="2348954" y="2580270"/>
            <a:ext cx="858164" cy="227022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H="1">
            <a:off x="2256282" y="1016653"/>
            <a:ext cx="977737" cy="263876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53" idx="0"/>
          </p:cNvCxnSpPr>
          <p:nvPr/>
        </p:nvCxnSpPr>
        <p:spPr>
          <a:xfrm flipV="1">
            <a:off x="5010150" y="1486867"/>
            <a:ext cx="1515034" cy="18953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33584" y="986296"/>
            <a:ext cx="2319619" cy="55133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自制积木“对方自</a:t>
            </a:r>
            <a:endParaRPr lang="en-US" altLang="zh-CN" sz="1400" dirty="0" smtClean="0"/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动踢球”代码块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525184" y="1217926"/>
            <a:ext cx="1445559" cy="53788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判断当前是否为对方的回合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800602" y="2134936"/>
            <a:ext cx="1502703" cy="5857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303305" y="1954809"/>
            <a:ext cx="1835529" cy="5251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现在是对方的回合，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设置回合为我的回合</a:t>
            </a:r>
            <a:endParaRPr lang="en-US" altLang="zh-CN" sz="1400" dirty="0" smtClean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06726" y="2234702"/>
            <a:ext cx="1842228" cy="55197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现在是我的回合，设置回合为对方的回合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41465" y="3555087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65" idx="0"/>
          </p:cNvCxnSpPr>
          <p:nvPr/>
        </p:nvCxnSpPr>
        <p:spPr>
          <a:xfrm flipV="1">
            <a:off x="5253318" y="3626169"/>
            <a:ext cx="635467" cy="171827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888785" y="3454341"/>
            <a:ext cx="1539689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如果随机数为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550577" y="3143468"/>
            <a:ext cx="683441" cy="31087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31559" y="3277831"/>
            <a:ext cx="1858708" cy="15582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在</a:t>
            </a:r>
            <a:r>
              <a:rPr lang="en-US" altLang="zh-CN" sz="1400" dirty="0" smtClean="0"/>
              <a:t>1~9</a:t>
            </a:r>
            <a:r>
              <a:rPr lang="zh-CN" altLang="en-US" sz="1400" dirty="0" smtClean="0"/>
              <a:t>之间取随机数，如果为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，发送广播“角色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”，如果为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，发送广播“角色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”以此类推。</a:t>
            </a:r>
            <a:endParaRPr lang="zh-CN" altLang="en-US" sz="1400" dirty="0"/>
          </a:p>
        </p:txBody>
      </p:sp>
      <p:cxnSp>
        <p:nvCxnSpPr>
          <p:cNvPr id="4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49" idx="0"/>
          </p:cNvCxnSpPr>
          <p:nvPr/>
        </p:nvCxnSpPr>
        <p:spPr>
          <a:xfrm>
            <a:off x="4338918" y="4250935"/>
            <a:ext cx="1186242" cy="8034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525160" y="4057476"/>
            <a:ext cx="1714498" cy="54760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发送广播“角色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”，使对方自动踢球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52" grpId="0"/>
      <p:bldP spid="65" grpId="0"/>
      <p:bldP spid="46" grpId="0"/>
      <p:bldP spid="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507862" y="989720"/>
            <a:ext cx="4129954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</a:t>
              </a:r>
              <a:r>
                <a:rPr lang="zh-CN" altLang="en-US" dirty="0"/>
                <a:t>球运动的方向是角色的脚指向的方向，脚与正</a:t>
              </a:r>
              <a:r>
                <a:rPr lang="en-US" altLang="zh-CN" dirty="0"/>
                <a:t>X</a:t>
              </a:r>
              <a:r>
                <a:rPr lang="zh-CN" altLang="en-US" dirty="0"/>
                <a:t>轴方向相差</a:t>
              </a:r>
              <a:r>
                <a:rPr lang="en-US" altLang="zh-CN" dirty="0"/>
                <a:t>90 °</a:t>
              </a:r>
              <a:r>
                <a:rPr lang="zh-CN" altLang="en-US" dirty="0"/>
                <a:t>，所以需要将角色的方向加</a:t>
              </a:r>
              <a:r>
                <a:rPr lang="en-US" altLang="zh-CN" dirty="0"/>
                <a:t>90 ° </a:t>
              </a:r>
              <a:r>
                <a:rPr lang="zh-CN" altLang="en-US" dirty="0" smtClean="0"/>
                <a:t>，此时足球才可以向</a:t>
              </a:r>
              <a:r>
                <a:rPr lang="zh-CN" altLang="en-US" dirty="0"/>
                <a:t>脚指向的方向移动；当球碰到边界或者球门时，如果当前回合是自己的，则对方自动踢球。</a:t>
              </a:r>
            </a:p>
            <a:p>
              <a:pPr algn="just">
                <a:lnSpc>
                  <a:spcPct val="150000"/>
                </a:lnSpc>
              </a:pP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第五步：足球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371388" y="1027106"/>
            <a:ext cx="342901" cy="342901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04659" y="2476668"/>
            <a:ext cx="342901" cy="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840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2926" y="848222"/>
            <a:ext cx="5672504" cy="37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flipV="1">
            <a:off x="3437963" y="3275931"/>
            <a:ext cx="1398480" cy="17652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061882" y="980757"/>
            <a:ext cx="522191" cy="10756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103594" y="1191114"/>
            <a:ext cx="699247" cy="18825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02867" y="970597"/>
            <a:ext cx="1459008" cy="33617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当收到角色踢球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829731" y="1002851"/>
            <a:ext cx="1647268" cy="28911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如果当前在游戏中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25" idx="0"/>
          </p:cNvCxnSpPr>
          <p:nvPr/>
        </p:nvCxnSpPr>
        <p:spPr>
          <a:xfrm>
            <a:off x="3955676" y="1641590"/>
            <a:ext cx="773201" cy="5005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28877" y="1519820"/>
            <a:ext cx="2440646" cy="34364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足球移到要踢球的角色下方</a:t>
            </a:r>
            <a:endParaRPr lang="en-US" altLang="zh-CN" sz="1400" dirty="0" smtClean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822296" y="3074544"/>
            <a:ext cx="3646695" cy="3357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球移动完之后，发送球移动停止广播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193229" y="3108805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2131452" y="3074544"/>
            <a:ext cx="452998" cy="8140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89715" y="2819254"/>
            <a:ext cx="1707945" cy="69488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每传递一次得分加一，便于后面计分</a:t>
            </a: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H="1">
            <a:off x="2061875" y="1882350"/>
            <a:ext cx="560237" cy="115964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283323" y="4068784"/>
            <a:ext cx="1512794" cy="2689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836442" y="3907416"/>
            <a:ext cx="3145507" cy="2554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执行上一页“对方自动踢球” 代码块</a:t>
            </a:r>
            <a:endParaRPr lang="zh-CN" altLang="en-US" sz="1400" dirty="0"/>
          </a:p>
        </p:txBody>
      </p:sp>
      <p:sp>
        <p:nvSpPr>
          <p:cNvPr id="3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24673" y="1792307"/>
            <a:ext cx="1344692" cy="61644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显示足球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准备开始踢球</a:t>
            </a:r>
            <a:endParaRPr lang="en-US" altLang="zh-CN" sz="1400" dirty="0" smtClean="0"/>
          </a:p>
        </p:txBody>
      </p:sp>
      <p:cxnSp>
        <p:nvCxnSpPr>
          <p:cNvPr id="43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44" idx="0"/>
          </p:cNvCxnSpPr>
          <p:nvPr/>
        </p:nvCxnSpPr>
        <p:spPr>
          <a:xfrm>
            <a:off x="4006850" y="2228850"/>
            <a:ext cx="943892" cy="45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950742" y="2057480"/>
            <a:ext cx="2694658" cy="34364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将足球转到角色脚所指向的方向</a:t>
            </a:r>
            <a:endParaRPr lang="en-US" altLang="zh-CN" sz="1400" dirty="0" smtClean="0"/>
          </a:p>
        </p:txBody>
      </p:sp>
      <p:sp>
        <p:nvSpPr>
          <p:cNvPr id="51" name="右大括号 50"/>
          <p:cNvSpPr/>
          <p:nvPr/>
        </p:nvSpPr>
        <p:spPr>
          <a:xfrm>
            <a:off x="3464857" y="2434966"/>
            <a:ext cx="100854" cy="5244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51" idx="1"/>
            <a:endCxn id="55" idx="0"/>
          </p:cNvCxnSpPr>
          <p:nvPr/>
        </p:nvCxnSpPr>
        <p:spPr>
          <a:xfrm rot="10800000" flipH="1">
            <a:off x="3565711" y="2655424"/>
            <a:ext cx="1694324" cy="4176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60035" y="2501606"/>
            <a:ext cx="2265834" cy="3076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次，总共移动</a:t>
            </a:r>
            <a:r>
              <a:rPr lang="en-US" altLang="zh-CN" sz="1400" dirty="0" smtClean="0"/>
              <a:t>110</a:t>
            </a:r>
            <a:r>
              <a:rPr lang="zh-CN" altLang="en-US" sz="1400" dirty="0" smtClean="0"/>
              <a:t>步</a:t>
            </a:r>
            <a:endParaRPr lang="zh-CN" altLang="en-US" sz="1400" dirty="0"/>
          </a:p>
        </p:txBody>
      </p:sp>
      <p:cxnSp>
        <p:nvCxnSpPr>
          <p:cNvPr id="68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flipH="1">
            <a:off x="2222931" y="3799843"/>
            <a:ext cx="636810" cy="256614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80883" y="3826575"/>
            <a:ext cx="1650569" cy="8743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如多碰到球门或者边界，则执行对方自动踢球代码块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52" grpId="0"/>
      <p:bldP spid="65" grpId="0"/>
      <p:bldP spid="49" grpId="0"/>
      <p:bldP spid="38" grpId="0"/>
      <p:bldP spid="44" grpId="0"/>
      <p:bldP spid="51" grpId="0" animBg="1"/>
      <p:bldP spid="55" grpId="0"/>
      <p:bldP spid="6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自己的球门对应的是对方的得分；对方</a:t>
              </a:r>
              <a:r>
                <a:rPr lang="zh-CN" altLang="en-US" dirty="0"/>
                <a:t>的</a:t>
              </a:r>
              <a:r>
                <a:rPr lang="zh-CN" altLang="en-US" dirty="0" smtClean="0"/>
                <a:t>球门对应</a:t>
              </a:r>
              <a:r>
                <a:rPr lang="zh-CN" altLang="en-US" dirty="0"/>
                <a:t>的是自己的得分。</a:t>
              </a:r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第六步</a:t>
              </a:r>
              <a:r>
                <a:rPr lang="zh-CN" altLang="en-US" sz="2200" b="1" dirty="0">
                  <a:solidFill>
                    <a:schemeClr val="accent1">
                      <a:lumMod val="100000"/>
                    </a:schemeClr>
                  </a:solidFill>
                </a:rPr>
                <a:t>：球门</a:t>
              </a: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9356" y="1599729"/>
            <a:ext cx="1243852" cy="8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40303" y="2657084"/>
            <a:ext cx="668195" cy="45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6873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Moving Football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今日任务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168" y="2681862"/>
            <a:ext cx="2411457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20129" y="2844103"/>
            <a:ext cx="240174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97147" y="2983431"/>
            <a:ext cx="2401200" cy="179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48168" y="924383"/>
            <a:ext cx="7400750" cy="15248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今天</a:t>
            </a:r>
            <a:r>
              <a:rPr lang="zh-CN" altLang="en-US" dirty="0" smtClean="0"/>
              <a:t>我们来做一个多米诺足球的小游戏，当我们点击一个足球小人之后，被点的小人会右转</a:t>
            </a:r>
            <a:r>
              <a:rPr lang="en-US" altLang="zh-CN" dirty="0" smtClean="0"/>
              <a:t>90°</a:t>
            </a:r>
            <a:r>
              <a:rPr lang="zh-CN" altLang="en-US" dirty="0" smtClean="0"/>
              <a:t>，传递足球给其他小人，转递次数越多，攻击力越高（</a:t>
            </a:r>
            <a:r>
              <a:rPr lang="en-US" altLang="zh-CN" dirty="0" smtClean="0"/>
              <a:t>+1</a:t>
            </a:r>
            <a:r>
              <a:rPr lang="zh-CN" altLang="en-US" dirty="0" smtClean="0"/>
              <a:t>），已回合制的方式进行游戏，下方为我方球门，右上方为得分表，得分超过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分游戏结束。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040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9665" y="644121"/>
            <a:ext cx="3689536" cy="408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475454" y="798987"/>
            <a:ext cx="813547" cy="13447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482860" y="1231900"/>
            <a:ext cx="749290" cy="13836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27134" y="563662"/>
            <a:ext cx="1407426" cy="2891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当进入游戏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42695" y="1183511"/>
            <a:ext cx="1414869" cy="37349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显示游戏角色</a:t>
            </a:r>
            <a:endParaRPr lang="zh-CN" altLang="en-US" sz="1400" dirty="0"/>
          </a:p>
        </p:txBody>
      </p:sp>
      <p:cxnSp>
        <p:nvCxnSpPr>
          <p:cNvPr id="13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14" idx="0"/>
          </p:cNvCxnSpPr>
          <p:nvPr/>
        </p:nvCxnSpPr>
        <p:spPr>
          <a:xfrm flipV="1">
            <a:off x="4784537" y="2226788"/>
            <a:ext cx="1075995" cy="20848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860532" y="2034795"/>
            <a:ext cx="2451815" cy="38398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设置球状态为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，停止状态</a:t>
            </a:r>
            <a:endParaRPr lang="zh-CN" altLang="en-US" sz="1400" dirty="0"/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479936" y="1630463"/>
            <a:ext cx="813547" cy="13447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31616" y="1395138"/>
            <a:ext cx="1407426" cy="2891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当球停止移动</a:t>
            </a:r>
            <a:endParaRPr lang="zh-CN" altLang="en-US" sz="1400" dirty="0"/>
          </a:p>
        </p:txBody>
      </p: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745279" y="2051959"/>
            <a:ext cx="496033" cy="5809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22044" y="2005305"/>
            <a:ext cx="1678061" cy="37349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如果球门碰到足球</a:t>
            </a:r>
            <a:endParaRPr lang="zh-CN" altLang="en-US" sz="1400" dirty="0"/>
          </a:p>
        </p:txBody>
      </p:sp>
      <p:cxnSp>
        <p:nvCxnSpPr>
          <p:cNvPr id="4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48" idx="0"/>
          </p:cNvCxnSpPr>
          <p:nvPr/>
        </p:nvCxnSpPr>
        <p:spPr>
          <a:xfrm>
            <a:off x="5275554" y="2762257"/>
            <a:ext cx="1015283" cy="3436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290837" y="2604632"/>
            <a:ext cx="2575081" cy="38398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根据传递次数增加得分</a:t>
            </a:r>
            <a:endParaRPr lang="zh-CN" altLang="en-US" sz="1400" dirty="0"/>
          </a:p>
        </p:txBody>
      </p:sp>
      <p:cxnSp>
        <p:nvCxnSpPr>
          <p:cNvPr id="5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54" idx="2"/>
          </p:cNvCxnSpPr>
          <p:nvPr/>
        </p:nvCxnSpPr>
        <p:spPr>
          <a:xfrm>
            <a:off x="2389764" y="3097671"/>
            <a:ext cx="988436" cy="112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67657" y="2836191"/>
            <a:ext cx="1322107" cy="52295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计分完成重置传递次数</a:t>
            </a:r>
            <a:endParaRPr lang="zh-CN" altLang="en-US" sz="1400" dirty="0"/>
          </a:p>
        </p:txBody>
      </p:sp>
      <p:cxnSp>
        <p:nvCxnSpPr>
          <p:cNvPr id="58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rot="10800000">
            <a:off x="4362452" y="3829052"/>
            <a:ext cx="387348" cy="12699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26983" y="3480533"/>
            <a:ext cx="1830853" cy="54830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如果得分大于等于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时，则游戏结束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514693" y="4194371"/>
            <a:ext cx="898443" cy="25549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657564" y="3495123"/>
            <a:ext cx="607655" cy="27203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84537" y="3767158"/>
            <a:ext cx="1777065" cy="37349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发送游戏结束广播</a:t>
            </a:r>
            <a:endParaRPr lang="zh-CN" altLang="en-US" sz="1400" dirty="0"/>
          </a:p>
        </p:txBody>
      </p:sp>
      <p:sp>
        <p:nvSpPr>
          <p:cNvPr id="7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26983" y="4311419"/>
            <a:ext cx="1777065" cy="37349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游戏结束隐藏球门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14" grpId="0"/>
      <p:bldP spid="33" grpId="0"/>
      <p:bldP spid="36" grpId="0"/>
      <p:bldP spid="48" grpId="0"/>
      <p:bldP spid="54" grpId="0"/>
      <p:bldP spid="59" grpId="0"/>
      <p:bldP spid="71" grpId="0"/>
      <p:bldP spid="7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/>
                <a:t>当足球碰到球场边界，需要重置球的状态和传递次数。</a:t>
              </a:r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第七步</a:t>
              </a:r>
              <a:r>
                <a:rPr lang="zh-CN" altLang="en-US" sz="2200" b="1" dirty="0">
                  <a:solidFill>
                    <a:schemeClr val="accent1">
                      <a:lumMod val="100000"/>
                    </a:schemeClr>
                  </a:solidFill>
                </a:rPr>
                <a:t>：左右边界</a:t>
              </a: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左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366" y="1335421"/>
            <a:ext cx="45719" cy="498750"/>
          </a:xfrm>
          <a:prstGeom prst="rect">
            <a:avLst/>
          </a:prstGeom>
        </p:spPr>
      </p:pic>
      <p:pic>
        <p:nvPicPr>
          <p:cNvPr id="31" name="图片 30" descr="左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1540" y="2407709"/>
            <a:ext cx="45719" cy="4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578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3010" y="914684"/>
            <a:ext cx="1524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33657" y="1080326"/>
            <a:ext cx="15430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64560" y="2481308"/>
            <a:ext cx="208597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50" idx="2"/>
          </p:cNvCxnSpPr>
          <p:nvPr/>
        </p:nvCxnSpPr>
        <p:spPr>
          <a:xfrm>
            <a:off x="2348051" y="1907547"/>
            <a:ext cx="677538" cy="8934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5163671" y="1611711"/>
            <a:ext cx="1380564" cy="20364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41126" y="1706589"/>
            <a:ext cx="1606925" cy="40191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进入游戏显示边界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573371" y="1460712"/>
            <a:ext cx="1718982" cy="33617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游戏结束隐藏边界</a:t>
            </a:r>
            <a:endParaRPr lang="zh-CN" altLang="en-US" sz="1400" dirty="0"/>
          </a:p>
        </p:txBody>
      </p:sp>
      <p:cxnSp>
        <p:nvCxnSpPr>
          <p:cNvPr id="13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14" idx="0"/>
          </p:cNvCxnSpPr>
          <p:nvPr/>
        </p:nvCxnSpPr>
        <p:spPr>
          <a:xfrm flipV="1">
            <a:off x="4823012" y="2659317"/>
            <a:ext cx="906872" cy="16856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729884" y="2457239"/>
            <a:ext cx="1680565" cy="40415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收到球停止了广播</a:t>
            </a:r>
            <a:endParaRPr lang="zh-CN" altLang="en-US" sz="1400" dirty="0"/>
          </a:p>
        </p:txBody>
      </p: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5355577" y="3167387"/>
            <a:ext cx="758352" cy="17295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176707" y="3167988"/>
            <a:ext cx="1414869" cy="28239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边界碰到足球</a:t>
            </a:r>
            <a:endParaRPr lang="zh-CN" altLang="en-US" sz="1400" dirty="0"/>
          </a:p>
        </p:txBody>
      </p:sp>
      <p:sp>
        <p:nvSpPr>
          <p:cNvPr id="3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51628" y="2863558"/>
            <a:ext cx="2122395" cy="29360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重置球状态，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停止状态</a:t>
            </a:r>
            <a:endParaRPr lang="zh-CN" altLang="en-US" sz="1400" dirty="0"/>
          </a:p>
        </p:txBody>
      </p:sp>
      <p:cxnSp>
        <p:nvCxnSpPr>
          <p:cNvPr id="37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2789431" y="3241341"/>
            <a:ext cx="798422" cy="30031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789431" y="3897635"/>
            <a:ext cx="744102" cy="4661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84518" y="3774137"/>
            <a:ext cx="1782547" cy="29360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重置传递次数为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次</a:t>
            </a:r>
            <a:endParaRPr lang="zh-CN" altLang="en-US" sz="1400" dirty="0"/>
          </a:p>
        </p:txBody>
      </p:sp>
      <p:cxnSp>
        <p:nvCxnSpPr>
          <p:cNvPr id="22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stCxn id="24" idx="2"/>
            <a:endCxn id="20" idx="1"/>
          </p:cNvCxnSpPr>
          <p:nvPr/>
        </p:nvCxnSpPr>
        <p:spPr>
          <a:xfrm>
            <a:off x="2440636" y="1354793"/>
            <a:ext cx="542374" cy="22187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81557" y="1176619"/>
            <a:ext cx="2259079" cy="35634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将边界移到图层的最下方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14" grpId="0"/>
      <p:bldP spid="26" grpId="0"/>
      <p:bldP spid="32" grpId="0"/>
      <p:bldP spid="43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、我们</a:t>
              </a:r>
              <a:r>
                <a:rPr lang="zh-CN" altLang="en-US" dirty="0"/>
                <a:t>的总分以</a:t>
              </a:r>
              <a:r>
                <a:rPr lang="en-US" altLang="zh-CN" dirty="0"/>
                <a:t>10</a:t>
              </a:r>
              <a:r>
                <a:rPr lang="zh-CN" altLang="en-US" dirty="0"/>
                <a:t>分为界，能显示的为</a:t>
              </a:r>
              <a:r>
                <a:rPr lang="en-US" altLang="zh-CN" dirty="0"/>
                <a:t>0~9</a:t>
              </a:r>
              <a:r>
                <a:rPr lang="zh-CN" altLang="en-US" dirty="0"/>
                <a:t>分，</a:t>
              </a:r>
              <a:r>
                <a:rPr lang="zh-CN" altLang="en-US" dirty="0" smtClean="0"/>
                <a:t>如下图</a:t>
              </a:r>
              <a:r>
                <a:rPr lang="zh-CN" altLang="en-US" dirty="0"/>
                <a:t>依次插入得分造型。</a:t>
              </a:r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第八步：得分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图片 32" descr="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94" y="1466089"/>
            <a:ext cx="228571" cy="292064"/>
          </a:xfrm>
          <a:prstGeom prst="rect">
            <a:avLst/>
          </a:prstGeom>
        </p:spPr>
      </p:pic>
      <p:pic>
        <p:nvPicPr>
          <p:cNvPr id="34" name="图片 33" descr="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01" y="2464656"/>
            <a:ext cx="277233" cy="35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4806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51263" y="663556"/>
            <a:ext cx="360830" cy="413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3651917" y="2441264"/>
            <a:ext cx="677538" cy="8934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044992" y="2240306"/>
            <a:ext cx="1606925" cy="40191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得分分数展示界面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858522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en-US" dirty="0"/>
                <a:t>在对方球门代码中，我们将得分的情况存储</a:t>
              </a:r>
              <a:r>
                <a:rPr lang="zh-CN" altLang="en-US" dirty="0" smtClean="0"/>
                <a:t>在变量“自己得分”中。“自己得分”</a:t>
              </a:r>
              <a:r>
                <a:rPr lang="zh-CN" altLang="en-US" dirty="0"/>
                <a:t>如果是</a:t>
              </a:r>
              <a:r>
                <a:rPr lang="en-US" altLang="zh-CN" dirty="0"/>
                <a:t>0</a:t>
              </a:r>
              <a:r>
                <a:rPr lang="zh-CN" altLang="en-US" dirty="0"/>
                <a:t>分，显示的是“</a:t>
              </a:r>
              <a:r>
                <a:rPr lang="en-US" altLang="zh-CN" dirty="0"/>
                <a:t>1</a:t>
              </a:r>
              <a:r>
                <a:rPr lang="zh-CN" altLang="en-US" dirty="0"/>
                <a:t>造型”，如果是</a:t>
              </a:r>
              <a:r>
                <a:rPr lang="en-US" altLang="zh-CN" dirty="0"/>
                <a:t>1</a:t>
              </a:r>
              <a:r>
                <a:rPr lang="zh-CN" altLang="en-US" dirty="0"/>
                <a:t>分，显示的是“</a:t>
              </a:r>
              <a:r>
                <a:rPr lang="en-US" altLang="zh-CN" dirty="0"/>
                <a:t>2</a:t>
              </a:r>
              <a:r>
                <a:rPr lang="zh-CN" altLang="en-US" dirty="0"/>
                <a:t>造型</a:t>
              </a:r>
              <a:r>
                <a:rPr lang="zh-CN" altLang="en-US" dirty="0" smtClean="0"/>
                <a:t>”，以此类推；自己的球门雷同。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第八步：得分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图片 32" descr="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94" y="1466089"/>
            <a:ext cx="228571" cy="292064"/>
          </a:xfrm>
          <a:prstGeom prst="rect">
            <a:avLst/>
          </a:prstGeom>
        </p:spPr>
      </p:pic>
      <p:pic>
        <p:nvPicPr>
          <p:cNvPr id="34" name="图片 33" descr="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01" y="2464656"/>
            <a:ext cx="277233" cy="35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9826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98731" y="2754592"/>
            <a:ext cx="21240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20298" y="1718026"/>
            <a:ext cx="15430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53" idx="0"/>
          </p:cNvCxnSpPr>
          <p:nvPr/>
        </p:nvCxnSpPr>
        <p:spPr>
          <a:xfrm flipV="1">
            <a:off x="4241800" y="2239674"/>
            <a:ext cx="1348940" cy="18602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590740" y="2071586"/>
            <a:ext cx="2388513" cy="33617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游戏结束隐藏边界</a:t>
            </a:r>
            <a:endParaRPr lang="zh-CN" altLang="en-US" sz="1400" dirty="0"/>
          </a:p>
        </p:txBody>
      </p:sp>
      <p:cxnSp>
        <p:nvCxnSpPr>
          <p:cNvPr id="13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14" idx="0"/>
          </p:cNvCxnSpPr>
          <p:nvPr/>
        </p:nvCxnSpPr>
        <p:spPr>
          <a:xfrm flipV="1">
            <a:off x="5156200" y="2764728"/>
            <a:ext cx="929114" cy="28929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085314" y="2606353"/>
            <a:ext cx="1642635" cy="316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收到进入游戏广播</a:t>
            </a:r>
            <a:endParaRPr lang="zh-CN" altLang="en-US" sz="1400" dirty="0"/>
          </a:p>
        </p:txBody>
      </p:sp>
      <p:cxnSp>
        <p:nvCxnSpPr>
          <p:cNvPr id="25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>
            <a:off x="4128746" y="3466447"/>
            <a:ext cx="1714521" cy="909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875768" y="3282391"/>
            <a:ext cx="978832" cy="33287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显示记分</a:t>
            </a:r>
            <a:endParaRPr lang="zh-CN" altLang="en-US" sz="1400" dirty="0"/>
          </a:p>
        </p:txBody>
      </p:sp>
      <p:sp>
        <p:nvSpPr>
          <p:cNvPr id="3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80145" y="3242446"/>
            <a:ext cx="1846729" cy="75303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及时更新自己的得分，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造型的位置下标比得分多一个</a:t>
            </a:r>
            <a:endParaRPr lang="en-US" altLang="zh-CN" sz="1400" dirty="0" smtClean="0"/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37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stCxn id="32" idx="2"/>
            <a:endCxn id="49" idx="1"/>
          </p:cNvCxnSpPr>
          <p:nvPr/>
        </p:nvCxnSpPr>
        <p:spPr>
          <a:xfrm>
            <a:off x="2926874" y="3618964"/>
            <a:ext cx="509348" cy="56353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6533" y="696045"/>
            <a:ext cx="1524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rot="10800000">
            <a:off x="3107268" y="1182590"/>
            <a:ext cx="639233" cy="18901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87590" y="946574"/>
            <a:ext cx="1926754" cy="33617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开始游戏，隐藏边界</a:t>
            </a:r>
            <a:endParaRPr lang="zh-CN" altLang="en-US" sz="1400" dirty="0"/>
          </a:p>
        </p:txBody>
      </p:sp>
      <p:sp>
        <p:nvSpPr>
          <p:cNvPr id="49" name="左大括号 48"/>
          <p:cNvSpPr/>
          <p:nvPr/>
        </p:nvSpPr>
        <p:spPr>
          <a:xfrm>
            <a:off x="3436222" y="3721940"/>
            <a:ext cx="242048" cy="9211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4" grpId="0"/>
      <p:bldP spid="26" grpId="0"/>
      <p:bldP spid="32" grpId="0"/>
      <p:bldP spid="29" grpId="0"/>
      <p:bldP spid="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858522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/>
                <a:t>在多米诺足球中，我们需要给玩家提示当前是自己踢球还是对方踢球。当回合制状态“</a:t>
              </a:r>
              <a:r>
                <a:rPr lang="en-US" altLang="zh-CN" dirty="0"/>
                <a:t>who”</a:t>
              </a:r>
              <a:r>
                <a:rPr lang="zh-CN" altLang="en-US" dirty="0"/>
                <a:t>为</a:t>
              </a:r>
              <a:r>
                <a:rPr lang="en-US" altLang="zh-CN" dirty="0"/>
                <a:t>0</a:t>
              </a:r>
              <a:r>
                <a:rPr lang="zh-CN" altLang="en-US" dirty="0"/>
                <a:t>时表示我方踢球，对应的是向下箭头，反之亦然。</a:t>
              </a:r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第九步</a:t>
              </a:r>
              <a:r>
                <a:rPr lang="zh-CN" altLang="en-US" sz="2200" b="1" dirty="0">
                  <a:solidFill>
                    <a:schemeClr val="accent1">
                      <a:lumMod val="100000"/>
                    </a:schemeClr>
                  </a:solidFill>
                </a:rPr>
                <a:t>：到谁踢球了？</a:t>
              </a: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箭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49" y="1561195"/>
            <a:ext cx="289296" cy="173578"/>
          </a:xfrm>
          <a:prstGeom prst="rect">
            <a:avLst/>
          </a:prstGeom>
        </p:spPr>
      </p:pic>
      <p:pic>
        <p:nvPicPr>
          <p:cNvPr id="36" name="图片 35" descr="箭头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68" y="2578762"/>
            <a:ext cx="289296" cy="17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3472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6289" y="2652228"/>
            <a:ext cx="1578628" cy="2044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23640" y="1732332"/>
            <a:ext cx="1188377" cy="740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53" idx="0"/>
          </p:cNvCxnSpPr>
          <p:nvPr/>
        </p:nvCxnSpPr>
        <p:spPr>
          <a:xfrm flipV="1">
            <a:off x="4148667" y="2275489"/>
            <a:ext cx="1369912" cy="5878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518579" y="1934778"/>
            <a:ext cx="2165645" cy="68142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游戏结束，隐藏箭头</a:t>
            </a:r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13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H="1" flipV="1">
            <a:off x="3113522" y="2746556"/>
            <a:ext cx="718741" cy="69573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856379" y="2522575"/>
            <a:ext cx="1361745" cy="3826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进入游戏广播</a:t>
            </a:r>
            <a:endParaRPr lang="zh-CN" altLang="en-US" sz="1400" dirty="0"/>
          </a:p>
        </p:txBody>
      </p:sp>
      <p:cxnSp>
        <p:nvCxnSpPr>
          <p:cNvPr id="25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26" idx="0"/>
          </p:cNvCxnSpPr>
          <p:nvPr/>
        </p:nvCxnSpPr>
        <p:spPr>
          <a:xfrm rot="5400000" flipH="1" flipV="1">
            <a:off x="5271103" y="3190793"/>
            <a:ext cx="288404" cy="25151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541060" y="2982324"/>
            <a:ext cx="2219452" cy="38004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当前回合状态为我方踢球</a:t>
            </a:r>
            <a:endParaRPr lang="zh-CN" altLang="en-US" sz="1400" dirty="0"/>
          </a:p>
        </p:txBody>
      </p:sp>
      <p:sp>
        <p:nvSpPr>
          <p:cNvPr id="3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74799" y="3395221"/>
            <a:ext cx="1377949" cy="7246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及时显示</a:t>
            </a:r>
            <a:r>
              <a:rPr lang="zh-CN" altLang="en-US" sz="1400" dirty="0" smtClean="0"/>
              <a:t>当前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回合</a:t>
            </a:r>
            <a:r>
              <a:rPr lang="zh-CN" altLang="en-US" sz="1400" dirty="0" smtClean="0"/>
              <a:t>下的角色</a:t>
            </a:r>
            <a:endParaRPr lang="en-US" altLang="zh-CN" sz="1400" dirty="0" smtClean="0"/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37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49" idx="1"/>
          </p:cNvCxnSpPr>
          <p:nvPr/>
        </p:nvCxnSpPr>
        <p:spPr>
          <a:xfrm>
            <a:off x="2990168" y="3757170"/>
            <a:ext cx="650269" cy="10757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2981" y="812569"/>
            <a:ext cx="1246101" cy="786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29" idx="2"/>
          </p:cNvCxnSpPr>
          <p:nvPr/>
        </p:nvCxnSpPr>
        <p:spPr>
          <a:xfrm rot="10800000">
            <a:off x="3200400" y="1335069"/>
            <a:ext cx="631864" cy="9576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44650" y="923885"/>
            <a:ext cx="1555750" cy="82236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开始游戏，隐藏当前回合箭头指示图标</a:t>
            </a:r>
            <a:endParaRPr lang="zh-CN" altLang="en-US" sz="1400" dirty="0"/>
          </a:p>
        </p:txBody>
      </p:sp>
      <p:sp>
        <p:nvSpPr>
          <p:cNvPr id="49" name="左大括号 48"/>
          <p:cNvSpPr/>
          <p:nvPr/>
        </p:nvSpPr>
        <p:spPr>
          <a:xfrm>
            <a:off x="3640437" y="3138605"/>
            <a:ext cx="168070" cy="14522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265706" y="3695489"/>
            <a:ext cx="1508561" cy="6168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840412" y="3478792"/>
            <a:ext cx="995578" cy="31003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显示箭头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4290359" y="4212129"/>
            <a:ext cx="1250701" cy="94833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541060" y="4133526"/>
            <a:ext cx="1209338" cy="32650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隐藏箭头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4" grpId="0"/>
      <p:bldP spid="26" grpId="0"/>
      <p:bldP spid="32" grpId="0"/>
      <p:bldP spid="29" grpId="0"/>
      <p:bldP spid="49" grpId="0" animBg="1"/>
      <p:bldP spid="56" grpId="0"/>
      <p:bldP spid="6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课后思考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Thinking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05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455108"/>
              </p:ext>
            </p:extLst>
          </p:nvPr>
        </p:nvGraphicFramePr>
        <p:xfrm>
          <a:off x="353930" y="740123"/>
          <a:ext cx="8207364" cy="4075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894"/>
                <a:gridCol w="2055058"/>
                <a:gridCol w="4213412"/>
              </a:tblGrid>
              <a:tr h="389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舞台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主要角色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91671">
                <a:tc rowSpan="6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游戏中背景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       </a:t>
                      </a:r>
                      <a:r>
                        <a:rPr lang="zh-CN" altLang="en-US" dirty="0" smtClean="0"/>
                        <a:t>足球小人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游戏开始，</a:t>
                      </a:r>
                      <a:r>
                        <a:rPr lang="zh-CN" altLang="en-US" sz="1200" dirty="0" smtClean="0"/>
                        <a:t>随机向右旋转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90°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倍数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点击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小人右转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90°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，将足球传递给下一个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小人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传递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的次数愈多伤害越高。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717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baseline="0" dirty="0" smtClean="0"/>
                        <a:t>         </a:t>
                      </a:r>
                      <a:r>
                        <a:rPr lang="zh-CN" altLang="en-US" dirty="0" smtClean="0"/>
                        <a:t>足球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小人</a:t>
                      </a: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旋转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90°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之后，足球传递给下一个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小人。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9167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 </a:t>
                      </a:r>
                      <a:r>
                        <a:rPr lang="zh-CN" altLang="en-US" dirty="0" smtClean="0"/>
                        <a:t>球门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当</a:t>
                      </a:r>
                      <a:r>
                        <a:rPr lang="zh-CN" altLang="en-US" sz="1200" dirty="0" smtClean="0"/>
                        <a:t>足球碰到</a:t>
                      </a:r>
                      <a:r>
                        <a:rPr lang="zh-CN" altLang="en-US" sz="1200" dirty="0" smtClean="0"/>
                        <a:t>球门，得分，传递的次数越多，得分越高，最高得分</a:t>
                      </a:r>
                      <a:r>
                        <a:rPr lang="en-US" altLang="zh-CN" sz="1200" dirty="0" smtClean="0"/>
                        <a:t>10</a:t>
                      </a:r>
                      <a:r>
                        <a:rPr lang="zh-CN" altLang="en-US" sz="1200" dirty="0" smtClean="0"/>
                        <a:t>分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63649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    </a:t>
                      </a:r>
                      <a:r>
                        <a:rPr lang="zh-CN" altLang="en-US" dirty="0" smtClean="0"/>
                        <a:t>球场左右边界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当足球碰到边界</a:t>
                      </a:r>
                      <a:r>
                        <a:rPr lang="zh-CN" altLang="en-US" sz="1200" dirty="0" smtClean="0"/>
                        <a:t>，隐藏，转到对方踢球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7374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r>
                        <a:rPr lang="zh-CN" altLang="en-US" dirty="0" smtClean="0"/>
                        <a:t>得分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显示在得分表中的得分，传递一次得分加</a:t>
                      </a:r>
                      <a:r>
                        <a:rPr lang="en-US" altLang="zh-CN" sz="1200" dirty="0" smtClean="0"/>
                        <a:t>1</a:t>
                      </a:r>
                      <a:r>
                        <a:rPr lang="zh-CN" altLang="en-US" sz="1200" dirty="0" smtClean="0"/>
                        <a:t>，谁优先得</a:t>
                      </a:r>
                      <a:r>
                        <a:rPr lang="en-US" altLang="zh-CN" sz="1200" dirty="0" smtClean="0"/>
                        <a:t>10</a:t>
                      </a:r>
                      <a:r>
                        <a:rPr lang="zh-CN" altLang="en-US" sz="1200" dirty="0" smtClean="0"/>
                        <a:t>分，谁先胜利。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7463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回合状态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标识当前是谁在踢球，箭头指向的方向，表示当前是谁的回合。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Task rules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任务规划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pSp>
        <p:nvGrpSpPr>
          <p:cNvPr id="2" name="组 1"/>
          <p:cNvGrpSpPr/>
          <p:nvPr/>
        </p:nvGrpSpPr>
        <p:grpSpPr>
          <a:xfrm>
            <a:off x="569797" y="1220499"/>
            <a:ext cx="2604209" cy="2336865"/>
            <a:chOff x="569797" y="1220499"/>
            <a:chExt cx="2604209" cy="2336865"/>
          </a:xfrm>
        </p:grpSpPr>
        <p:pic>
          <p:nvPicPr>
            <p:cNvPr id="7" name="图片 6" descr="背景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797" y="2180398"/>
              <a:ext cx="1499699" cy="1308172"/>
            </a:xfrm>
            <a:prstGeom prst="rect">
              <a:avLst/>
            </a:prstGeom>
          </p:spPr>
        </p:pic>
        <p:pic>
          <p:nvPicPr>
            <p:cNvPr id="8" name="图片 7" descr="1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53673" y="1220499"/>
              <a:ext cx="289069" cy="433604"/>
            </a:xfrm>
            <a:prstGeom prst="rect">
              <a:avLst/>
            </a:prstGeom>
          </p:spPr>
        </p:pic>
        <p:pic>
          <p:nvPicPr>
            <p:cNvPr id="9" name="图片 8" descr="足球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2653673" y="1926348"/>
              <a:ext cx="336176" cy="336176"/>
            </a:xfrm>
            <a:prstGeom prst="rect">
              <a:avLst/>
            </a:prstGeom>
          </p:spPr>
        </p:pic>
        <p:pic>
          <p:nvPicPr>
            <p:cNvPr id="10" name="图片 9" descr="球门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9518" y="2732884"/>
              <a:ext cx="704488" cy="45719"/>
            </a:xfrm>
            <a:prstGeom prst="rect">
              <a:avLst/>
            </a:prstGeom>
          </p:spPr>
        </p:pic>
        <p:pic>
          <p:nvPicPr>
            <p:cNvPr id="11" name="图片 10" descr="左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8902" y="3058614"/>
              <a:ext cx="45719" cy="498750"/>
            </a:xfrm>
            <a:prstGeom prst="rect">
              <a:avLst/>
            </a:prstGeom>
          </p:spPr>
        </p:pic>
      </p:grpSp>
      <p:pic>
        <p:nvPicPr>
          <p:cNvPr id="12" name="图片 11" descr="00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2702" y="3854344"/>
            <a:ext cx="228571" cy="292064"/>
          </a:xfrm>
          <a:prstGeom prst="rect">
            <a:avLst/>
          </a:prstGeom>
        </p:spPr>
      </p:pic>
      <p:pic>
        <p:nvPicPr>
          <p:cNvPr id="13" name="图片 12" descr="箭头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5603" y="4470414"/>
            <a:ext cx="190476" cy="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37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Thinking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课后思考</a:t>
            </a:r>
          </a:p>
        </p:txBody>
      </p:sp>
      <p:grpSp>
        <p:nvGrpSpPr>
          <p:cNvPr id="2" name="组 33"/>
          <p:cNvGrpSpPr/>
          <p:nvPr/>
        </p:nvGrpSpPr>
        <p:grpSpPr>
          <a:xfrm>
            <a:off x="1711286" y="1291608"/>
            <a:ext cx="5765279" cy="3452834"/>
            <a:chOff x="4390571" y="1111966"/>
            <a:chExt cx="5205601" cy="3452834"/>
          </a:xfrm>
        </p:grpSpPr>
        <p:sp>
          <p:nvSpPr>
            <p:cNvPr id="35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5205601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numCol="1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现在只有一个足球，如果每个角色下面都有一个足球该如何实现呢？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390572" y="1111966"/>
              <a:ext cx="21676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accent1">
                      <a:lumMod val="100000"/>
                    </a:schemeClr>
                  </a:solidFill>
                </a:rPr>
                <a:t>课后思考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333999" y="2551644"/>
            <a:ext cx="1290991" cy="2125692"/>
            <a:chOff x="5333999" y="2551644"/>
            <a:chExt cx="1290991" cy="2125692"/>
          </a:xfrm>
        </p:grpSpPr>
        <p:grpSp>
          <p:nvGrpSpPr>
            <p:cNvPr id="9" name="Group 64">
              <a:extLst>
                <a:ext uri="{FF2B5EF4-FFF2-40B4-BE49-F238E27FC236}">
                  <a16:creationId xmlns:a16="http://schemas.microsoft.com/office/drawing/2014/main" xmlns="" id="{F94D4E44-9BBF-4929-9E4F-91F774AA8370}"/>
                </a:ext>
              </a:extLst>
            </p:cNvPr>
            <p:cNvGrpSpPr/>
            <p:nvPr/>
          </p:nvGrpSpPr>
          <p:grpSpPr>
            <a:xfrm rot="19891913">
              <a:off x="5333999" y="2551644"/>
              <a:ext cx="1290991" cy="2125692"/>
              <a:chOff x="170364" y="949888"/>
              <a:chExt cx="1945268" cy="3203011"/>
            </a:xfrm>
          </p:grpSpPr>
          <p:sp>
            <p:nvSpPr>
              <p:cNvPr id="11" name="Rectangle 69">
                <a:extLst>
                  <a:ext uri="{FF2B5EF4-FFF2-40B4-BE49-F238E27FC236}">
                    <a16:creationId xmlns:a16="http://schemas.microsoft.com/office/drawing/2014/main" xmlns="" id="{336C5388-0AA0-4EA9-A23E-74241B35A776}"/>
                  </a:ext>
                </a:extLst>
              </p:cNvPr>
              <p:cNvSpPr/>
              <p:nvPr/>
            </p:nvSpPr>
            <p:spPr>
              <a:xfrm>
                <a:off x="975357" y="2854550"/>
                <a:ext cx="335282" cy="13248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Oval 70">
                <a:extLst>
                  <a:ext uri="{FF2B5EF4-FFF2-40B4-BE49-F238E27FC236}">
                    <a16:creationId xmlns:a16="http://schemas.microsoft.com/office/drawing/2014/main" xmlns="" id="{AD553C53-B1EC-4F8A-9987-EBD895897A13}"/>
                  </a:ext>
                </a:extLst>
              </p:cNvPr>
              <p:cNvSpPr/>
              <p:nvPr/>
            </p:nvSpPr>
            <p:spPr>
              <a:xfrm>
                <a:off x="170364" y="949888"/>
                <a:ext cx="1945268" cy="194527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Oval 71">
                <a:extLst>
                  <a:ext uri="{FF2B5EF4-FFF2-40B4-BE49-F238E27FC236}">
                    <a16:creationId xmlns:a16="http://schemas.microsoft.com/office/drawing/2014/main" xmlns="" id="{955B923A-89CF-4546-AD3D-AD3408E0978C}"/>
                  </a:ext>
                </a:extLst>
              </p:cNvPr>
              <p:cNvSpPr/>
              <p:nvPr/>
            </p:nvSpPr>
            <p:spPr>
              <a:xfrm>
                <a:off x="368693" y="1148217"/>
                <a:ext cx="1548613" cy="1548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Rectangle: Top Corners Rounded 72">
                <a:extLst>
                  <a:ext uri="{FF2B5EF4-FFF2-40B4-BE49-F238E27FC236}">
                    <a16:creationId xmlns:a16="http://schemas.microsoft.com/office/drawing/2014/main" xmlns="" id="{5CE3207A-44A4-472E-BA00-D3BDAB4E38DD}"/>
                  </a:ext>
                </a:extLst>
              </p:cNvPr>
              <p:cNvSpPr/>
              <p:nvPr/>
            </p:nvSpPr>
            <p:spPr>
              <a:xfrm>
                <a:off x="944878" y="2984657"/>
                <a:ext cx="396241" cy="185829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Rectangle: Top Corners Rounded 73">
                <a:extLst>
                  <a:ext uri="{FF2B5EF4-FFF2-40B4-BE49-F238E27FC236}">
                    <a16:creationId xmlns:a16="http://schemas.microsoft.com/office/drawing/2014/main" xmlns="" id="{A0187962-A5BC-44C6-BBAE-BD2C864E80E3}"/>
                  </a:ext>
                </a:extLst>
              </p:cNvPr>
              <p:cNvSpPr/>
              <p:nvPr/>
            </p:nvSpPr>
            <p:spPr>
              <a:xfrm flipV="1">
                <a:off x="923924" y="3151246"/>
                <a:ext cx="438151" cy="1001653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 rot="20052675">
              <a:off x="5515622" y="2705740"/>
              <a:ext cx="49596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0" b="1" dirty="0" smtClean="0">
                  <a:solidFill>
                    <a:srgbClr val="666666"/>
                  </a:solidFill>
                </a:rPr>
                <a:t>?</a:t>
              </a:r>
              <a:endParaRPr kumimoji="1" lang="zh-CN" altLang="en-US" sz="7000" b="1" dirty="0">
                <a:solidFill>
                  <a:srgbClr val="6666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="" xmlns:a16="http://schemas.microsoft.com/office/drawing/2014/main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="" xmlns:a16="http://schemas.microsoft.com/office/drawing/2014/main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="" xmlns:a16="http://schemas.microsoft.com/office/drawing/2014/main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="" xmlns:a16="http://schemas.microsoft.com/office/drawing/2014/main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="" xmlns:a16="http://schemas.microsoft.com/office/drawing/2014/main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="" xmlns:a16="http://schemas.microsoft.com/office/drawing/2014/main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="" xmlns:a16="http://schemas.microsoft.com/office/drawing/2014/main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="" xmlns:a16="http://schemas.microsoft.com/office/drawing/2014/main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="" xmlns:a16="http://schemas.microsoft.com/office/drawing/2014/main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="" xmlns:a16="http://schemas.microsoft.com/office/drawing/2014/main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="" xmlns:a16="http://schemas.microsoft.com/office/drawing/2014/main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="" xmlns:a16="http://schemas.microsoft.com/office/drawing/2014/main" id="{7EFEA6E0-7A2D-4FE3-8E51-1E06DB793D71}"/>
              </a:ext>
            </a:extLst>
          </p:cNvPr>
          <p:cNvSpPr txBox="1"/>
          <p:nvPr/>
        </p:nvSpPr>
        <p:spPr>
          <a:xfrm>
            <a:off x="2070431" y="1352837"/>
            <a:ext cx="4765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感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谢</a:t>
            </a:r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聆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听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223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="" xmlns:a16="http://schemas.microsoft.com/office/drawing/2014/main" id="{3CFB803C-8A03-41F8-B516-C84290930A1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="" xmlns:a16="http://schemas.microsoft.com/office/drawing/2014/main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="" xmlns:a16="http://schemas.microsoft.com/office/drawing/2014/main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9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2CDFB7C7-B915-49EE-8C4D-994517D8B88B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49570" t="20919" r="34859" b="7901"/>
          <a:stretch/>
        </p:blipFill>
        <p:spPr>
          <a:xfrm rot="16200000">
            <a:off x="4470898" y="1843783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9241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50"/>
                            </p:stCondLst>
                            <p:childTnLst>
                              <p:par>
                                <p:cTn id="141" presetID="49" presetClass="entr" presetSubtype="0" decel="10000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知识点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Knowledge points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02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35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>
            <a:extLst>
              <a:ext uri="{FF2B5EF4-FFF2-40B4-BE49-F238E27FC236}">
                <a16:creationId xmlns="" xmlns:a16="http://schemas.microsoft.com/office/drawing/2014/main" id="{B27704E6-8576-4437-BB52-55A8BEDDA7B0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直接连接符 4">
            <a:extLst>
              <a:ext uri="{FF2B5EF4-FFF2-40B4-BE49-F238E27FC236}">
                <a16:creationId xmlns="" xmlns:a16="http://schemas.microsoft.com/office/drawing/2014/main" id="{F9E0889C-24A9-4012-B5B0-3431262F7E37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直接连接符 5">
            <a:extLst>
              <a:ext uri="{FF2B5EF4-FFF2-40B4-BE49-F238E27FC236}">
                <a16:creationId xmlns="" xmlns:a16="http://schemas.microsoft.com/office/drawing/2014/main" id="{BD84CD78-8DD0-4841-A2D6-08E5A091375B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直接连接符 6">
            <a:extLst>
              <a:ext uri="{FF2B5EF4-FFF2-40B4-BE49-F238E27FC236}">
                <a16:creationId xmlns="" xmlns:a16="http://schemas.microsoft.com/office/drawing/2014/main" id="{B553A849-8CF4-46BE-9927-438B79CED307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直接连接符 13">
            <a:extLst>
              <a:ext uri="{FF2B5EF4-FFF2-40B4-BE49-F238E27FC236}">
                <a16:creationId xmlns="" xmlns:a16="http://schemas.microsoft.com/office/drawing/2014/main" id="{21A61DA6-854F-4802-8F6D-4A3481D0CEF6}"/>
              </a:ext>
            </a:extLst>
          </p:cNvPr>
          <p:cNvSpPr>
            <a:spLocks/>
          </p:cNvSpPr>
          <p:nvPr/>
        </p:nvSpPr>
        <p:spPr bwMode="auto">
          <a:xfrm>
            <a:off x="3854659" y="106539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866F1183-1A02-4ADD-A280-53F62E4DD8B4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Knowledge points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知识点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465132"/>
              </p:ext>
            </p:extLst>
          </p:nvPr>
        </p:nvGraphicFramePr>
        <p:xfrm>
          <a:off x="1227033" y="1256927"/>
          <a:ext cx="5756474" cy="301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237"/>
                <a:gridCol w="2878237"/>
              </a:tblGrid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知识点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难度等级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添加背景，角色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运动指令，坐标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声音指令，图层指令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条件，循环指令，自制积木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变量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广播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" name="组 1"/>
          <p:cNvGrpSpPr/>
          <p:nvPr/>
        </p:nvGrpSpPr>
        <p:grpSpPr>
          <a:xfrm>
            <a:off x="4262718" y="1743634"/>
            <a:ext cx="1322284" cy="2436180"/>
            <a:chOff x="4477871" y="1465729"/>
            <a:chExt cx="1322284" cy="2436180"/>
          </a:xfrm>
        </p:grpSpPr>
        <p:sp>
          <p:nvSpPr>
            <p:cNvPr id="23" name="五角星 22"/>
            <p:cNvSpPr/>
            <p:nvPr/>
          </p:nvSpPr>
          <p:spPr>
            <a:xfrm>
              <a:off x="4477871" y="146572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五角星 35"/>
            <p:cNvSpPr/>
            <p:nvPr/>
          </p:nvSpPr>
          <p:spPr>
            <a:xfrm>
              <a:off x="4482343" y="192070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五角星 36"/>
            <p:cNvSpPr/>
            <p:nvPr/>
          </p:nvSpPr>
          <p:spPr>
            <a:xfrm>
              <a:off x="4836463" y="191845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五角星 37"/>
            <p:cNvSpPr/>
            <p:nvPr/>
          </p:nvSpPr>
          <p:spPr>
            <a:xfrm>
              <a:off x="4506996" y="235549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五角星 38"/>
            <p:cNvSpPr/>
            <p:nvPr/>
          </p:nvSpPr>
          <p:spPr>
            <a:xfrm>
              <a:off x="4867825" y="2353254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五角星 39"/>
            <p:cNvSpPr/>
            <p:nvPr/>
          </p:nvSpPr>
          <p:spPr>
            <a:xfrm>
              <a:off x="4518202" y="2790285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4892479" y="2788043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五角星 41"/>
            <p:cNvSpPr/>
            <p:nvPr/>
          </p:nvSpPr>
          <p:spPr>
            <a:xfrm>
              <a:off x="5253308" y="27790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五角星 42"/>
            <p:cNvSpPr/>
            <p:nvPr/>
          </p:nvSpPr>
          <p:spPr>
            <a:xfrm>
              <a:off x="4518202" y="3240762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4919373" y="3238521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5266755" y="32362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五角星 45"/>
            <p:cNvSpPr/>
            <p:nvPr/>
          </p:nvSpPr>
          <p:spPr>
            <a:xfrm>
              <a:off x="5587243" y="3234038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五角星 46"/>
            <p:cNvSpPr/>
            <p:nvPr/>
          </p:nvSpPr>
          <p:spPr>
            <a:xfrm>
              <a:off x="4536131" y="3675551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五角星 47"/>
            <p:cNvSpPr/>
            <p:nvPr/>
          </p:nvSpPr>
          <p:spPr>
            <a:xfrm>
              <a:off x="4917132" y="368675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五角星 48"/>
            <p:cNvSpPr/>
            <p:nvPr/>
          </p:nvSpPr>
          <p:spPr>
            <a:xfrm>
              <a:off x="5257793" y="3684515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五角星 49"/>
            <p:cNvSpPr/>
            <p:nvPr/>
          </p:nvSpPr>
          <p:spPr>
            <a:xfrm>
              <a:off x="5591726" y="3682274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9111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代码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流程图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Code flow chart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03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10963" y="992526"/>
            <a:ext cx="1567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小人：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2467633" y="115644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2434017" y="3166782"/>
            <a:ext cx="914400" cy="349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向右旋转</a:t>
            </a:r>
            <a:r>
              <a:rPr lang="en-US" altLang="zh-CN" sz="1200" dirty="0" smtClean="0"/>
              <a:t>90°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2425049" y="2512362"/>
            <a:ext cx="923364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设置球为运动状态</a:t>
            </a:r>
            <a:endParaRPr lang="zh-CN" altLang="en-US" sz="1200" dirty="0"/>
          </a:p>
        </p:txBody>
      </p:sp>
      <p:sp>
        <p:nvSpPr>
          <p:cNvPr id="11" name="流程图: 决策 10"/>
          <p:cNvSpPr/>
          <p:nvPr/>
        </p:nvSpPr>
        <p:spPr>
          <a:xfrm>
            <a:off x="2104561" y="1613646"/>
            <a:ext cx="1566582" cy="517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球为停止状态</a:t>
            </a:r>
            <a:endParaRPr lang="zh-CN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2438498" y="3859306"/>
            <a:ext cx="914400" cy="367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发送广播角色踢球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4161864" y="1256177"/>
            <a:ext cx="1315662" cy="47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当收到</a:t>
            </a:r>
            <a:endParaRPr lang="en-US" altLang="zh-CN" sz="1200" dirty="0" smtClean="0"/>
          </a:p>
          <a:p>
            <a:pPr algn="ctr"/>
            <a:r>
              <a:rPr lang="zh-CN" altLang="en-US" sz="1200" dirty="0" smtClean="0"/>
              <a:t>显示角色通知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4359191" y="189043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面向</a:t>
            </a:r>
            <a:r>
              <a:rPr lang="en-US" altLang="zh-CN" sz="1200" dirty="0" smtClean="0"/>
              <a:t>90°</a:t>
            </a:r>
            <a:endParaRPr lang="zh-CN" altLang="en-US" sz="1200" dirty="0"/>
          </a:p>
        </p:txBody>
      </p:sp>
      <p:sp>
        <p:nvSpPr>
          <p:cNvPr id="15" name="矩形 14"/>
          <p:cNvSpPr/>
          <p:nvPr/>
        </p:nvSpPr>
        <p:spPr>
          <a:xfrm>
            <a:off x="4356950" y="2428315"/>
            <a:ext cx="918880" cy="372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显示</a:t>
            </a:r>
            <a:endParaRPr lang="zh-CN" altLang="en-US" sz="1200" dirty="0"/>
          </a:p>
        </p:txBody>
      </p:sp>
      <p:sp>
        <p:nvSpPr>
          <p:cNvPr id="16" name="矩形 15"/>
          <p:cNvSpPr/>
          <p:nvPr/>
        </p:nvSpPr>
        <p:spPr>
          <a:xfrm>
            <a:off x="4361432" y="2979644"/>
            <a:ext cx="907674" cy="396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右转</a:t>
            </a:r>
            <a:r>
              <a:rPr lang="en-US" altLang="zh-CN" sz="1200" dirty="0" smtClean="0"/>
              <a:t>5 °</a:t>
            </a:r>
            <a:endParaRPr lang="zh-CN" altLang="en-US" sz="1200" dirty="0"/>
          </a:p>
        </p:txBody>
      </p:sp>
      <p:cxnSp>
        <p:nvCxnSpPr>
          <p:cNvPr id="18" name="肘形连接符 17"/>
          <p:cNvCxnSpPr>
            <a:stCxn id="16" idx="2"/>
            <a:endCxn id="21" idx="2"/>
          </p:cNvCxnSpPr>
          <p:nvPr/>
        </p:nvCxnSpPr>
        <p:spPr>
          <a:xfrm rot="5400000" flipH="1" flipV="1">
            <a:off x="5472493" y="2712383"/>
            <a:ext cx="6724" cy="1321173"/>
          </a:xfrm>
          <a:prstGeom prst="bentConnector3">
            <a:avLst>
              <a:gd name="adj1" fmla="val -3399762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679242" y="2993091"/>
            <a:ext cx="914400" cy="3765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重复</a:t>
            </a:r>
            <a:r>
              <a:rPr lang="en-US" altLang="zh-CN" sz="1200" dirty="0" smtClean="0"/>
              <a:t>18</a:t>
            </a:r>
            <a:r>
              <a:rPr lang="zh-CN" altLang="en-US" sz="1200" dirty="0" smtClean="0"/>
              <a:t>次</a:t>
            </a:r>
            <a:endParaRPr lang="zh-CN" altLang="en-US" sz="1200" dirty="0"/>
          </a:p>
        </p:txBody>
      </p:sp>
      <p:cxnSp>
        <p:nvCxnSpPr>
          <p:cNvPr id="23" name="肘形连接符 22"/>
          <p:cNvCxnSpPr>
            <a:stCxn id="15" idx="2"/>
            <a:endCxn id="16" idx="0"/>
          </p:cNvCxnSpPr>
          <p:nvPr/>
        </p:nvCxnSpPr>
        <p:spPr>
          <a:xfrm rot="5400000">
            <a:off x="4726184" y="2889437"/>
            <a:ext cx="179293" cy="1121"/>
          </a:xfrm>
          <a:prstGeom prst="bentConnector3">
            <a:avLst>
              <a:gd name="adj1" fmla="val 50000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1" idx="0"/>
          </p:cNvCxnSpPr>
          <p:nvPr/>
        </p:nvCxnSpPr>
        <p:spPr>
          <a:xfrm rot="16200000" flipV="1">
            <a:off x="5437202" y="2293851"/>
            <a:ext cx="80672" cy="131780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16" idx="2"/>
            <a:endCxn id="47" idx="2"/>
          </p:cNvCxnSpPr>
          <p:nvPr/>
        </p:nvCxnSpPr>
        <p:spPr>
          <a:xfrm rot="5400000" flipH="1" flipV="1">
            <a:off x="5971162" y="2204763"/>
            <a:ext cx="15676" cy="2327462"/>
          </a:xfrm>
          <a:prstGeom prst="bentConnector3">
            <a:avLst>
              <a:gd name="adj1" fmla="val -1458287"/>
            </a:avLst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685531" y="2986368"/>
            <a:ext cx="914400" cy="374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重复执行</a:t>
            </a:r>
            <a:r>
              <a:rPr lang="en-US" altLang="zh-CN" sz="1200" dirty="0" smtClean="0"/>
              <a:t>0~3</a:t>
            </a:r>
            <a:r>
              <a:rPr lang="zh-CN" altLang="en-US" sz="1200" dirty="0" smtClean="0"/>
              <a:t>次</a:t>
            </a:r>
            <a:endParaRPr lang="zh-CN" altLang="en-US" sz="1200" dirty="0"/>
          </a:p>
        </p:txBody>
      </p:sp>
      <p:cxnSp>
        <p:nvCxnSpPr>
          <p:cNvPr id="54" name="肘形连接符 38"/>
          <p:cNvCxnSpPr>
            <a:stCxn id="47" idx="0"/>
          </p:cNvCxnSpPr>
          <p:nvPr/>
        </p:nvCxnSpPr>
        <p:spPr>
          <a:xfrm rot="16200000" flipV="1">
            <a:off x="5947573" y="1791209"/>
            <a:ext cx="75080" cy="2315237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8" idx="2"/>
            <a:endCxn id="11" idx="0"/>
          </p:cNvCxnSpPr>
          <p:nvPr/>
        </p:nvCxnSpPr>
        <p:spPr>
          <a:xfrm rot="5400000">
            <a:off x="2803807" y="1529599"/>
            <a:ext cx="168092" cy="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1" idx="2"/>
            <a:endCxn id="10" idx="0"/>
          </p:cNvCxnSpPr>
          <p:nvPr/>
        </p:nvCxnSpPr>
        <p:spPr>
          <a:xfrm rot="5400000">
            <a:off x="2696790" y="2321300"/>
            <a:ext cx="381004" cy="11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0" idx="2"/>
            <a:endCxn id="9" idx="0"/>
          </p:cNvCxnSpPr>
          <p:nvPr/>
        </p:nvCxnSpPr>
        <p:spPr>
          <a:xfrm rot="16200000" flipH="1">
            <a:off x="2754506" y="3030070"/>
            <a:ext cx="268937" cy="448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9" idx="2"/>
            <a:endCxn id="12" idx="0"/>
          </p:cNvCxnSpPr>
          <p:nvPr/>
        </p:nvCxnSpPr>
        <p:spPr>
          <a:xfrm rot="16200000" flipH="1">
            <a:off x="2722008" y="3685615"/>
            <a:ext cx="342899" cy="448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3" idx="2"/>
            <a:endCxn id="14" idx="0"/>
          </p:cNvCxnSpPr>
          <p:nvPr/>
        </p:nvCxnSpPr>
        <p:spPr>
          <a:xfrm rot="5400000">
            <a:off x="4737360" y="1808096"/>
            <a:ext cx="161366" cy="330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14" idx="2"/>
            <a:endCxn id="15" idx="0"/>
          </p:cNvCxnSpPr>
          <p:nvPr/>
        </p:nvCxnSpPr>
        <p:spPr>
          <a:xfrm rot="5400000">
            <a:off x="4744673" y="2356597"/>
            <a:ext cx="143436" cy="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flipH="1">
            <a:off x="2606727" y="2142554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9" name="图片 28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07" y="968296"/>
            <a:ext cx="289069" cy="4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47" grpId="0" animBg="1"/>
      <p:bldP spid="8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卡通矢量图 课件PP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8100"/>
      </a:accent1>
      <a:accent2>
        <a:srgbClr val="FFA74C"/>
      </a:accent2>
      <a:accent3>
        <a:srgbClr val="FF5C00"/>
      </a:accent3>
      <a:accent4>
        <a:srgbClr val="FF9F00"/>
      </a:accent4>
      <a:accent5>
        <a:srgbClr val="FFC34D"/>
      </a:accent5>
      <a:accent6>
        <a:srgbClr val="B44010"/>
      </a:accent6>
      <a:hlink>
        <a:srgbClr val="FF8100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FF8100"/>
    </a:accent1>
    <a:accent2>
      <a:srgbClr val="FFA74C"/>
    </a:accent2>
    <a:accent3>
      <a:srgbClr val="FF5C00"/>
    </a:accent3>
    <a:accent4>
      <a:srgbClr val="FF9F00"/>
    </a:accent4>
    <a:accent5>
      <a:srgbClr val="FFC34D"/>
    </a:accent5>
    <a:accent6>
      <a:srgbClr val="B44010"/>
    </a:accent6>
    <a:hlink>
      <a:srgbClr val="FF81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1762</TotalTime>
  <Words>1949</Words>
  <Application>Microsoft Macintosh PowerPoint</Application>
  <PresentationFormat>全屏显示(16:9)</PresentationFormat>
  <Paragraphs>444</Paragraphs>
  <Slides>51</Slides>
  <Notes>51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卡通矢量图 课件PPT</dc:title>
  <dc:creator>lenovo</dc:creator>
  <cp:lastModifiedBy>xbany</cp:lastModifiedBy>
  <cp:revision>1302</cp:revision>
  <dcterms:created xsi:type="dcterms:W3CDTF">2017-07-04T05:41:22Z</dcterms:created>
  <dcterms:modified xsi:type="dcterms:W3CDTF">2019-05-29T07:47:17Z</dcterms:modified>
</cp:coreProperties>
</file>