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tags/tag4.xml" ContentType="application/vnd.openxmlformats-officedocument.presentationml.tags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tags/tag5.xml" ContentType="application/vnd.openxmlformats-officedocument.presentationml.tags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tags/tag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7" r:id="rId2"/>
    <p:sldId id="313" r:id="rId3"/>
    <p:sldId id="314" r:id="rId4"/>
    <p:sldId id="315" r:id="rId5"/>
    <p:sldId id="327" r:id="rId6"/>
    <p:sldId id="291" r:id="rId7"/>
    <p:sldId id="285" r:id="rId8"/>
    <p:sldId id="267" r:id="rId9"/>
    <p:sldId id="286" r:id="rId10"/>
    <p:sldId id="288" r:id="rId11"/>
    <p:sldId id="293" r:id="rId12"/>
    <p:sldId id="294" r:id="rId13"/>
    <p:sldId id="299" r:id="rId14"/>
    <p:sldId id="295" r:id="rId15"/>
    <p:sldId id="337" r:id="rId16"/>
    <p:sldId id="329" r:id="rId17"/>
    <p:sldId id="345" r:id="rId18"/>
    <p:sldId id="346" r:id="rId19"/>
    <p:sldId id="347" r:id="rId20"/>
    <p:sldId id="348" r:id="rId21"/>
    <p:sldId id="340" r:id="rId22"/>
    <p:sldId id="339" r:id="rId23"/>
    <p:sldId id="341" r:id="rId24"/>
    <p:sldId id="316" r:id="rId25"/>
    <p:sldId id="301" r:id="rId26"/>
    <p:sldId id="349" r:id="rId27"/>
    <p:sldId id="350" r:id="rId28"/>
    <p:sldId id="351" r:id="rId29"/>
    <p:sldId id="352" r:id="rId30"/>
    <p:sldId id="353" r:id="rId31"/>
    <p:sldId id="354" r:id="rId32"/>
    <p:sldId id="321" r:id="rId33"/>
    <p:sldId id="308" r:id="rId34"/>
    <p:sldId id="356" r:id="rId35"/>
    <p:sldId id="355" r:id="rId36"/>
    <p:sldId id="358" r:id="rId37"/>
    <p:sldId id="359" r:id="rId38"/>
    <p:sldId id="325" r:id="rId39"/>
    <p:sldId id="310" r:id="rId40"/>
    <p:sldId id="312" r:id="rId41"/>
    <p:sldId id="292" r:id="rId42"/>
    <p:sldId id="280" r:id="rId43"/>
  </p:sldIdLst>
  <p:sldSz cx="9144000" cy="5143500" type="screen16x9"/>
  <p:notesSz cx="6858000" cy="9144000"/>
  <p:custDataLst>
    <p:tags r:id="rId4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43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66"/>
    <a:srgbClr val="FFA1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30960"/>
    <p:restoredTop sz="86469" autoAdjust="0"/>
  </p:normalViewPr>
  <p:slideViewPr>
    <p:cSldViewPr snapToGrid="0" showGuides="1">
      <p:cViewPr>
        <p:scale>
          <a:sx n="150" d="100"/>
          <a:sy n="150" d="100"/>
        </p:scale>
        <p:origin x="138" y="270"/>
      </p:cViewPr>
      <p:guideLst>
        <p:guide orient="horz" pos="2436"/>
        <p:guide pos="2880"/>
      </p:guideLst>
    </p:cSldViewPr>
  </p:slideViewPr>
  <p:outlineViewPr>
    <p:cViewPr>
      <p:scale>
        <a:sx n="33" d="100"/>
        <a:sy n="33" d="100"/>
      </p:scale>
      <p:origin x="0" y="-48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5072" y="168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30421-1F17-48B9-A742-59371A34F01B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36C13D-D929-4261-B8F5-C559A2912C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00711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4402729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309424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38405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38405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138405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150893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38538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933659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093849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115552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325397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2232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6822323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21159290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0837632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4646225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155899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8181362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29879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08468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688941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5757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36C13D-D929-4261-B8F5-C559A2912C0D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9201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215743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75880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464026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72913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9253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119552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203697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="" xmlns:a16="http://schemas.microsoft.com/office/drawing/2014/main" id="{B6D4C43E-DD09-483E-B4F8-0CD08AE46E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4676" y="38100"/>
            <a:ext cx="608620" cy="6118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CB4CBCD7-CDCA-4F7B-A8E8-9AC9F26BC6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29043" y="4011282"/>
            <a:ext cx="629986" cy="9370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16C29C2F-77D8-4AAE-B029-91E7CAE0A77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306440"/>
            <a:ext cx="809351" cy="34350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="" xmlns:a16="http://schemas.microsoft.com/office/drawing/2014/main" id="{360598B0-5E40-4DA3-9401-A9C04D121717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="" xmlns:a16="http://schemas.microsoft.com/office/drawing/2014/main" id="{6E4EBAB0-B729-4215-B817-FC067D842D35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6D7B5E2B-5F9F-4F50-8DCD-D76A227987D2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8211972" y="3556000"/>
            <a:ext cx="677632" cy="140291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BEFBD492-E027-448C-B14D-3F92A7861FC9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7020073" y="3541143"/>
            <a:ext cx="873510" cy="146114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8F2D29CF-81A6-4D49-8830-087779FEC47A}"/>
              </a:ext>
            </a:extLst>
          </p:cNvPr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8633889" y="4587035"/>
            <a:ext cx="423519" cy="29646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="" xmlns:a16="http://schemas.microsoft.com/office/drawing/2014/main" id="{3F94A80F-97E3-4D6C-9CE9-5F1248926610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7629043" y="2932113"/>
            <a:ext cx="794099" cy="66704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1AC476DB-14CB-4419-8E7B-144FF0496BD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/>
          <a:srcRect t="22427" r="27990"/>
          <a:stretch/>
        </p:blipFill>
        <p:spPr>
          <a:xfrm rot="5400000">
            <a:off x="7765137" y="-654960"/>
            <a:ext cx="824013" cy="193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9300612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3319085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54726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E1597-43B6-4500-898D-97D337DD2B86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3092987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E1597-43B6-4500-898D-97D337DD2B86}" type="datetimeFigureOut">
              <a:rPr lang="zh-CN" altLang="en-US" smtClean="0"/>
              <a:pPr/>
              <a:t>2019/5/30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87005-8269-48BA-9BF5-4447D8AFC30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9993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5.png"/><Relationship Id="rId18" Type="http://schemas.openxmlformats.org/officeDocument/2006/relationships/image" Target="../media/image21.png"/><Relationship Id="rId26" Type="http://schemas.openxmlformats.org/officeDocument/2006/relationships/image" Target="../media/image29.png"/><Relationship Id="rId3" Type="http://schemas.openxmlformats.org/officeDocument/2006/relationships/tags" Target="../tags/tag3.xml"/><Relationship Id="rId21" Type="http://schemas.openxmlformats.org/officeDocument/2006/relationships/image" Target="../media/image24.png"/><Relationship Id="rId7" Type="http://schemas.openxmlformats.org/officeDocument/2006/relationships/image" Target="../media/image12.png"/><Relationship Id="rId12" Type="http://schemas.openxmlformats.org/officeDocument/2006/relationships/image" Target="../media/image4.png"/><Relationship Id="rId17" Type="http://schemas.openxmlformats.org/officeDocument/2006/relationships/image" Target="../media/image20.png"/><Relationship Id="rId25" Type="http://schemas.openxmlformats.org/officeDocument/2006/relationships/image" Target="../media/image28.png"/><Relationship Id="rId2" Type="http://schemas.openxmlformats.org/officeDocument/2006/relationships/tags" Target="../tags/tag2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29" Type="http://schemas.openxmlformats.org/officeDocument/2006/relationships/image" Target="../media/image8.png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24" Type="http://schemas.openxmlformats.org/officeDocument/2006/relationships/image" Target="../media/image27.png"/><Relationship Id="rId5" Type="http://schemas.openxmlformats.org/officeDocument/2006/relationships/notesSlide" Target="../notesSlides/notesSlide1.xml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28" Type="http://schemas.openxmlformats.org/officeDocument/2006/relationships/image" Target="../media/image31.png"/><Relationship Id="rId10" Type="http://schemas.openxmlformats.org/officeDocument/2006/relationships/image" Target="../media/image15.png"/><Relationship Id="rId19" Type="http://schemas.openxmlformats.org/officeDocument/2006/relationships/image" Target="../media/image22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14.png"/><Relationship Id="rId14" Type="http://schemas.openxmlformats.org/officeDocument/2006/relationships/image" Target="../media/image17.png"/><Relationship Id="rId22" Type="http://schemas.openxmlformats.org/officeDocument/2006/relationships/image" Target="../media/image25.png"/><Relationship Id="rId27" Type="http://schemas.openxmlformats.org/officeDocument/2006/relationships/image" Target="../media/image30.png"/><Relationship Id="rId30" Type="http://schemas.openxmlformats.org/officeDocument/2006/relationships/image" Target="../media/image3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4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6.png"/><Relationship Id="rId4" Type="http://schemas.openxmlformats.org/officeDocument/2006/relationships/image" Target="../media/image9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40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25.png"/><Relationship Id="rId7" Type="http://schemas.openxmlformats.org/officeDocument/2006/relationships/image" Target="../media/image13.png"/><Relationship Id="rId12" Type="http://schemas.openxmlformats.org/officeDocument/2006/relationships/image" Target="../media/image5.png"/><Relationship Id="rId17" Type="http://schemas.openxmlformats.org/officeDocument/2006/relationships/image" Target="../media/image21.png"/><Relationship Id="rId25" Type="http://schemas.openxmlformats.org/officeDocument/2006/relationships/image" Target="../media/image29.png"/><Relationship Id="rId2" Type="http://schemas.openxmlformats.org/officeDocument/2006/relationships/tags" Target="../tags/tag5.xml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2.png"/><Relationship Id="rId1" Type="http://schemas.openxmlformats.org/officeDocument/2006/relationships/tags" Target="../tags/tag4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24" Type="http://schemas.openxmlformats.org/officeDocument/2006/relationships/image" Target="../media/image28.png"/><Relationship Id="rId5" Type="http://schemas.openxmlformats.org/officeDocument/2006/relationships/image" Target="../media/image11.png"/><Relationship Id="rId15" Type="http://schemas.openxmlformats.org/officeDocument/2006/relationships/image" Target="../media/image19.png"/><Relationship Id="rId23" Type="http://schemas.openxmlformats.org/officeDocument/2006/relationships/image" Target="../media/image27.png"/><Relationship Id="rId28" Type="http://schemas.openxmlformats.org/officeDocument/2006/relationships/image" Target="../media/image8.png"/><Relationship Id="rId10" Type="http://schemas.openxmlformats.org/officeDocument/2006/relationships/image" Target="../media/image16.png"/><Relationship Id="rId19" Type="http://schemas.openxmlformats.org/officeDocument/2006/relationships/image" Target="../media/image23.png"/><Relationship Id="rId4" Type="http://schemas.openxmlformats.org/officeDocument/2006/relationships/notesSlide" Target="../notesSlides/notesSlide42.xml"/><Relationship Id="rId9" Type="http://schemas.openxmlformats.org/officeDocument/2006/relationships/image" Target="../media/image15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png"/><Relationship Id="rId30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Relationship Id="rId9" Type="http://schemas.openxmlformats.org/officeDocument/2006/relationships/image" Target="../media/image7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3" Type="http://schemas.openxmlformats.org/officeDocument/2006/relationships/image" Target="../media/image45.png"/><Relationship Id="rId21" Type="http://schemas.openxmlformats.org/officeDocument/2006/relationships/image" Target="../media/image61.png"/><Relationship Id="rId7" Type="http://schemas.openxmlformats.org/officeDocument/2006/relationships/image" Target="../media/image49.png"/><Relationship Id="rId12" Type="http://schemas.openxmlformats.org/officeDocument/2006/relationships/image" Target="../media/image9.png"/><Relationship Id="rId17" Type="http://schemas.openxmlformats.org/officeDocument/2006/relationships/image" Target="../media/image57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8.png"/><Relationship Id="rId11" Type="http://schemas.openxmlformats.org/officeDocument/2006/relationships/image" Target="../media/image52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10.png"/><Relationship Id="rId19" Type="http://schemas.openxmlformats.org/officeDocument/2006/relationships/image" Target="../media/image59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833203" y="1471187"/>
            <a:ext cx="74775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拯救松鼠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18454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5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84" name="文本框 83">
            <a:extLst>
              <a:ext uri="{FF2B5EF4-FFF2-40B4-BE49-F238E27FC236}">
                <a16:creationId xmlns="" xmlns:a16="http://schemas.microsoft.com/office/drawing/2014/main" id="{42DCD41D-52BA-4448-94FD-D6E3D02085EE}"/>
              </a:ext>
            </a:extLst>
          </p:cNvPr>
          <p:cNvSpPr txBox="1"/>
          <p:nvPr/>
        </p:nvSpPr>
        <p:spPr>
          <a:xfrm>
            <a:off x="0" y="2420847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solidFill>
                  <a:schemeClr val="tx2"/>
                </a:solidFill>
                <a:latin typeface="Arial" panose="020B0604020202020204" pitchFamily="34" charset="0"/>
              </a:rPr>
              <a:t>Save Squirrel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="" xmlns:a16="http://schemas.microsoft.com/office/drawing/2014/main" id="{667C8ED2-A0CE-49C3-92FA-B90D5616865B}"/>
              </a:ext>
            </a:extLst>
          </p:cNvPr>
          <p:cNvSpPr txBox="1"/>
          <p:nvPr/>
        </p:nvSpPr>
        <p:spPr>
          <a:xfrm>
            <a:off x="3730897" y="3216477"/>
            <a:ext cx="16822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dirty="0">
                <a:solidFill>
                  <a:schemeClr val="tx2"/>
                </a:solidFill>
              </a:rPr>
              <a:t>教师</a:t>
            </a:r>
            <a:r>
              <a:rPr lang="zh-CN" altLang="en-US" sz="1600" dirty="0" smtClean="0">
                <a:solidFill>
                  <a:schemeClr val="tx2"/>
                </a:solidFill>
              </a:rPr>
              <a:t>：魏群</a:t>
            </a:r>
            <a:endParaRPr lang="zh-CN" altLang="en-US" sz="1600" dirty="0">
              <a:solidFill>
                <a:schemeClr val="tx2"/>
              </a:solidFill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30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101500942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6" presetID="47" presetClass="entr" presetSubtype="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  <p:bldP spid="8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10963" y="992526"/>
            <a:ext cx="156719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小人：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sp>
        <p:nvSpPr>
          <p:cNvPr id="8" name="流程图: 可选过程 7"/>
          <p:cNvSpPr/>
          <p:nvPr/>
        </p:nvSpPr>
        <p:spPr>
          <a:xfrm>
            <a:off x="1311933" y="18930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sp>
        <p:nvSpPr>
          <p:cNvPr id="10" name="矩形 9"/>
          <p:cNvSpPr/>
          <p:nvPr/>
        </p:nvSpPr>
        <p:spPr>
          <a:xfrm>
            <a:off x="1288399" y="3795062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向下运动</a:t>
            </a:r>
            <a:endParaRPr lang="zh-CN" altLang="en-US" sz="1200" dirty="0"/>
          </a:p>
        </p:txBody>
      </p:sp>
      <p:sp>
        <p:nvSpPr>
          <p:cNvPr id="11" name="流程图: 决策 10"/>
          <p:cNvSpPr/>
          <p:nvPr/>
        </p:nvSpPr>
        <p:spPr>
          <a:xfrm>
            <a:off x="955211" y="2896346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松鼠可点击</a:t>
            </a:r>
            <a:endParaRPr lang="zh-CN" altLang="en-US" sz="1200" dirty="0"/>
          </a:p>
        </p:txBody>
      </p:sp>
      <p:sp>
        <p:nvSpPr>
          <p:cNvPr id="13" name="矩形 12"/>
          <p:cNvSpPr/>
          <p:nvPr/>
        </p:nvSpPr>
        <p:spPr>
          <a:xfrm>
            <a:off x="3238500" y="2430926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角色显示</a:t>
            </a:r>
            <a:endParaRPr lang="zh-CN" altLang="en-US" sz="1200" dirty="0"/>
          </a:p>
        </p:txBody>
      </p:sp>
      <p:sp>
        <p:nvSpPr>
          <p:cNvPr id="14" name="矩形 13"/>
          <p:cNvSpPr/>
          <p:nvPr/>
        </p:nvSpPr>
        <p:spPr>
          <a:xfrm>
            <a:off x="3241591" y="3827181"/>
            <a:ext cx="900000" cy="36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向上运动</a:t>
            </a:r>
            <a:endParaRPr lang="zh-CN" altLang="en-US" sz="1200" dirty="0"/>
          </a:p>
        </p:txBody>
      </p:sp>
      <p:cxnSp>
        <p:nvCxnSpPr>
          <p:cNvPr id="69" name="直接箭头连接符 68"/>
          <p:cNvCxnSpPr>
            <a:stCxn id="8" idx="2"/>
            <a:endCxn id="48" idx="0"/>
          </p:cNvCxnSpPr>
          <p:nvPr/>
        </p:nvCxnSpPr>
        <p:spPr>
          <a:xfrm rot="16200000" flipH="1">
            <a:off x="1650672" y="2263635"/>
            <a:ext cx="165477" cy="251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11" idx="2"/>
            <a:endCxn id="10" idx="0"/>
          </p:cNvCxnSpPr>
          <p:nvPr/>
        </p:nvCxnSpPr>
        <p:spPr>
          <a:xfrm rot="5400000">
            <a:off x="1547949" y="3604509"/>
            <a:ext cx="381004" cy="10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66" idx="2"/>
            <a:endCxn id="14" idx="0"/>
          </p:cNvCxnSpPr>
          <p:nvPr/>
        </p:nvCxnSpPr>
        <p:spPr>
          <a:xfrm rot="16200000" flipH="1">
            <a:off x="3575285" y="3710874"/>
            <a:ext cx="228973" cy="3639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 flipH="1">
            <a:off x="1489127" y="346970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31" name="图片 30" descr="松鼠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371666" y="1009650"/>
            <a:ext cx="235711" cy="387239"/>
          </a:xfrm>
          <a:prstGeom prst="rect">
            <a:avLst/>
          </a:prstGeom>
        </p:spPr>
      </p:pic>
      <p:sp>
        <p:nvSpPr>
          <p:cNvPr id="48" name="矩形 47"/>
          <p:cNvSpPr/>
          <p:nvPr/>
        </p:nvSpPr>
        <p:spPr>
          <a:xfrm>
            <a:off x="1284667" y="2347631"/>
            <a:ext cx="9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角色点击</a:t>
            </a:r>
            <a:endParaRPr lang="zh-CN" altLang="en-US" sz="1200" dirty="0"/>
          </a:p>
        </p:txBody>
      </p:sp>
      <p:cxnSp>
        <p:nvCxnSpPr>
          <p:cNvPr id="57" name="直接箭头连接符 56"/>
          <p:cNvCxnSpPr>
            <a:stCxn id="48" idx="2"/>
            <a:endCxn id="11" idx="0"/>
          </p:cNvCxnSpPr>
          <p:nvPr/>
        </p:nvCxnSpPr>
        <p:spPr>
          <a:xfrm rot="16200000" flipH="1">
            <a:off x="1642227" y="2800070"/>
            <a:ext cx="188715" cy="3835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流程图: 可选过程 60"/>
          <p:cNvSpPr/>
          <p:nvPr/>
        </p:nvSpPr>
        <p:spPr>
          <a:xfrm>
            <a:off x="3267733" y="189939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cxnSp>
        <p:nvCxnSpPr>
          <p:cNvPr id="62" name="直接箭头连接符 61"/>
          <p:cNvCxnSpPr>
            <a:stCxn id="61" idx="2"/>
            <a:endCxn id="13" idx="0"/>
          </p:cNvCxnSpPr>
          <p:nvPr/>
        </p:nvCxnSpPr>
        <p:spPr>
          <a:xfrm rot="16200000" flipH="1">
            <a:off x="3567016" y="2309442"/>
            <a:ext cx="242422" cy="54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流程图: 决策 65"/>
          <p:cNvSpPr/>
          <p:nvPr/>
        </p:nvSpPr>
        <p:spPr>
          <a:xfrm>
            <a:off x="2904661" y="3080496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可向上运动</a:t>
            </a:r>
            <a:endParaRPr lang="zh-CN" altLang="en-US" sz="1200" dirty="0"/>
          </a:p>
        </p:txBody>
      </p:sp>
      <p:cxnSp>
        <p:nvCxnSpPr>
          <p:cNvPr id="67" name="直接箭头连接符 66"/>
          <p:cNvCxnSpPr>
            <a:stCxn id="13" idx="2"/>
            <a:endCxn id="66" idx="0"/>
          </p:cNvCxnSpPr>
          <p:nvPr/>
        </p:nvCxnSpPr>
        <p:spPr>
          <a:xfrm rot="5400000">
            <a:off x="3543441" y="2935437"/>
            <a:ext cx="289570" cy="54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 flipH="1">
            <a:off x="3349677" y="357130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5057214" y="1973727"/>
            <a:ext cx="1315662" cy="4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砸到松鼠</a:t>
            </a:r>
            <a:endParaRPr lang="zh-CN" altLang="en-US" sz="1200" dirty="0"/>
          </a:p>
        </p:txBody>
      </p:sp>
      <p:sp>
        <p:nvSpPr>
          <p:cNvPr id="74" name="矩形 73"/>
          <p:cNvSpPr/>
          <p:nvPr/>
        </p:nvSpPr>
        <p:spPr>
          <a:xfrm>
            <a:off x="5260891" y="3230281"/>
            <a:ext cx="914400" cy="36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切换造型</a:t>
            </a:r>
            <a:endParaRPr lang="zh-CN" altLang="en-US" sz="1200" dirty="0"/>
          </a:p>
        </p:txBody>
      </p:sp>
      <p:cxnSp>
        <p:nvCxnSpPr>
          <p:cNvPr id="75" name="直接箭头连接符 74"/>
          <p:cNvCxnSpPr>
            <a:stCxn id="84" idx="2"/>
            <a:endCxn id="74" idx="0"/>
          </p:cNvCxnSpPr>
          <p:nvPr/>
        </p:nvCxnSpPr>
        <p:spPr>
          <a:xfrm rot="16200000" flipH="1">
            <a:off x="5599216" y="3111406"/>
            <a:ext cx="230550" cy="7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流程图: 可选过程 77"/>
          <p:cNvSpPr/>
          <p:nvPr/>
        </p:nvSpPr>
        <p:spPr>
          <a:xfrm>
            <a:off x="5293383" y="144219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cxnSp>
        <p:nvCxnSpPr>
          <p:cNvPr id="79" name="直接箭头连接符 78"/>
          <p:cNvCxnSpPr>
            <a:stCxn id="78" idx="2"/>
            <a:endCxn id="72" idx="0"/>
          </p:cNvCxnSpPr>
          <p:nvPr/>
        </p:nvCxnSpPr>
        <p:spPr>
          <a:xfrm rot="16200000" flipH="1">
            <a:off x="5593113" y="1851794"/>
            <a:ext cx="242423" cy="14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2" idx="2"/>
            <a:endCxn id="84" idx="0"/>
          </p:cNvCxnSpPr>
          <p:nvPr/>
        </p:nvCxnSpPr>
        <p:spPr>
          <a:xfrm rot="5400000">
            <a:off x="5616410" y="2541096"/>
            <a:ext cx="193116" cy="4154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5260891" y="2639731"/>
            <a:ext cx="900000" cy="36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砸到数量增加</a:t>
            </a:r>
            <a:endParaRPr lang="zh-CN" altLang="en-US" sz="1200" dirty="0"/>
          </a:p>
        </p:txBody>
      </p:sp>
      <p:sp>
        <p:nvSpPr>
          <p:cNvPr id="88" name="矩形 87"/>
          <p:cNvSpPr/>
          <p:nvPr/>
        </p:nvSpPr>
        <p:spPr>
          <a:xfrm>
            <a:off x="5260891" y="3833531"/>
            <a:ext cx="900000" cy="36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播放声音</a:t>
            </a:r>
            <a:endParaRPr lang="zh-CN" altLang="en-US" sz="1200" dirty="0"/>
          </a:p>
        </p:txBody>
      </p:sp>
      <p:cxnSp>
        <p:nvCxnSpPr>
          <p:cNvPr id="90" name="直接箭头连接符 89"/>
          <p:cNvCxnSpPr>
            <a:stCxn id="74" idx="2"/>
            <a:endCxn id="88" idx="0"/>
          </p:cNvCxnSpPr>
          <p:nvPr/>
        </p:nvCxnSpPr>
        <p:spPr>
          <a:xfrm rot="5400000">
            <a:off x="5592866" y="3708306"/>
            <a:ext cx="243250" cy="72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 90"/>
          <p:cNvSpPr/>
          <p:nvPr/>
        </p:nvSpPr>
        <p:spPr>
          <a:xfrm>
            <a:off x="5260891" y="4385981"/>
            <a:ext cx="900000" cy="360000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隐藏</a:t>
            </a:r>
            <a:endParaRPr lang="zh-CN" altLang="en-US" sz="1200" dirty="0"/>
          </a:p>
        </p:txBody>
      </p:sp>
      <p:cxnSp>
        <p:nvCxnSpPr>
          <p:cNvPr id="92" name="直接箭头连接符 91"/>
          <p:cNvCxnSpPr>
            <a:stCxn id="88" idx="2"/>
            <a:endCxn id="91" idx="0"/>
          </p:cNvCxnSpPr>
          <p:nvPr/>
        </p:nvCxnSpPr>
        <p:spPr>
          <a:xfrm rot="5400000">
            <a:off x="5614666" y="4289756"/>
            <a:ext cx="192450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100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500"/>
                            </p:stCondLst>
                            <p:childTnLst>
                              <p:par>
                                <p:cTn id="9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2000"/>
                            </p:stCondLst>
                            <p:childTnLst>
                              <p:par>
                                <p:cTn id="1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2500"/>
                            </p:stCondLst>
                            <p:childTnLst>
                              <p:par>
                                <p:cTn id="10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3" grpId="0" animBg="1"/>
      <p:bldP spid="14" grpId="0" animBg="1"/>
      <p:bldP spid="89" grpId="0"/>
      <p:bldP spid="48" grpId="0" animBg="1"/>
      <p:bldP spid="61" grpId="0" animBg="1"/>
      <p:bldP spid="66" grpId="0" animBg="1"/>
      <p:bldP spid="71" grpId="0"/>
      <p:bldP spid="72" grpId="0" animBg="1"/>
      <p:bldP spid="74" grpId="0" animBg="1"/>
      <p:bldP spid="78" grpId="0" animBg="1"/>
      <p:bldP spid="84" grpId="0" animBg="1"/>
      <p:bldP spid="88" grpId="0" animBg="1"/>
      <p:bldP spid="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384036" y="995904"/>
            <a:ext cx="15008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足球：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8" name="图片 27" descr="桶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251042" y="1022350"/>
            <a:ext cx="320854" cy="387238"/>
          </a:xfrm>
          <a:prstGeom prst="rect">
            <a:avLst/>
          </a:prstGeom>
        </p:spPr>
      </p:pic>
      <p:sp>
        <p:nvSpPr>
          <p:cNvPr id="31" name="矩形 30"/>
          <p:cNvSpPr/>
          <p:nvPr/>
        </p:nvSpPr>
        <p:spPr>
          <a:xfrm>
            <a:off x="1621864" y="2132477"/>
            <a:ext cx="1315662" cy="472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桶下落广播</a:t>
            </a:r>
            <a:endParaRPr lang="zh-CN" altLang="en-US" sz="1200" dirty="0"/>
          </a:p>
        </p:txBody>
      </p:sp>
      <p:sp>
        <p:nvSpPr>
          <p:cNvPr id="34" name="矩形 33"/>
          <p:cNvSpPr/>
          <p:nvPr/>
        </p:nvSpPr>
        <p:spPr>
          <a:xfrm>
            <a:off x="1825541" y="34334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向下移动</a:t>
            </a:r>
            <a:endParaRPr lang="zh-CN" altLang="en-US" sz="1200" dirty="0"/>
          </a:p>
        </p:txBody>
      </p:sp>
      <p:cxnSp>
        <p:nvCxnSpPr>
          <p:cNvPr id="35" name="直接箭头连接符 34"/>
          <p:cNvCxnSpPr>
            <a:stCxn id="41" idx="2"/>
            <a:endCxn id="34" idx="0"/>
          </p:cNvCxnSpPr>
          <p:nvPr/>
        </p:nvCxnSpPr>
        <p:spPr>
          <a:xfrm rot="5400000">
            <a:off x="2162465" y="3313205"/>
            <a:ext cx="240552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流程图: 可选过程 37"/>
          <p:cNvSpPr/>
          <p:nvPr/>
        </p:nvSpPr>
        <p:spPr>
          <a:xfrm>
            <a:off x="1858033" y="160094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cxnSp>
        <p:nvCxnSpPr>
          <p:cNvPr id="39" name="直接箭头连接符 38"/>
          <p:cNvCxnSpPr>
            <a:stCxn id="38" idx="2"/>
            <a:endCxn id="31" idx="0"/>
          </p:cNvCxnSpPr>
          <p:nvPr/>
        </p:nvCxnSpPr>
        <p:spPr>
          <a:xfrm rot="16200000" flipH="1">
            <a:off x="2157763" y="2010544"/>
            <a:ext cx="242423" cy="144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1" idx="2"/>
            <a:endCxn id="41" idx="0"/>
          </p:cNvCxnSpPr>
          <p:nvPr/>
        </p:nvCxnSpPr>
        <p:spPr>
          <a:xfrm rot="16200000" flipH="1">
            <a:off x="2184660" y="2700400"/>
            <a:ext cx="193116" cy="3046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1825541" y="27984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桶自由</a:t>
            </a:r>
            <a:r>
              <a:rPr lang="en-US" altLang="zh-CN" sz="1200" dirty="0" smtClean="0"/>
              <a:t/>
            </a:r>
            <a:br>
              <a:rPr lang="en-US" altLang="zh-CN" sz="1200" dirty="0" smtClean="0"/>
            </a:br>
            <a:r>
              <a:rPr lang="zh-CN" altLang="en-US" sz="1200" dirty="0" smtClean="0"/>
              <a:t>旋转</a:t>
            </a:r>
            <a:endParaRPr lang="zh-CN" altLang="en-US" sz="1200" dirty="0"/>
          </a:p>
        </p:txBody>
      </p:sp>
      <p:sp>
        <p:nvSpPr>
          <p:cNvPr id="42" name="矩形 41"/>
          <p:cNvSpPr/>
          <p:nvPr/>
        </p:nvSpPr>
        <p:spPr>
          <a:xfrm>
            <a:off x="3368591" y="343983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直到碰到松鼠和洞</a:t>
            </a:r>
            <a:endParaRPr lang="zh-CN" altLang="en-US" sz="1200" dirty="0"/>
          </a:p>
        </p:txBody>
      </p:sp>
      <p:sp>
        <p:nvSpPr>
          <p:cNvPr id="45" name="矩形 44"/>
          <p:cNvSpPr/>
          <p:nvPr/>
        </p:nvSpPr>
        <p:spPr>
          <a:xfrm>
            <a:off x="1825541" y="408753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隐藏</a:t>
            </a:r>
            <a:endParaRPr lang="zh-CN" altLang="en-US" sz="1200" dirty="0"/>
          </a:p>
        </p:txBody>
      </p:sp>
      <p:cxnSp>
        <p:nvCxnSpPr>
          <p:cNvPr id="46" name="直接箭头连接符 45"/>
          <p:cNvCxnSpPr>
            <a:stCxn id="34" idx="3"/>
            <a:endCxn id="42" idx="1"/>
          </p:cNvCxnSpPr>
          <p:nvPr/>
        </p:nvCxnSpPr>
        <p:spPr>
          <a:xfrm>
            <a:off x="2739941" y="3630705"/>
            <a:ext cx="628650" cy="635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17"/>
          <p:cNvCxnSpPr>
            <a:stCxn id="42" idx="0"/>
          </p:cNvCxnSpPr>
          <p:nvPr/>
        </p:nvCxnSpPr>
        <p:spPr>
          <a:xfrm rot="16200000" flipV="1">
            <a:off x="2679006" y="2293045"/>
            <a:ext cx="753781" cy="1539791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4" idx="2"/>
            <a:endCxn id="45" idx="0"/>
          </p:cNvCxnSpPr>
          <p:nvPr/>
        </p:nvCxnSpPr>
        <p:spPr>
          <a:xfrm rot="5400000">
            <a:off x="2152940" y="3957730"/>
            <a:ext cx="259602" cy="1588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4" grpId="0" animBg="1"/>
      <p:bldP spid="38" grpId="0" animBg="1"/>
      <p:bldP spid="41" grpId="0" animBg="1"/>
      <p:bldP spid="42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Code flow chart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代码流程图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488170" y="763666"/>
            <a:ext cx="21676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chemeClr val="accent1">
                    <a:lumMod val="100000"/>
                  </a:schemeClr>
                </a:solidFill>
              </a:rPr>
              <a:t>球门：</a:t>
            </a:r>
            <a:endParaRPr lang="zh-CN" altLang="en-US" sz="2200" b="1" dirty="0">
              <a:solidFill>
                <a:schemeClr val="accent1">
                  <a:lumMod val="100000"/>
                </a:schemeClr>
              </a:solidFill>
            </a:endParaRPr>
          </a:p>
        </p:txBody>
      </p:sp>
      <p:pic>
        <p:nvPicPr>
          <p:cNvPr id="26" name="图片 25" descr="背景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6431" y="863599"/>
            <a:ext cx="304419" cy="228314"/>
          </a:xfrm>
          <a:prstGeom prst="rect">
            <a:avLst/>
          </a:prstGeom>
        </p:spPr>
      </p:pic>
      <p:sp>
        <p:nvSpPr>
          <p:cNvPr id="53" name="流程图: 可选过程 52"/>
          <p:cNvSpPr/>
          <p:nvPr/>
        </p:nvSpPr>
        <p:spPr>
          <a:xfrm>
            <a:off x="676933" y="155649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cxnSp>
        <p:nvCxnSpPr>
          <p:cNvPr id="54" name="直接箭头连接符 53"/>
          <p:cNvCxnSpPr>
            <a:stCxn id="53" idx="2"/>
          </p:cNvCxnSpPr>
          <p:nvPr/>
        </p:nvCxnSpPr>
        <p:spPr>
          <a:xfrm rot="16200000" flipH="1">
            <a:off x="977294" y="1965463"/>
            <a:ext cx="242423" cy="270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2187491" y="349063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重复执行</a:t>
            </a:r>
            <a:endParaRPr lang="zh-CN" altLang="en-US" sz="1200" dirty="0"/>
          </a:p>
        </p:txBody>
      </p:sp>
      <p:sp>
        <p:nvSpPr>
          <p:cNvPr id="60" name="矩形 59"/>
          <p:cNvSpPr/>
          <p:nvPr/>
        </p:nvSpPr>
        <p:spPr>
          <a:xfrm>
            <a:off x="657141" y="350333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松鼠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显示</a:t>
            </a:r>
            <a:endParaRPr lang="zh-CN" altLang="en-US" sz="1200" dirty="0"/>
          </a:p>
        </p:txBody>
      </p:sp>
      <p:cxnSp>
        <p:nvCxnSpPr>
          <p:cNvPr id="61" name="直接箭头连接符 60"/>
          <p:cNvCxnSpPr>
            <a:stCxn id="60" idx="3"/>
            <a:endCxn id="57" idx="1"/>
          </p:cNvCxnSpPr>
          <p:nvPr/>
        </p:nvCxnSpPr>
        <p:spPr>
          <a:xfrm flipV="1">
            <a:off x="1571541" y="3687855"/>
            <a:ext cx="615950" cy="127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17"/>
          <p:cNvCxnSpPr>
            <a:stCxn id="57" idx="0"/>
          </p:cNvCxnSpPr>
          <p:nvPr/>
        </p:nvCxnSpPr>
        <p:spPr>
          <a:xfrm rot="16200000" flipV="1">
            <a:off x="1091507" y="1937447"/>
            <a:ext cx="1534830" cy="157153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64" idx="2"/>
            <a:endCxn id="60" idx="0"/>
          </p:cNvCxnSpPr>
          <p:nvPr/>
        </p:nvCxnSpPr>
        <p:spPr>
          <a:xfrm rot="5400000">
            <a:off x="984911" y="3372039"/>
            <a:ext cx="260723" cy="1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流程图: 决策 63"/>
          <p:cNvSpPr/>
          <p:nvPr/>
        </p:nvSpPr>
        <p:spPr>
          <a:xfrm>
            <a:off x="332911" y="2724896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如果随机数为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cxnSp>
        <p:nvCxnSpPr>
          <p:cNvPr id="65" name="直接箭头连接符 64"/>
          <p:cNvCxnSpPr>
            <a:stCxn id="87" idx="2"/>
            <a:endCxn id="64" idx="0"/>
          </p:cNvCxnSpPr>
          <p:nvPr/>
        </p:nvCxnSpPr>
        <p:spPr>
          <a:xfrm rot="16200000" flipH="1">
            <a:off x="1006388" y="2615081"/>
            <a:ext cx="217767" cy="1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 flipH="1">
            <a:off x="777927" y="322840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657141" y="21126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取</a:t>
            </a:r>
            <a:r>
              <a:rPr lang="en-US" altLang="zh-CN" sz="1200" dirty="0" smtClean="0"/>
              <a:t>1~7</a:t>
            </a:r>
            <a:r>
              <a:rPr lang="zh-CN" altLang="en-US" sz="1200" dirty="0" smtClean="0"/>
              <a:t>之间随机数</a:t>
            </a:r>
            <a:endParaRPr lang="zh-CN" altLang="en-US" sz="1200" dirty="0"/>
          </a:p>
        </p:txBody>
      </p:sp>
      <p:sp>
        <p:nvSpPr>
          <p:cNvPr id="99" name="流程图: 可选过程 98"/>
          <p:cNvSpPr/>
          <p:nvPr/>
        </p:nvSpPr>
        <p:spPr>
          <a:xfrm>
            <a:off x="3642383" y="1543793"/>
            <a:ext cx="840441" cy="289111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开始</a:t>
            </a:r>
            <a:endParaRPr lang="zh-CN" altLang="en-US" sz="1200" dirty="0"/>
          </a:p>
        </p:txBody>
      </p:sp>
      <p:cxnSp>
        <p:nvCxnSpPr>
          <p:cNvPr id="100" name="直接箭头连接符 99"/>
          <p:cNvCxnSpPr>
            <a:stCxn id="99" idx="2"/>
          </p:cNvCxnSpPr>
          <p:nvPr/>
        </p:nvCxnSpPr>
        <p:spPr>
          <a:xfrm rot="16200000" flipH="1">
            <a:off x="3942744" y="1952763"/>
            <a:ext cx="242423" cy="2703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矩形 100"/>
          <p:cNvSpPr/>
          <p:nvPr/>
        </p:nvSpPr>
        <p:spPr>
          <a:xfrm>
            <a:off x="5152941" y="347793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重复执行</a:t>
            </a:r>
            <a:endParaRPr lang="zh-CN" altLang="en-US" sz="1200" dirty="0"/>
          </a:p>
        </p:txBody>
      </p:sp>
      <p:sp>
        <p:nvSpPr>
          <p:cNvPr id="102" name="矩形 101"/>
          <p:cNvSpPr/>
          <p:nvPr/>
        </p:nvSpPr>
        <p:spPr>
          <a:xfrm>
            <a:off x="3622591" y="349063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桶</a:t>
            </a:r>
            <a:r>
              <a:rPr lang="en-US" altLang="zh-CN" sz="1200" dirty="0" smtClean="0"/>
              <a:t>1</a:t>
            </a:r>
            <a:r>
              <a:rPr lang="zh-CN" altLang="en-US" sz="1200" dirty="0" smtClean="0"/>
              <a:t>落下</a:t>
            </a:r>
            <a:endParaRPr lang="zh-CN" altLang="en-US" sz="1200" dirty="0"/>
          </a:p>
        </p:txBody>
      </p:sp>
      <p:cxnSp>
        <p:nvCxnSpPr>
          <p:cNvPr id="103" name="直接箭头连接符 102"/>
          <p:cNvCxnSpPr>
            <a:stCxn id="102" idx="3"/>
            <a:endCxn id="101" idx="1"/>
          </p:cNvCxnSpPr>
          <p:nvPr/>
        </p:nvCxnSpPr>
        <p:spPr>
          <a:xfrm flipV="1">
            <a:off x="4536991" y="3675155"/>
            <a:ext cx="615950" cy="12700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肘形连接符 17"/>
          <p:cNvCxnSpPr>
            <a:stCxn id="101" idx="0"/>
          </p:cNvCxnSpPr>
          <p:nvPr/>
        </p:nvCxnSpPr>
        <p:spPr>
          <a:xfrm rot="16200000" flipV="1">
            <a:off x="4053782" y="1921572"/>
            <a:ext cx="1541180" cy="1571538"/>
          </a:xfrm>
          <a:prstGeom prst="bentConnector2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箭头连接符 104"/>
          <p:cNvCxnSpPr>
            <a:stCxn id="106" idx="2"/>
            <a:endCxn id="102" idx="0"/>
          </p:cNvCxnSpPr>
          <p:nvPr/>
        </p:nvCxnSpPr>
        <p:spPr>
          <a:xfrm rot="5400000">
            <a:off x="3950361" y="3359339"/>
            <a:ext cx="260723" cy="1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决策 105"/>
          <p:cNvSpPr/>
          <p:nvPr/>
        </p:nvSpPr>
        <p:spPr>
          <a:xfrm>
            <a:off x="3298361" y="2712196"/>
            <a:ext cx="1566582" cy="51771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如果随机数为</a:t>
            </a:r>
            <a:r>
              <a:rPr lang="en-US" altLang="zh-CN" sz="1200" dirty="0" smtClean="0"/>
              <a:t>1</a:t>
            </a:r>
            <a:endParaRPr lang="zh-CN" altLang="en-US" sz="1200" dirty="0"/>
          </a:p>
        </p:txBody>
      </p:sp>
      <p:cxnSp>
        <p:nvCxnSpPr>
          <p:cNvPr id="107" name="直接箭头连接符 106"/>
          <p:cNvCxnSpPr>
            <a:stCxn id="109" idx="2"/>
            <a:endCxn id="106" idx="0"/>
          </p:cNvCxnSpPr>
          <p:nvPr/>
        </p:nvCxnSpPr>
        <p:spPr>
          <a:xfrm rot="16200000" flipH="1">
            <a:off x="3971838" y="2602381"/>
            <a:ext cx="217767" cy="1861"/>
          </a:xfrm>
          <a:prstGeom prst="straightConnector1">
            <a:avLst/>
          </a:prstGeom>
          <a:ln w="127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flipH="1">
            <a:off x="3743377" y="3215704"/>
            <a:ext cx="1882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 smtClean="0">
                <a:solidFill>
                  <a:schemeClr val="accent2">
                    <a:lumMod val="75000"/>
                  </a:schemeClr>
                </a:solidFill>
              </a:rPr>
              <a:t>是</a:t>
            </a:r>
            <a:endParaRPr lang="zh-CN" altLang="en-US" sz="12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3622591" y="2099981"/>
            <a:ext cx="914400" cy="394448"/>
          </a:xfrm>
          <a:prstGeom prst="rect">
            <a:avLst/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 smtClean="0"/>
              <a:t>取</a:t>
            </a:r>
            <a:r>
              <a:rPr lang="en-US" altLang="zh-CN" sz="1200" dirty="0" smtClean="0"/>
              <a:t>1~7</a:t>
            </a:r>
            <a:r>
              <a:rPr lang="zh-CN" altLang="en-US" sz="1200" dirty="0" smtClean="0"/>
              <a:t>之间随机数</a:t>
            </a:r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500"/>
                            </p:stCondLst>
                            <p:childTnLst>
                              <p:par>
                                <p:cTn id="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000"/>
                            </p:stCondLst>
                            <p:childTnLst>
                              <p:par>
                                <p:cTn id="6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8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8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9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0"/>
                            </p:stCondLst>
                            <p:childTnLst>
                              <p:par>
                                <p:cTn id="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7" grpId="0" animBg="1"/>
      <p:bldP spid="60" grpId="0" animBg="1"/>
      <p:bldP spid="64" grpId="0" animBg="1"/>
      <p:bldP spid="66" grpId="0"/>
      <p:bldP spid="87" grpId="0" animBg="1"/>
      <p:bldP spid="99" grpId="0" animBg="1"/>
      <p:bldP spid="101" grpId="0" animBg="1"/>
      <p:bldP spid="102" grpId="0" animBg="1"/>
      <p:bldP spid="106" grpId="0" animBg="1"/>
      <p:bldP spid="108" grpId="0"/>
      <p:bldP spid="10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编程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步骤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Programming steps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04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3" name="组 2"/>
          <p:cNvGrpSpPr/>
          <p:nvPr/>
        </p:nvGrpSpPr>
        <p:grpSpPr>
          <a:xfrm>
            <a:off x="704173" y="1255401"/>
            <a:ext cx="3833597" cy="3452834"/>
            <a:chOff x="4390571" y="1111966"/>
            <a:chExt cx="2714698" cy="3452834"/>
          </a:xfrm>
        </p:grpSpPr>
        <p:sp>
          <p:nvSpPr>
            <p:cNvPr id="87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2714698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制作游戏，首先要准备好背景和相应的角色，包括</a:t>
              </a:r>
              <a:r>
                <a:rPr lang="en-US" altLang="zh-CN" dirty="0" smtClean="0"/>
                <a:t>7</a:t>
              </a:r>
              <a:r>
                <a:rPr lang="zh-CN" altLang="en-US" dirty="0" smtClean="0"/>
                <a:t>个桶，</a:t>
              </a:r>
              <a:r>
                <a:rPr lang="en-US" altLang="zh-CN" dirty="0" smtClean="0"/>
                <a:t>7</a:t>
              </a:r>
              <a:r>
                <a:rPr lang="zh-CN" altLang="en-US" dirty="0" smtClean="0"/>
                <a:t>个洞，</a:t>
              </a:r>
              <a:r>
                <a:rPr lang="en-US" altLang="zh-CN" dirty="0" smtClean="0"/>
                <a:t>7</a:t>
              </a:r>
              <a:r>
                <a:rPr lang="zh-CN" altLang="en-US" dirty="0" smtClean="0"/>
                <a:t>个阴影，</a:t>
              </a:r>
              <a:r>
                <a:rPr lang="en-US" altLang="zh-CN" dirty="0" smtClean="0"/>
                <a:t>7</a:t>
              </a:r>
              <a:r>
                <a:rPr lang="zh-CN" altLang="en-US" dirty="0" smtClean="0"/>
                <a:t>个松鼠，一个蒙板，两匹草，一个按钮。</a:t>
              </a:r>
              <a:endParaRPr lang="zh-CN" altLang="en-US" dirty="0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90572" y="1111966"/>
              <a:ext cx="254647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第一步：设置背景和角色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37464" y="868629"/>
            <a:ext cx="1984003" cy="383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6946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、我们通过游戏背景控制松鼠的显示，注意松鼠的</a:t>
              </a:r>
              <a:r>
                <a:rPr lang="zh-CN" altLang="en-US" dirty="0" smtClean="0"/>
                <a:t>显示</a:t>
              </a:r>
              <a:r>
                <a:rPr lang="zh-CN" altLang="en-US" dirty="0" smtClean="0"/>
                <a:t>是</a:t>
              </a:r>
              <a:r>
                <a:rPr lang="zh-CN" altLang="en-US" dirty="0" smtClean="0"/>
                <a:t>随机的</a:t>
              </a:r>
              <a:r>
                <a:rPr lang="zh-CN" altLang="en-US" dirty="0" smtClean="0"/>
                <a:t>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1" cy="40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2" cy="43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5916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35300" y="1441450"/>
            <a:ext cx="2766786" cy="193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559050" y="1319342"/>
            <a:ext cx="558800" cy="22370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30300" y="1143000"/>
            <a:ext cx="14287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游戏开始广播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>
            <a:off x="2332805" y="1694705"/>
            <a:ext cx="797745" cy="19124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01230" y="1536329"/>
            <a:ext cx="1631575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松鼠一直随机出现</a:t>
            </a:r>
            <a:endParaRPr lang="zh-CN" altLang="en-US" sz="1400" dirty="0"/>
          </a:p>
        </p:txBody>
      </p:sp>
      <p:cxnSp>
        <p:nvCxnSpPr>
          <p:cNvPr id="3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2393950" y="2113092"/>
            <a:ext cx="774700" cy="7130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03250" y="1936750"/>
            <a:ext cx="179070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取</a:t>
            </a:r>
            <a:r>
              <a:rPr lang="en-US" altLang="zh-CN" sz="1400" dirty="0" smtClean="0"/>
              <a:t>1~7</a:t>
            </a:r>
            <a:r>
              <a:rPr lang="zh-CN" altLang="en-US" sz="1400" dirty="0" smtClean="0"/>
              <a:t>之间的随机数</a:t>
            </a:r>
            <a:endParaRPr lang="zh-CN" altLang="en-US" sz="1400" dirty="0"/>
          </a:p>
        </p:txBody>
      </p:sp>
      <p:cxnSp>
        <p:nvCxnSpPr>
          <p:cNvPr id="4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48" idx="2"/>
          </p:cNvCxnSpPr>
          <p:nvPr/>
        </p:nvCxnSpPr>
        <p:spPr>
          <a:xfrm rot="10800000" flipV="1">
            <a:off x="2355850" y="2749550"/>
            <a:ext cx="895350" cy="15094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25500" y="2724150"/>
            <a:ext cx="15303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如果随机数为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4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51" idx="2"/>
          </p:cNvCxnSpPr>
          <p:nvPr/>
        </p:nvCxnSpPr>
        <p:spPr>
          <a:xfrm flipV="1">
            <a:off x="2641598" y="2457450"/>
            <a:ext cx="577852" cy="5005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44500" y="2349129"/>
            <a:ext cx="219709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每个松鼠显示的间隔时间</a:t>
            </a:r>
            <a:endParaRPr lang="zh-CN" altLang="en-US" sz="1400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87" idx="2"/>
          </p:cNvCxnSpPr>
          <p:nvPr/>
        </p:nvCxnSpPr>
        <p:spPr>
          <a:xfrm flipV="1">
            <a:off x="2698748" y="3124200"/>
            <a:ext cx="546102" cy="16435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57300" y="3130179"/>
            <a:ext cx="144144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广播松鼠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显示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5" grpId="0"/>
      <p:bldP spid="33" grpId="0"/>
      <p:bldP spid="48" grpId="0"/>
      <p:bldP spid="51" grpId="0"/>
      <p:bldP spid="8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、我们通过游戏背景控制水桶的下落，注意水桶的下落都是随机的，其它水桶雷同。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1" cy="40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2" cy="43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5916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6413" y="1153468"/>
            <a:ext cx="2744787" cy="232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559050" y="1319342"/>
            <a:ext cx="558800" cy="14115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30300" y="1143000"/>
            <a:ext cx="14287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游戏开始广播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>
            <a:off x="2345505" y="1624855"/>
            <a:ext cx="791395" cy="3884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13930" y="1466479"/>
            <a:ext cx="1631575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水桶一直随机下落</a:t>
            </a:r>
            <a:endParaRPr lang="zh-CN" altLang="en-US" sz="1400" dirty="0"/>
          </a:p>
        </p:txBody>
      </p:sp>
      <p:cxnSp>
        <p:nvCxnSpPr>
          <p:cNvPr id="3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2393950" y="1967042"/>
            <a:ext cx="749300" cy="1415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03250" y="1790700"/>
            <a:ext cx="179070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取</a:t>
            </a:r>
            <a:r>
              <a:rPr lang="en-US" altLang="zh-CN" sz="1400" dirty="0" smtClean="0"/>
              <a:t>1~7</a:t>
            </a:r>
            <a:r>
              <a:rPr lang="zh-CN" altLang="en-US" sz="1400" dirty="0" smtClean="0"/>
              <a:t>之间的随机数</a:t>
            </a:r>
            <a:endParaRPr lang="zh-CN" altLang="en-US" sz="1400" dirty="0"/>
          </a:p>
        </p:txBody>
      </p:sp>
      <p:cxnSp>
        <p:nvCxnSpPr>
          <p:cNvPr id="4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48" idx="2"/>
          </p:cNvCxnSpPr>
          <p:nvPr/>
        </p:nvCxnSpPr>
        <p:spPr>
          <a:xfrm rot="10800000" flipV="1">
            <a:off x="2330450" y="2559050"/>
            <a:ext cx="895350" cy="15094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65200" y="2533650"/>
            <a:ext cx="13652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如果随机数为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4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609848" y="2235200"/>
            <a:ext cx="577852" cy="5005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450850" y="2158629"/>
            <a:ext cx="219709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水桶下落等待的间隔时间</a:t>
            </a:r>
            <a:endParaRPr lang="zh-CN" altLang="en-US" sz="1400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87" idx="2"/>
          </p:cNvCxnSpPr>
          <p:nvPr/>
        </p:nvCxnSpPr>
        <p:spPr>
          <a:xfrm flipV="1">
            <a:off x="2698748" y="2876551"/>
            <a:ext cx="546102" cy="16435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60450" y="2882529"/>
            <a:ext cx="163829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桶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是否停止运动</a:t>
            </a:r>
            <a:endParaRPr lang="zh-CN" altLang="en-US" sz="1400" dirty="0"/>
          </a:p>
        </p:txBody>
      </p:sp>
      <p:cxnSp>
        <p:nvCxnSpPr>
          <p:cNvPr id="2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27" idx="2"/>
          </p:cNvCxnSpPr>
          <p:nvPr/>
        </p:nvCxnSpPr>
        <p:spPr>
          <a:xfrm rot="10800000" flipV="1">
            <a:off x="2489200" y="3213100"/>
            <a:ext cx="901700" cy="2334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19150" y="3270250"/>
            <a:ext cx="16700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发送桶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下落广播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5" grpId="0"/>
      <p:bldP spid="33" grpId="0"/>
      <p:bldP spid="48" grpId="0"/>
      <p:bldP spid="51" grpId="0"/>
      <p:bldP spid="87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、我们通过游戏背景控制游戏得分和松鼠砸到的数量。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第二步：背景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3" cstate="print"/>
          <a:stretch>
            <a:fillRect/>
          </a:stretch>
        </p:blipFill>
        <p:spPr bwMode="auto">
          <a:xfrm flipH="1">
            <a:off x="1702319" y="2454845"/>
            <a:ext cx="539861" cy="404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4" cstate="print"/>
          <a:stretch>
            <a:fillRect/>
          </a:stretch>
        </p:blipFill>
        <p:spPr bwMode="auto">
          <a:xfrm flipH="1">
            <a:off x="5519701" y="1343179"/>
            <a:ext cx="574762" cy="4310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759160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xmlns="" id="{DF430FA6-B996-4B7E-B089-F52B0A5C7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95" y="2769620"/>
            <a:ext cx="4764135" cy="2253155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xmlns="" id="{2E68AFFE-9C61-46B3-8873-1A547A59E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654" y="4611067"/>
            <a:ext cx="1120973" cy="241009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304F207B-8A99-45CE-BCF3-ECEF3B3CD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1AEC7992-F3FA-4E52-9C0A-266FD2B047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0521" y="4823803"/>
            <a:ext cx="2206943" cy="134124"/>
          </a:xfrm>
          <a:prstGeom prst="rect">
            <a:avLst/>
          </a:prstGeom>
        </p:spPr>
      </p:pic>
      <p:pic>
        <p:nvPicPr>
          <p:cNvPr id="26" name="图片 25">
            <a:extLst>
              <a:ext uri="{FF2B5EF4-FFF2-40B4-BE49-F238E27FC236}">
                <a16:creationId xmlns:a16="http://schemas.microsoft.com/office/drawing/2014/main" xmlns="" id="{1404E302-CFBC-4886-8B8D-E2DE694CA2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63194" y="3206948"/>
            <a:ext cx="932769" cy="1938696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A5913F51-006A-480F-B220-02511CBEC4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88995" y="4512741"/>
            <a:ext cx="755970" cy="536494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A9583FB0-A85F-40EE-8239-3FB205B014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79484" y="39165"/>
            <a:ext cx="1838099" cy="1747526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E6B3B1EA-E3C2-41CC-BDDC-34B39A8696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84876" y="3916872"/>
            <a:ext cx="504438" cy="107613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xmlns="" id="{BE9D18E4-63FF-49C9-A9EA-47A7ACF7156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55659" y="4275537"/>
            <a:ext cx="341897" cy="728634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C8F7E90A-7E8B-402A-904A-8ECA0A6BE9C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198534" y="4091625"/>
            <a:ext cx="577301" cy="874359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33EB364B-8AF8-41BB-81DD-F9C3199E6D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11963" y="3716583"/>
            <a:ext cx="558897" cy="115568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CFD88012-8261-4F26-A4FC-813C5B3049A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736526" y="4036289"/>
            <a:ext cx="454696" cy="956756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70F1721C-A54A-49BE-B81F-02846E2BA9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225671" y="3916872"/>
            <a:ext cx="473642" cy="1008858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92D01FF1-FBCE-4CF1-915A-863C905001C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527577" y="4692337"/>
            <a:ext cx="448389" cy="319477"/>
          </a:xfrm>
          <a:prstGeom prst="rect">
            <a:avLst/>
          </a:prstGeom>
        </p:spPr>
      </p:pic>
      <p:sp>
        <p:nvSpPr>
          <p:cNvPr id="40" name="文本框 39">
            <a:extLst>
              <a:ext uri="{FF2B5EF4-FFF2-40B4-BE49-F238E27FC236}">
                <a16:creationId xmlns:a16="http://schemas.microsoft.com/office/drawing/2014/main" xmlns="" id="{2821F842-D32F-4A58-8A6B-5BDB17CAE6C2}"/>
              </a:ext>
            </a:extLst>
          </p:cNvPr>
          <p:cNvSpPr txBox="1"/>
          <p:nvPr/>
        </p:nvSpPr>
        <p:spPr>
          <a:xfrm>
            <a:off x="889000" y="1337713"/>
            <a:ext cx="2851150" cy="1384995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目录</a:t>
            </a:r>
            <a:endParaRPr lang="en-US" altLang="zh-CN" sz="48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  <a:p>
            <a:pPr algn="ctr"/>
            <a:r>
              <a:rPr lang="en-US" altLang="zh-CN" sz="3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CONTENTS</a:t>
            </a:r>
            <a:endParaRPr lang="zh-CN" altLang="en-US" sz="3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xmlns="" id="{3E9F033D-8D37-4523-A9E2-F5FD3EE20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48379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任务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EF3F98E3-82B3-42E0-81F4-4AC32944B1E9}"/>
              </a:ext>
            </a:extLst>
          </p:cNvPr>
          <p:cNvSpPr/>
          <p:nvPr/>
        </p:nvSpPr>
        <p:spPr>
          <a:xfrm>
            <a:off x="5698514" y="74206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 smtClean="0">
                <a:solidFill>
                  <a:schemeClr val="accent5"/>
                </a:solidFill>
                <a:ea typeface="+mj-ea"/>
              </a:rPr>
              <a:t>Task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40E20388-908A-4C0C-BAD4-7CE6DA404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1327117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知识点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76" name="矩形 75">
            <a:extLst>
              <a:ext uri="{FF2B5EF4-FFF2-40B4-BE49-F238E27FC236}">
                <a16:creationId xmlns:a16="http://schemas.microsoft.com/office/drawing/2014/main" xmlns="" id="{69D80255-144A-4805-9D26-05DB7172B259}"/>
              </a:ext>
            </a:extLst>
          </p:cNvPr>
          <p:cNvSpPr/>
          <p:nvPr/>
        </p:nvSpPr>
        <p:spPr>
          <a:xfrm>
            <a:off x="5698514" y="1585384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Knowledge points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xmlns="" id="{3D8541F0-6887-47BB-B523-F02CCC0CAB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2184499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代码流程图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2" name="矩形 81">
            <a:extLst>
              <a:ext uri="{FF2B5EF4-FFF2-40B4-BE49-F238E27FC236}">
                <a16:creationId xmlns:a16="http://schemas.microsoft.com/office/drawing/2014/main" xmlns="" id="{7862FFF4-D99C-48B7-90F2-93FA6A05DACC}"/>
              </a:ext>
            </a:extLst>
          </p:cNvPr>
          <p:cNvSpPr/>
          <p:nvPr/>
        </p:nvSpPr>
        <p:spPr>
          <a:xfrm>
            <a:off x="5698514" y="24417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Code flow chart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  <p:grpSp>
        <p:nvGrpSpPr>
          <p:cNvPr id="83" name="组合 82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4321" y="3035990"/>
            <a:ext cx="851890" cy="508225"/>
            <a:chOff x="2671139" y="1338181"/>
            <a:chExt cx="946359" cy="564586"/>
          </a:xfrm>
        </p:grpSpPr>
        <p:pic>
          <p:nvPicPr>
            <p:cNvPr id="85" name="图片 84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04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87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9796" y="3031586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编程步骤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698514" y="3289853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Programming steps</a:t>
            </a:r>
          </a:p>
        </p:txBody>
      </p:sp>
      <p:grpSp>
        <p:nvGrpSpPr>
          <p:cNvPr id="89" name="组合 88">
            <a:extLst>
              <a:ext uri="{FF2B5EF4-FFF2-40B4-BE49-F238E27FC236}">
                <a16:creationId xmlns:a16="http://schemas.microsoft.com/office/drawing/2014/main" xmlns="" id="{CDE11586-5E21-44C5-B5C9-C8C1817AE99E}"/>
              </a:ext>
            </a:extLst>
          </p:cNvPr>
          <p:cNvGrpSpPr/>
          <p:nvPr/>
        </p:nvGrpSpPr>
        <p:grpSpPr>
          <a:xfrm>
            <a:off x="4844321" y="470249"/>
            <a:ext cx="851890" cy="508225"/>
            <a:chOff x="2671139" y="1338181"/>
            <a:chExt cx="946359" cy="564586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xmlns="" id="{000289F8-263D-4140-9CF9-E51423614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xmlns="" id="{059A0488-3C49-4B93-8EF9-CB577CDAA1A0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01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2" name="组合 91">
            <a:extLst>
              <a:ext uri="{FF2B5EF4-FFF2-40B4-BE49-F238E27FC236}">
                <a16:creationId xmlns:a16="http://schemas.microsoft.com/office/drawing/2014/main" xmlns="" id="{9CEFAEF4-CACE-469C-9740-42E47ED6AF4C}"/>
              </a:ext>
            </a:extLst>
          </p:cNvPr>
          <p:cNvGrpSpPr/>
          <p:nvPr/>
        </p:nvGrpSpPr>
        <p:grpSpPr>
          <a:xfrm>
            <a:off x="4844321" y="2175066"/>
            <a:ext cx="851890" cy="508225"/>
            <a:chOff x="2671139" y="1338181"/>
            <a:chExt cx="946359" cy="564586"/>
          </a:xfrm>
        </p:grpSpPr>
        <p:pic>
          <p:nvPicPr>
            <p:cNvPr id="93" name="图片 92">
              <a:extLst>
                <a:ext uri="{FF2B5EF4-FFF2-40B4-BE49-F238E27FC236}">
                  <a16:creationId xmlns:a16="http://schemas.microsoft.com/office/drawing/2014/main" xmlns="" id="{285D8526-1653-49DF-811F-27880479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xmlns="" id="{EC140383-DDFA-4F23-88D8-8924BD715703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03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95" name="组合 94">
            <a:extLst>
              <a:ext uri="{FF2B5EF4-FFF2-40B4-BE49-F238E27FC236}">
                <a16:creationId xmlns:a16="http://schemas.microsoft.com/office/drawing/2014/main" xmlns="" id="{5FF656B0-2DD7-4FB9-8E70-4EEA86031E4D}"/>
              </a:ext>
            </a:extLst>
          </p:cNvPr>
          <p:cNvGrpSpPr/>
          <p:nvPr/>
        </p:nvGrpSpPr>
        <p:grpSpPr>
          <a:xfrm>
            <a:off x="4844321" y="1319959"/>
            <a:ext cx="851890" cy="508225"/>
            <a:chOff x="2671139" y="1338181"/>
            <a:chExt cx="946359" cy="564586"/>
          </a:xfrm>
        </p:grpSpPr>
        <p:pic>
          <p:nvPicPr>
            <p:cNvPr id="96" name="图片 95">
              <a:extLst>
                <a:ext uri="{FF2B5EF4-FFF2-40B4-BE49-F238E27FC236}">
                  <a16:creationId xmlns:a16="http://schemas.microsoft.com/office/drawing/2014/main" xmlns="" id="{CB504DE2-BD7A-430F-A11D-891D410154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xmlns="" id="{173B6332-2D7A-4991-8DF6-283CD50C520A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solidFill>
                    <a:schemeClr val="tx2"/>
                  </a:solidFill>
                </a:rPr>
                <a:t>02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xmlns="" id="{88F2DF56-EA78-4342-B68E-856EB323C4D1}"/>
              </a:ext>
            </a:extLst>
          </p:cNvPr>
          <p:cNvGrpSpPr/>
          <p:nvPr/>
        </p:nvGrpSpPr>
        <p:grpSpPr>
          <a:xfrm>
            <a:off x="4843839" y="3890647"/>
            <a:ext cx="851890" cy="508225"/>
            <a:chOff x="2671139" y="1338181"/>
            <a:chExt cx="946359" cy="564586"/>
          </a:xfrm>
        </p:grpSpPr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xmlns="" id="{661A5E4B-C043-4373-9A00-F0226D91308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2671139" y="1338181"/>
              <a:ext cx="946359" cy="498783"/>
            </a:xfrm>
            <a:prstGeom prst="rect">
              <a:avLst/>
            </a:prstGeom>
          </p:spPr>
        </p:pic>
        <p:sp>
          <p:nvSpPr>
            <p:cNvPr id="42" name="文本框 85">
              <a:extLst>
                <a:ext uri="{FF2B5EF4-FFF2-40B4-BE49-F238E27FC236}">
                  <a16:creationId xmlns:a16="http://schemas.microsoft.com/office/drawing/2014/main" xmlns="" id="{9AD436EE-7340-44C7-8A8F-F7F21C5ECD42}"/>
                </a:ext>
              </a:extLst>
            </p:cNvPr>
            <p:cNvSpPr txBox="1"/>
            <p:nvPr/>
          </p:nvSpPr>
          <p:spPr>
            <a:xfrm>
              <a:off x="2741783" y="1389904"/>
              <a:ext cx="700486" cy="512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 smtClean="0">
                  <a:solidFill>
                    <a:schemeClr val="tx2"/>
                  </a:solidFill>
                </a:rPr>
                <a:t>05</a:t>
              </a:r>
              <a:endParaRPr lang="zh-CN" altLang="en-US" sz="2400" dirty="0">
                <a:solidFill>
                  <a:schemeClr val="tx2"/>
                </a:solidFill>
              </a:endParaRPr>
            </a:p>
          </p:txBody>
        </p:sp>
      </p:grpSp>
      <p:sp>
        <p:nvSpPr>
          <p:cNvPr id="43" name="文本框 86">
            <a:extLst>
              <a:ext uri="{FF2B5EF4-FFF2-40B4-BE49-F238E27FC236}">
                <a16:creationId xmlns:a16="http://schemas.microsoft.com/office/drawing/2014/main" xmlns="" id="{75484CBB-ABF3-4F3E-85A8-D50D3BF212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6211" y="3875553"/>
            <a:ext cx="2015342" cy="369332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r>
              <a:rPr lang="zh-CN" altLang="en-US" dirty="0" smtClean="0">
                <a:solidFill>
                  <a:srgbClr val="3D3D3F"/>
                </a:solidFill>
                <a:latin typeface="Microsoft YaHei" charset="-122"/>
                <a:ea typeface="Microsoft YaHei" charset="-122"/>
                <a:cs typeface="Microsoft YaHei" charset="-122"/>
              </a:rPr>
              <a:t>课后思考</a:t>
            </a:r>
            <a:endParaRPr lang="zh-CN" altLang="en-US" dirty="0">
              <a:solidFill>
                <a:srgbClr val="3D3D3F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A3AF4B4B-96BF-4EE0-9F5B-44A7B81F762A}"/>
              </a:ext>
            </a:extLst>
          </p:cNvPr>
          <p:cNvSpPr/>
          <p:nvPr/>
        </p:nvSpPr>
        <p:spPr>
          <a:xfrm>
            <a:off x="5704929" y="4133820"/>
            <a:ext cx="19050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chemeClr val="accent5"/>
                </a:solidFill>
                <a:ea typeface="+mj-ea"/>
              </a:rPr>
              <a:t>Thinking</a:t>
            </a:r>
            <a:endParaRPr lang="zh-CN" altLang="en-US" sz="1400" dirty="0">
              <a:solidFill>
                <a:schemeClr val="accent5"/>
              </a:solidFill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0992789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450"/>
                            </p:stCondLst>
                            <p:childTnLst>
                              <p:par>
                                <p:cTn id="78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450" decel="1000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450" decel="1000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50" decel="100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450" decel="100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3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45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" accel="100000" fill="hold">
                                          <p:stCondLst>
                                            <p:cond delay="45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2950"/>
                            </p:stCondLst>
                            <p:childTnLst>
                              <p:par>
                                <p:cTn id="10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450"/>
                            </p:stCondLst>
                            <p:childTnLst>
                              <p:par>
                                <p:cTn id="13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6" dur="500" tmFilter="0,0; .5, 1; 1, 1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500" tmFilter="0,0; .5, 1; 1, 1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7" dur="500" tmFilter="0,0; .5, 1; 1, 1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789"/>
                                  </p:iterate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50" grpId="0"/>
      <p:bldP spid="51" grpId="0"/>
      <p:bldP spid="75" grpId="0"/>
      <p:bldP spid="76" grpId="0"/>
      <p:bldP spid="81" grpId="0"/>
      <p:bldP spid="82" grpId="0"/>
      <p:bldP spid="87" grpId="0"/>
      <p:bldP spid="88" grpId="0"/>
      <p:bldP spid="43" grpId="0"/>
      <p:bldP spid="4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05163" y="1058951"/>
            <a:ext cx="2808287" cy="321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0" idx="2"/>
          </p:cNvCxnSpPr>
          <p:nvPr/>
        </p:nvCxnSpPr>
        <p:spPr>
          <a:xfrm rot="10800000">
            <a:off x="2959100" y="1128842"/>
            <a:ext cx="311150" cy="12210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30350" y="952500"/>
            <a:ext cx="14287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游戏开始广播</a:t>
            </a:r>
            <a:endParaRPr lang="zh-CN" altLang="en-US" sz="1400" dirty="0"/>
          </a:p>
        </p:txBody>
      </p:sp>
      <p:cxnSp>
        <p:nvCxnSpPr>
          <p:cNvPr id="2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>
            <a:off x="2783654" y="1453405"/>
            <a:ext cx="581846" cy="10869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301750" y="1295029"/>
            <a:ext cx="1481904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初始化等待时间</a:t>
            </a:r>
            <a:endParaRPr lang="zh-CN" altLang="en-US" sz="1400" dirty="0"/>
          </a:p>
        </p:txBody>
      </p:sp>
      <p:cxnSp>
        <p:nvCxnSpPr>
          <p:cNvPr id="3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33" idx="2"/>
          </p:cNvCxnSpPr>
          <p:nvPr/>
        </p:nvCxnSpPr>
        <p:spPr>
          <a:xfrm rot="10800000">
            <a:off x="2724150" y="1808292"/>
            <a:ext cx="546100" cy="14158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04850" y="1631950"/>
            <a:ext cx="201930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初始化被砸到松鼠数量</a:t>
            </a:r>
            <a:endParaRPr lang="zh-CN" altLang="en-US" sz="1400" dirty="0"/>
          </a:p>
        </p:txBody>
      </p:sp>
      <p:cxnSp>
        <p:nvCxnSpPr>
          <p:cNvPr id="4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48" idx="2"/>
          </p:cNvCxnSpPr>
          <p:nvPr/>
        </p:nvCxnSpPr>
        <p:spPr>
          <a:xfrm rot="10800000" flipV="1">
            <a:off x="2673350" y="2349500"/>
            <a:ext cx="635000" cy="1064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60400" y="2279650"/>
            <a:ext cx="20129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一直查看游戏是否结束</a:t>
            </a:r>
            <a:endParaRPr lang="zh-CN" altLang="en-US" sz="1400" dirty="0"/>
          </a:p>
        </p:txBody>
      </p:sp>
      <p:cxnSp>
        <p:nvCxnSpPr>
          <p:cNvPr id="4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743198" y="2063750"/>
            <a:ext cx="577852" cy="5005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562100" y="1968129"/>
            <a:ext cx="117474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初始化得分</a:t>
            </a:r>
            <a:endParaRPr lang="zh-CN" altLang="en-US" sz="1400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87" idx="2"/>
          </p:cNvCxnSpPr>
          <p:nvPr/>
        </p:nvCxnSpPr>
        <p:spPr>
          <a:xfrm flipV="1">
            <a:off x="2647948" y="2686051"/>
            <a:ext cx="755652" cy="15165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07950" y="2679329"/>
            <a:ext cx="253999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如果被砸到的数量大于等于</a:t>
            </a:r>
            <a:r>
              <a:rPr lang="en-US" altLang="zh-CN" sz="1400" dirty="0" smtClean="0"/>
              <a:t>3</a:t>
            </a:r>
            <a:endParaRPr lang="zh-CN" altLang="en-US" sz="1400" dirty="0"/>
          </a:p>
        </p:txBody>
      </p:sp>
      <p:cxnSp>
        <p:nvCxnSpPr>
          <p:cNvPr id="26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27" idx="2"/>
          </p:cNvCxnSpPr>
          <p:nvPr/>
        </p:nvCxnSpPr>
        <p:spPr>
          <a:xfrm rot="10800000" flipV="1">
            <a:off x="2571750" y="2978150"/>
            <a:ext cx="901700" cy="23349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01700" y="3035300"/>
            <a:ext cx="16700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发送游戏结束广播</a:t>
            </a:r>
            <a:endParaRPr lang="zh-CN" altLang="en-US" sz="1400" dirty="0"/>
          </a:p>
        </p:txBody>
      </p:sp>
      <p:cxnSp>
        <p:nvCxnSpPr>
          <p:cNvPr id="4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45" idx="2"/>
          </p:cNvCxnSpPr>
          <p:nvPr/>
        </p:nvCxnSpPr>
        <p:spPr>
          <a:xfrm flipV="1">
            <a:off x="2724148" y="3314701"/>
            <a:ext cx="755652" cy="15165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749300" y="3307979"/>
            <a:ext cx="197484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停止该角色的其他脚本</a:t>
            </a:r>
            <a:endParaRPr lang="zh-CN" altLang="en-US" sz="1400" dirty="0"/>
          </a:p>
        </p:txBody>
      </p:sp>
      <p:cxnSp>
        <p:nvCxnSpPr>
          <p:cNvPr id="5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endCxn id="53" idx="2"/>
          </p:cNvCxnSpPr>
          <p:nvPr/>
        </p:nvCxnSpPr>
        <p:spPr>
          <a:xfrm rot="10800000" flipV="1">
            <a:off x="2628900" y="3689350"/>
            <a:ext cx="749300" cy="100142"/>
          </a:xfrm>
          <a:prstGeom prst="line">
            <a:avLst/>
          </a:prstGeom>
          <a:ln w="19050" cap="rnd">
            <a:solidFill>
              <a:schemeClr val="accent3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263650" y="3613150"/>
            <a:ext cx="136525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减少等待时间</a:t>
            </a:r>
            <a:endParaRPr lang="zh-CN" altLang="en-US" sz="1400" dirty="0"/>
          </a:p>
        </p:txBody>
      </p:sp>
      <p:sp>
        <p:nvSpPr>
          <p:cNvPr id="56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1117600" y="3968750"/>
            <a:ext cx="1422400" cy="35268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延缓</a:t>
            </a:r>
            <a:r>
              <a:rPr lang="en-US" altLang="zh-CN" sz="1400" dirty="0" smtClean="0"/>
              <a:t>0.1</a:t>
            </a:r>
            <a:r>
              <a:rPr lang="zh-CN" altLang="en-US" sz="1400" dirty="0" smtClean="0"/>
              <a:t>秒执行</a:t>
            </a:r>
            <a:endParaRPr lang="zh-CN" altLang="en-US" sz="1400" dirty="0"/>
          </a:p>
        </p:txBody>
      </p:sp>
      <p:cxnSp>
        <p:nvCxnSpPr>
          <p:cNvPr id="57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597148" y="3981451"/>
            <a:ext cx="755652" cy="15165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25" grpId="0"/>
      <p:bldP spid="33" grpId="0"/>
      <p:bldP spid="48" grpId="0"/>
      <p:bldP spid="51" grpId="0"/>
      <p:bldP spid="87" grpId="0"/>
      <p:bldP spid="27" grpId="0"/>
      <p:bldP spid="45" grpId="0"/>
      <p:bldP spid="53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按钮控制游戏开始还是结束。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第三步：游戏进入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图片 32" descr="开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3636" y="1403284"/>
            <a:ext cx="527933" cy="356355"/>
          </a:xfrm>
          <a:prstGeom prst="rect">
            <a:avLst/>
          </a:prstGeom>
        </p:spPr>
      </p:pic>
      <p:pic>
        <p:nvPicPr>
          <p:cNvPr id="34" name="图片 33" descr="开始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2524" y="2473123"/>
            <a:ext cx="527933" cy="3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502837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46600" y="1322388"/>
            <a:ext cx="1524000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70138" y="3294063"/>
            <a:ext cx="12668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365375" y="1133475"/>
            <a:ext cx="15811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42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46" idx="2"/>
          </p:cNvCxnSpPr>
          <p:nvPr/>
        </p:nvCxnSpPr>
        <p:spPr>
          <a:xfrm>
            <a:off x="1800312" y="1644650"/>
            <a:ext cx="644438" cy="1968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85443" y="1504950"/>
            <a:ext cx="1414869" cy="27940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游戏开始显示</a:t>
            </a:r>
            <a:endParaRPr lang="zh-CN" altLang="en-US" sz="1400" dirty="0"/>
          </a:p>
        </p:txBody>
      </p:sp>
      <p:cxnSp>
        <p:nvCxnSpPr>
          <p:cNvPr id="4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499100" y="1947673"/>
            <a:ext cx="621782" cy="9067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120882" y="1742695"/>
            <a:ext cx="2286518" cy="3337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等待其他广播结束</a:t>
            </a:r>
            <a:endParaRPr lang="zh-CN" altLang="en-US" sz="1400" dirty="0"/>
          </a:p>
        </p:txBody>
      </p:sp>
      <p:cxnSp>
        <p:nvCxnSpPr>
          <p:cNvPr id="52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870586" y="2705100"/>
            <a:ext cx="904864" cy="3138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29416" y="2468288"/>
            <a:ext cx="1285084" cy="33841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向前移动一层</a:t>
            </a:r>
            <a:endParaRPr lang="zh-CN" altLang="en-US" sz="1400" dirty="0"/>
          </a:p>
        </p:txBody>
      </p:sp>
      <p:cxnSp>
        <p:nvCxnSpPr>
          <p:cNvPr id="5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53" idx="2"/>
          </p:cNvCxnSpPr>
          <p:nvPr/>
        </p:nvCxnSpPr>
        <p:spPr>
          <a:xfrm flipV="1">
            <a:off x="1714500" y="2578100"/>
            <a:ext cx="698500" cy="59394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25" idx="2"/>
          </p:cNvCxnSpPr>
          <p:nvPr/>
        </p:nvCxnSpPr>
        <p:spPr>
          <a:xfrm flipV="1">
            <a:off x="1600200" y="4375150"/>
            <a:ext cx="812800" cy="11466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754383" y="2553833"/>
            <a:ext cx="1532365" cy="2973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换成重来按钮</a:t>
            </a:r>
            <a:endParaRPr lang="zh-CN" altLang="en-US" sz="1400" dirty="0"/>
          </a:p>
        </p:txBody>
      </p:sp>
      <p:sp>
        <p:nvSpPr>
          <p:cNvPr id="5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31682" y="3836133"/>
            <a:ext cx="1351068" cy="2913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广播游戏开始</a:t>
            </a:r>
            <a:endParaRPr lang="zh-CN" altLang="en-US" sz="1400" dirty="0"/>
          </a:p>
        </p:txBody>
      </p:sp>
      <p:cxnSp>
        <p:nvCxnSpPr>
          <p:cNvPr id="64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1733550" y="4025901"/>
            <a:ext cx="666750" cy="1904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1893654" y="2209800"/>
            <a:ext cx="493946" cy="570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178032" y="2149095"/>
            <a:ext cx="1308618" cy="3337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控制显示按钮</a:t>
            </a:r>
            <a:endParaRPr lang="zh-CN" altLang="en-US" sz="1400" dirty="0"/>
          </a:p>
        </p:txBody>
      </p:sp>
      <p:cxnSp>
        <p:nvCxnSpPr>
          <p:cNvPr id="73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029200" y="2336800"/>
            <a:ext cx="1085850" cy="38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292332" y="2879345"/>
            <a:ext cx="1346718" cy="5560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游戏结束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停止全部脚本</a:t>
            </a:r>
            <a:endParaRPr lang="zh-CN" altLang="en-US" sz="1400" dirty="0"/>
          </a:p>
        </p:txBody>
      </p:sp>
      <p:cxnSp>
        <p:nvCxnSpPr>
          <p:cNvPr id="82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664200" y="3105150"/>
            <a:ext cx="603250" cy="3175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81000" y="2036488"/>
            <a:ext cx="1473200" cy="31301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移到最前面图层</a:t>
            </a:r>
            <a:endParaRPr lang="zh-CN" altLang="en-US" sz="1400" dirty="0"/>
          </a:p>
        </p:txBody>
      </p:sp>
      <p:sp>
        <p:nvSpPr>
          <p:cNvPr id="25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25332" y="4344133"/>
            <a:ext cx="1274868" cy="2913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隐藏开始按钮</a:t>
            </a:r>
            <a:endParaRPr lang="zh-CN" altLang="en-US" sz="1400" dirty="0"/>
          </a:p>
        </p:txBody>
      </p:sp>
      <p:cxnSp>
        <p:nvCxnSpPr>
          <p:cNvPr id="3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38" idx="2"/>
          </p:cNvCxnSpPr>
          <p:nvPr/>
        </p:nvCxnSpPr>
        <p:spPr>
          <a:xfrm flipV="1">
            <a:off x="1917700" y="2971801"/>
            <a:ext cx="552450" cy="5939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44500" y="2874688"/>
            <a:ext cx="1473200" cy="31301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换成开始造型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1881898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000"/>
                            </p:stCondLst>
                            <p:childTnLst>
                              <p:par>
                                <p:cTn id="6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0"/>
                            </p:stCondLst>
                            <p:childTnLst>
                              <p:par>
                                <p:cTn id="6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3000"/>
                            </p:stCondLst>
                            <p:childTnLst>
                              <p:par>
                                <p:cTn id="7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500"/>
                            </p:stCondLst>
                            <p:childTnLst>
                              <p:par>
                                <p:cTn id="8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0"/>
                            </p:stCondLst>
                            <p:childTnLst>
                              <p:par>
                                <p:cTn id="9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500"/>
                            </p:stCondLst>
                            <p:childTnLst>
                              <p:par>
                                <p:cTn id="9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6000"/>
                            </p:stCondLst>
                            <p:childTnLst>
                              <p:par>
                                <p:cTn id="9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6500"/>
                            </p:stCondLst>
                            <p:childTnLst>
                              <p:par>
                                <p:cTn id="10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7000"/>
                            </p:stCondLst>
                            <p:childTnLst>
                              <p:par>
                                <p:cTn id="10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7500"/>
                            </p:stCondLst>
                            <p:childTnLst>
                              <p:par>
                                <p:cTn id="11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1" grpId="0"/>
      <p:bldP spid="53" grpId="0"/>
      <p:bldP spid="56" grpId="0"/>
      <p:bldP spid="58" grpId="0"/>
      <p:bldP spid="66" grpId="0"/>
      <p:bldP spid="81" grpId="0"/>
      <p:bldP spid="86" grpId="0"/>
      <p:bldP spid="25" grpId="0"/>
      <p:bldP spid="3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/>
                <a:t>、仔细</a:t>
              </a:r>
              <a:r>
                <a:rPr lang="zh-CN" altLang="en-US" dirty="0" smtClean="0"/>
                <a:t>观察松鼠在被砸到时的动画，如下图插入松鼠造型</a:t>
              </a:r>
              <a:r>
                <a:rPr lang="zh-CN" altLang="en-US" dirty="0"/>
                <a:t>。</a:t>
              </a:r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第四步：松鼠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2434" y="2436467"/>
            <a:ext cx="263932" cy="43360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822" y="1344705"/>
            <a:ext cx="263932" cy="433604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292788" y="2892031"/>
            <a:ext cx="76199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423325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、游戏开始初始化松鼠的相关变量和位置。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第四步：松鼠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2434" y="2436467"/>
            <a:ext cx="263932" cy="43360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822" y="1344705"/>
            <a:ext cx="263932" cy="4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89250" y="1338263"/>
            <a:ext cx="3124200" cy="2733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1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0" idx="2"/>
          </p:cNvCxnSpPr>
          <p:nvPr/>
        </p:nvCxnSpPr>
        <p:spPr>
          <a:xfrm>
            <a:off x="2368548" y="1675655"/>
            <a:ext cx="584202" cy="31189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984250" y="1517279"/>
            <a:ext cx="138429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游戏开始隐藏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6" idx="2"/>
          </p:cNvCxnSpPr>
          <p:nvPr/>
        </p:nvCxnSpPr>
        <p:spPr>
          <a:xfrm>
            <a:off x="1981200" y="2155569"/>
            <a:ext cx="914400" cy="18123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30200" y="2006087"/>
            <a:ext cx="1651000" cy="2989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移动到松鼠洞位置</a:t>
            </a:r>
            <a:endParaRPr lang="zh-CN" altLang="en-US" sz="1400" dirty="0"/>
          </a:p>
        </p:txBody>
      </p: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06400" y="3568187"/>
            <a:ext cx="1670050" cy="3053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将图层移到最后</a:t>
            </a:r>
            <a:endParaRPr lang="zh-CN" altLang="en-US" sz="1400" dirty="0"/>
          </a:p>
        </p:txBody>
      </p:sp>
      <p:cxnSp>
        <p:nvCxnSpPr>
          <p:cNvPr id="2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8" idx="2"/>
          </p:cNvCxnSpPr>
          <p:nvPr/>
        </p:nvCxnSpPr>
        <p:spPr>
          <a:xfrm flipV="1">
            <a:off x="2076450" y="3562350"/>
            <a:ext cx="857250" cy="15849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92150" y="2475987"/>
            <a:ext cx="1327150" cy="5847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初始化松鼠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可向上移动</a:t>
            </a:r>
            <a:endParaRPr lang="zh-CN" altLang="en-US" sz="1400" dirty="0"/>
          </a:p>
        </p:txBody>
      </p:sp>
      <p:cxnSp>
        <p:nvCxnSpPr>
          <p:cNvPr id="7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71" idx="2"/>
          </p:cNvCxnSpPr>
          <p:nvPr/>
        </p:nvCxnSpPr>
        <p:spPr>
          <a:xfrm>
            <a:off x="2019300" y="2768344"/>
            <a:ext cx="1009650" cy="256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90500" y="3124200"/>
            <a:ext cx="186690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初始化松鼠不可点击</a:t>
            </a:r>
            <a:endParaRPr lang="zh-CN" altLang="en-US" sz="1400" dirty="0"/>
          </a:p>
        </p:txBody>
      </p:sp>
      <p:cxnSp>
        <p:nvCxnSpPr>
          <p:cNvPr id="9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rot="10800000" flipV="1">
            <a:off x="2146300" y="3175000"/>
            <a:ext cx="787400" cy="165104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54050" y="3949700"/>
            <a:ext cx="153670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向前移动一层</a:t>
            </a:r>
            <a:endParaRPr lang="zh-CN" altLang="en-US" sz="1400" dirty="0"/>
          </a:p>
        </p:txBody>
      </p:sp>
      <p:cxnSp>
        <p:nvCxnSpPr>
          <p:cNvPr id="97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96" idx="2"/>
          </p:cNvCxnSpPr>
          <p:nvPr/>
        </p:nvCxnSpPr>
        <p:spPr>
          <a:xfrm rot="10800000" flipV="1">
            <a:off x="2190750" y="3981449"/>
            <a:ext cx="787400" cy="13652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6" grpId="0"/>
      <p:bldP spid="28" grpId="0"/>
      <p:bldP spid="71" grpId="0"/>
      <p:bldP spid="91" grpId="0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3</a:t>
              </a:r>
              <a:r>
                <a:rPr lang="zh-CN" altLang="en-US" dirty="0" smtClean="0"/>
                <a:t>、松鼠的显示是随机的，</a:t>
              </a:r>
              <a:r>
                <a:rPr lang="en-US" altLang="zh-CN" dirty="0" smtClean="0"/>
                <a:t>7</a:t>
              </a:r>
              <a:r>
                <a:rPr lang="zh-CN" altLang="en-US" dirty="0" smtClean="0"/>
                <a:t>只松鼠分别对应</a:t>
              </a:r>
              <a:r>
                <a:rPr lang="en-US" altLang="zh-CN" dirty="0" smtClean="0"/>
                <a:t>7</a:t>
              </a:r>
              <a:r>
                <a:rPr lang="zh-CN" altLang="en-US" dirty="0" smtClean="0"/>
                <a:t>个广播；松鼠向上</a:t>
              </a:r>
              <a:r>
                <a:rPr lang="zh-CN" altLang="en-US" smtClean="0"/>
                <a:t>移动速度会越来越</a:t>
              </a:r>
              <a:r>
                <a:rPr lang="zh-CN" altLang="en-US" dirty="0" smtClean="0"/>
                <a:t>小。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第四步：松鼠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2434" y="2436467"/>
            <a:ext cx="263932" cy="43360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822" y="1344705"/>
            <a:ext cx="263932" cy="4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81288" y="1435100"/>
            <a:ext cx="3926438" cy="309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53" idx="2"/>
          </p:cNvCxnSpPr>
          <p:nvPr/>
        </p:nvCxnSpPr>
        <p:spPr>
          <a:xfrm>
            <a:off x="2298700" y="1488819"/>
            <a:ext cx="400050" cy="7328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06450" y="1339337"/>
            <a:ext cx="1492250" cy="2989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收到松鼠</a:t>
            </a:r>
            <a:r>
              <a:rPr lang="en-US" altLang="zh-CN" sz="1400" dirty="0" smtClean="0"/>
              <a:t>1</a:t>
            </a:r>
            <a:r>
              <a:rPr lang="zh-CN" altLang="en-US" sz="1400" dirty="0" smtClean="0"/>
              <a:t>显示</a:t>
            </a:r>
            <a:endParaRPr lang="zh-CN" altLang="en-US" sz="1400" dirty="0"/>
          </a:p>
        </p:txBody>
      </p:sp>
      <p:cxnSp>
        <p:nvCxnSpPr>
          <p:cNvPr id="1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0" idx="2"/>
          </p:cNvCxnSpPr>
          <p:nvPr/>
        </p:nvCxnSpPr>
        <p:spPr>
          <a:xfrm flipV="1">
            <a:off x="2324098" y="1860550"/>
            <a:ext cx="412752" cy="1195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654050" y="1714129"/>
            <a:ext cx="167004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换成正常松鼠造型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6" idx="2"/>
          </p:cNvCxnSpPr>
          <p:nvPr/>
        </p:nvCxnSpPr>
        <p:spPr>
          <a:xfrm flipV="1">
            <a:off x="1981200" y="2095500"/>
            <a:ext cx="742950" cy="8546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28700" y="2031487"/>
            <a:ext cx="952500" cy="2989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显示松鼠</a:t>
            </a:r>
            <a:endParaRPr lang="zh-CN" alt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30" idx="2"/>
          </p:cNvCxnSpPr>
          <p:nvPr/>
        </p:nvCxnSpPr>
        <p:spPr>
          <a:xfrm rot="10800000">
            <a:off x="4756150" y="2660655"/>
            <a:ext cx="781048" cy="2521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06400" y="3472937"/>
            <a:ext cx="1670050" cy="3053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增加松鼠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轴坐标</a:t>
            </a:r>
            <a:endParaRPr lang="zh-CN" altLang="en-US" sz="1400" dirty="0"/>
          </a:p>
        </p:txBody>
      </p:sp>
      <p:cxnSp>
        <p:nvCxnSpPr>
          <p:cNvPr id="2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127250" y="3613150"/>
            <a:ext cx="781050" cy="127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>
            <a:off x="5537198" y="2533279"/>
            <a:ext cx="2063752" cy="30517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设置松鼠可向上移动</a:t>
            </a:r>
            <a:endParaRPr lang="zh-CN" altLang="en-US" sz="1400" dirty="0"/>
          </a:p>
        </p:txBody>
      </p: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92150" y="2336287"/>
            <a:ext cx="1327150" cy="5847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判断松鼠是否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可向上移动</a:t>
            </a:r>
            <a:endParaRPr lang="zh-CN" altLang="en-US" sz="1400" dirty="0"/>
          </a:p>
        </p:txBody>
      </p:sp>
      <p:cxnSp>
        <p:nvCxnSpPr>
          <p:cNvPr id="7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71" idx="2"/>
          </p:cNvCxnSpPr>
          <p:nvPr/>
        </p:nvCxnSpPr>
        <p:spPr>
          <a:xfrm flipV="1">
            <a:off x="2019300" y="2381250"/>
            <a:ext cx="762000" cy="24739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070350" y="2921000"/>
            <a:ext cx="527050" cy="31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>
            <a:off x="4635498" y="2799979"/>
            <a:ext cx="2374902" cy="30517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设置松鼠向上的速度为</a:t>
            </a:r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cxnSp>
        <p:nvCxnSpPr>
          <p:cNvPr id="88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89" idx="2"/>
          </p:cNvCxnSpPr>
          <p:nvPr/>
        </p:nvCxnSpPr>
        <p:spPr>
          <a:xfrm rot="10800000">
            <a:off x="3848100" y="3149603"/>
            <a:ext cx="844548" cy="17126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>
            <a:off x="4692648" y="3168279"/>
            <a:ext cx="2063752" cy="30517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出现一只松鼠加</a:t>
            </a:r>
            <a:r>
              <a:rPr lang="en-US" altLang="zh-CN" sz="1400" dirty="0" smtClean="0"/>
              <a:t>10</a:t>
            </a:r>
            <a:endParaRPr lang="zh-CN" altLang="en-US" sz="1400" dirty="0"/>
          </a:p>
        </p:txBody>
      </p:sp>
      <p:sp>
        <p:nvSpPr>
          <p:cNvPr id="9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87350" y="3124200"/>
            <a:ext cx="167005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重复向上移动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  <p:cxnSp>
        <p:nvCxnSpPr>
          <p:cNvPr id="9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rot="10800000">
            <a:off x="2146300" y="3340104"/>
            <a:ext cx="698500" cy="3174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1500" y="3841750"/>
            <a:ext cx="153670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减少松鼠的速度</a:t>
            </a:r>
            <a:endParaRPr lang="zh-CN" altLang="en-US" sz="1400" dirty="0"/>
          </a:p>
        </p:txBody>
      </p:sp>
      <p:cxnSp>
        <p:nvCxnSpPr>
          <p:cNvPr id="97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endCxn id="96" idx="2"/>
          </p:cNvCxnSpPr>
          <p:nvPr/>
        </p:nvCxnSpPr>
        <p:spPr>
          <a:xfrm rot="10800000" flipV="1">
            <a:off x="2108200" y="3873499"/>
            <a:ext cx="787400" cy="13652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90550" y="4177787"/>
            <a:ext cx="1511300" cy="3053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设置松鼠可点击</a:t>
            </a:r>
            <a:endParaRPr lang="zh-CN" altLang="en-US" sz="1400" dirty="0"/>
          </a:p>
        </p:txBody>
      </p:sp>
      <p:cxnSp>
        <p:nvCxnSpPr>
          <p:cNvPr id="10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2152650" y="4286250"/>
            <a:ext cx="673100" cy="444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000"/>
                            </p:stCondLst>
                            <p:childTnLst>
                              <p:par>
                                <p:cTn id="8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9500"/>
                            </p:stCondLst>
                            <p:childTnLst>
                              <p:par>
                                <p:cTn id="88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0"/>
                            </p:stCondLst>
                            <p:childTnLst>
                              <p:par>
                                <p:cTn id="9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500"/>
                            </p:stCondLst>
                            <p:childTnLst>
                              <p:par>
                                <p:cTn id="9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1000"/>
                            </p:stCondLst>
                            <p:childTnLst>
                              <p:par>
                                <p:cTn id="10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1500"/>
                            </p:stCondLst>
                            <p:childTnLst>
                              <p:par>
                                <p:cTn id="10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0" grpId="0"/>
      <p:bldP spid="26" grpId="0"/>
      <p:bldP spid="28" grpId="0"/>
      <p:bldP spid="30" grpId="0"/>
      <p:bldP spid="71" grpId="0"/>
      <p:bldP spid="87" grpId="0"/>
      <p:bldP spid="89" grpId="0"/>
      <p:bldP spid="91" grpId="0"/>
      <p:bldP spid="96" grpId="0"/>
      <p:bldP spid="10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4</a:t>
              </a:r>
              <a:r>
                <a:rPr lang="zh-CN" altLang="en-US" dirty="0" smtClean="0"/>
                <a:t>、松鼠的显示是随机的，</a:t>
              </a:r>
              <a:r>
                <a:rPr lang="en-US" altLang="zh-CN" dirty="0" smtClean="0"/>
                <a:t>7</a:t>
              </a:r>
              <a:r>
                <a:rPr lang="zh-CN" altLang="en-US" dirty="0" smtClean="0"/>
                <a:t>只松鼠分别对应</a:t>
              </a:r>
              <a:r>
                <a:rPr lang="en-US" altLang="zh-CN" dirty="0" smtClean="0"/>
                <a:t>7</a:t>
              </a:r>
              <a:r>
                <a:rPr lang="zh-CN" altLang="en-US" dirty="0" smtClean="0"/>
                <a:t>个广播；松鼠向上移动速度回越来越小。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第四步：松鼠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2434" y="2436467"/>
            <a:ext cx="263932" cy="43360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822" y="1344705"/>
            <a:ext cx="263932" cy="4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7513" y="869950"/>
            <a:ext cx="2975125" cy="372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432050" y="1069719"/>
            <a:ext cx="558800" cy="7328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82700" y="875787"/>
            <a:ext cx="1149350" cy="2989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角色被点击</a:t>
            </a:r>
            <a:endParaRPr lang="zh-CN" altLang="en-US" sz="1400" dirty="0"/>
          </a:p>
        </p:txBody>
      </p:sp>
      <p:cxnSp>
        <p:nvCxnSpPr>
          <p:cNvPr id="18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20" idx="2"/>
          </p:cNvCxnSpPr>
          <p:nvPr/>
        </p:nvCxnSpPr>
        <p:spPr>
          <a:xfrm>
            <a:off x="2444748" y="1428005"/>
            <a:ext cx="565152" cy="3249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 flipH="1">
            <a:off x="876300" y="1269629"/>
            <a:ext cx="1568448" cy="31675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松鼠是否可点击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6" idx="2"/>
          </p:cNvCxnSpPr>
          <p:nvPr/>
        </p:nvCxnSpPr>
        <p:spPr>
          <a:xfrm flipV="1">
            <a:off x="2197100" y="1854200"/>
            <a:ext cx="812800" cy="9181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82650" y="1688587"/>
            <a:ext cx="1314450" cy="5148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点击完设置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松鼠不可点击</a:t>
            </a:r>
            <a:endParaRPr lang="zh-CN" alt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rot="10800000">
            <a:off x="4603750" y="2971805"/>
            <a:ext cx="781048" cy="2521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908550" y="3308350"/>
            <a:ext cx="488950" cy="31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>
            <a:off x="5403848" y="2793629"/>
            <a:ext cx="1612902" cy="30517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减少松鼠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轴坐标</a:t>
            </a:r>
            <a:endParaRPr lang="zh-CN" altLang="en-US" sz="1400" dirty="0"/>
          </a:p>
        </p:txBody>
      </p: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49300" y="2526787"/>
            <a:ext cx="1327150" cy="5847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7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91" idx="2"/>
            <a:endCxn id="67" idx="1"/>
          </p:cNvCxnSpPr>
          <p:nvPr/>
        </p:nvCxnSpPr>
        <p:spPr>
          <a:xfrm flipV="1">
            <a:off x="2305050" y="3081487"/>
            <a:ext cx="438150" cy="2683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rot="10800000" flipV="1">
            <a:off x="2038350" y="4222566"/>
            <a:ext cx="876298" cy="241483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35000" y="2940050"/>
            <a:ext cx="167005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重复向下移动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  <p:sp>
        <p:nvSpPr>
          <p:cNvPr id="9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29250" y="3168650"/>
            <a:ext cx="153670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减少松鼠的速度</a:t>
            </a:r>
            <a:endParaRPr lang="zh-CN" altLang="en-US" sz="1400" dirty="0"/>
          </a:p>
        </p:txBody>
      </p:sp>
      <p:sp>
        <p:nvSpPr>
          <p:cNvPr id="10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19100" y="3822187"/>
            <a:ext cx="1803400" cy="3053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设置松鼠可向上移动</a:t>
            </a:r>
            <a:endParaRPr lang="zh-CN" altLang="en-US" sz="1400" dirty="0"/>
          </a:p>
        </p:txBody>
      </p:sp>
      <p:cxnSp>
        <p:nvCxnSpPr>
          <p:cNvPr id="10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100" idx="2"/>
          </p:cNvCxnSpPr>
          <p:nvPr/>
        </p:nvCxnSpPr>
        <p:spPr>
          <a:xfrm flipV="1">
            <a:off x="2222500" y="3816350"/>
            <a:ext cx="736600" cy="15849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>
            <a:off x="825500" y="4323979"/>
            <a:ext cx="1200150" cy="30517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移动完隐藏</a:t>
            </a:r>
            <a:endParaRPr lang="zh-CN" altLang="en-US" sz="1400" dirty="0"/>
          </a:p>
        </p:txBody>
      </p:sp>
      <p:sp>
        <p:nvSpPr>
          <p:cNvPr id="6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76850" y="2088637"/>
            <a:ext cx="1606550" cy="3053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设置松鼠初始速度</a:t>
            </a:r>
            <a:endParaRPr lang="zh-CN" altLang="en-US" sz="1400" dirty="0"/>
          </a:p>
        </p:txBody>
      </p:sp>
      <p:cxnSp>
        <p:nvCxnSpPr>
          <p:cNvPr id="6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933950" y="2235200"/>
            <a:ext cx="273050" cy="793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左大括号 66"/>
          <p:cNvSpPr/>
          <p:nvPr/>
        </p:nvSpPr>
        <p:spPr>
          <a:xfrm>
            <a:off x="2743200" y="2520950"/>
            <a:ext cx="311150" cy="1085850"/>
          </a:xfrm>
          <a:prstGeom prst="leftBrace">
            <a:avLst>
              <a:gd name="adj1" fmla="val 8333"/>
              <a:gd name="adj2" fmla="val 5162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000"/>
                            </p:stCondLst>
                            <p:childTnLst>
                              <p:par>
                                <p:cTn id="5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0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500"/>
                            </p:stCondLst>
                            <p:childTnLst>
                              <p:par>
                                <p:cTn id="8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000"/>
                            </p:stCondLst>
                            <p:childTnLst>
                              <p:par>
                                <p:cTn id="8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500"/>
                            </p:stCondLst>
                            <p:childTnLst>
                              <p:par>
                                <p:cTn id="8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20" grpId="0"/>
      <p:bldP spid="26" grpId="0"/>
      <p:bldP spid="30" grpId="0"/>
      <p:bldP spid="91" grpId="0"/>
      <p:bldP spid="96" grpId="0"/>
      <p:bldP spid="100" grpId="0"/>
      <p:bldP spid="57" grpId="0"/>
      <p:bldP spid="60" grpId="0"/>
      <p:bldP spid="6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:a16="http://schemas.microsoft.com/office/drawing/2014/main" xmlns="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xmlns="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xmlns="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:a16="http://schemas.microsoft.com/office/drawing/2014/main" xmlns="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xmlns="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xmlns="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:a16="http://schemas.microsoft.com/office/drawing/2014/main" xmlns="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xmlns="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xmlns="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xmlns="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xmlns="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xmlns="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xmlns="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xmlns="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xmlns="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xmlns="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xmlns="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xmlns="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xmlns="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xmlns="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任务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Task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xmlns="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01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:a16="http://schemas.microsoft.com/office/drawing/2014/main" xmlns="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393741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5</a:t>
              </a:r>
              <a:r>
                <a:rPr lang="zh-CN" altLang="en-US" dirty="0" smtClean="0"/>
                <a:t>、当松鼠被水桶砸到，需要切换造型，播放被砸到的声音。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第四步：松鼠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15" name="图片 14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42434" y="2436467"/>
            <a:ext cx="263932" cy="433604"/>
          </a:xfrm>
          <a:prstGeom prst="rect">
            <a:avLst/>
          </a:prstGeom>
        </p:spPr>
      </p:pic>
      <p:pic>
        <p:nvPicPr>
          <p:cNvPr id="34" name="图片 33" descr="1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41822" y="1344705"/>
            <a:ext cx="263932" cy="43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71978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6925" y="1152525"/>
            <a:ext cx="2038350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6" idx="2"/>
          </p:cNvCxnSpPr>
          <p:nvPr/>
        </p:nvCxnSpPr>
        <p:spPr>
          <a:xfrm flipV="1">
            <a:off x="2197100" y="1854201"/>
            <a:ext cx="1276350" cy="91818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71550" y="1688587"/>
            <a:ext cx="1225550" cy="51486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砸到松鼠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被砸数量增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rot="10800000">
            <a:off x="3829050" y="2965455"/>
            <a:ext cx="781048" cy="25211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>
            <a:off x="4597400" y="2197100"/>
            <a:ext cx="488950" cy="317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剪去顶角 82">
            <a:extLst>
              <a:ext uri="{FF2B5EF4-FFF2-40B4-BE49-F238E27FC236}">
                <a16:creationId xmlns="" xmlns:a16="http://schemas.microsoft.com/office/drawing/2014/main" id="{DC152A6D-9C1D-48A4-8F5F-EE6D48F18980}"/>
              </a:ext>
            </a:extLst>
          </p:cNvPr>
          <p:cNvSpPr/>
          <p:nvPr/>
        </p:nvSpPr>
        <p:spPr>
          <a:xfrm>
            <a:off x="4610098" y="2869829"/>
            <a:ext cx="1035052" cy="30517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隐藏松鼠</a:t>
            </a:r>
            <a:endParaRPr lang="zh-CN" altLang="en-US" sz="1400" dirty="0"/>
          </a:p>
        </p:txBody>
      </p:sp>
      <p:sp>
        <p:nvSpPr>
          <p:cNvPr id="7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85800" y="2723637"/>
            <a:ext cx="1327150" cy="5847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endParaRPr lang="zh-CN" altLang="en-US" sz="1400" dirty="0"/>
          </a:p>
        </p:txBody>
      </p:sp>
      <p:cxnSp>
        <p:nvCxnSpPr>
          <p:cNvPr id="72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>
            <a:stCxn id="91" idx="2"/>
          </p:cNvCxnSpPr>
          <p:nvPr/>
        </p:nvCxnSpPr>
        <p:spPr>
          <a:xfrm>
            <a:off x="2673350" y="2600325"/>
            <a:ext cx="825500" cy="952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543050" y="2432050"/>
            <a:ext cx="113030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播放声音</a:t>
            </a:r>
            <a:endParaRPr lang="zh-CN" altLang="en-US" sz="1400" dirty="0"/>
          </a:p>
        </p:txBody>
      </p:sp>
      <p:sp>
        <p:nvSpPr>
          <p:cNvPr id="9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118100" y="2057400"/>
            <a:ext cx="1536700" cy="3365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切换到被砸造型</a:t>
            </a:r>
            <a:endParaRPr lang="zh-CN" altLang="en-US" sz="1400" dirty="0"/>
          </a:p>
        </p:txBody>
      </p:sp>
      <p:sp>
        <p:nvSpPr>
          <p:cNvPr id="6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76850" y="1288537"/>
            <a:ext cx="1263650" cy="305313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砸到松鼠广播</a:t>
            </a:r>
            <a:endParaRPr lang="zh-CN" altLang="en-US" sz="1400" dirty="0"/>
          </a:p>
        </p:txBody>
      </p:sp>
      <p:cxnSp>
        <p:nvCxnSpPr>
          <p:cNvPr id="61" name="Straight Connector 24">
            <a:extLst>
              <a:ext uri="{FF2B5EF4-FFF2-40B4-BE49-F238E27FC236}">
                <a16:creationId xmlns="" xmlns:a16="http://schemas.microsoft.com/office/drawing/2014/main" id="{3D830E37-87D0-4CA1-898D-91D945A46F33}"/>
              </a:ext>
            </a:extLst>
          </p:cNvPr>
          <p:cNvCxnSpPr/>
          <p:nvPr/>
        </p:nvCxnSpPr>
        <p:spPr>
          <a:xfrm flipV="1">
            <a:off x="4787900" y="1443038"/>
            <a:ext cx="419100" cy="23812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0" grpId="0"/>
      <p:bldP spid="91" grpId="0"/>
      <p:bldP spid="96" grpId="0"/>
      <p:bldP spid="6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1</a:t>
              </a:r>
              <a:r>
                <a:rPr lang="zh-CN" altLang="en-US" dirty="0" smtClean="0"/>
                <a:t>、当收到游戏开始广播，初始化水桶位置和水桶状态。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第五步：水桶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544329" y="1440670"/>
            <a:ext cx="284117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834051" y="2476668"/>
            <a:ext cx="284117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7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05150" y="2379663"/>
            <a:ext cx="201930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87400" y="3509276"/>
            <a:ext cx="1459028" cy="27532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初始落下的位置</a:t>
            </a:r>
            <a:endParaRPr lang="zh-CN" altLang="en-US" sz="1400" dirty="0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32" idx="0"/>
          </p:cNvCxnSpPr>
          <p:nvPr/>
        </p:nvCxnSpPr>
        <p:spPr>
          <a:xfrm>
            <a:off x="5038784" y="3826236"/>
            <a:ext cx="528230" cy="8853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67014" y="3663950"/>
            <a:ext cx="1176686" cy="5016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设置桶状态为停止状态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648200" y="2590800"/>
            <a:ext cx="901700" cy="13335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602380" y="2425195"/>
            <a:ext cx="1503270" cy="3053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游戏开始广播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428362" y="2940953"/>
            <a:ext cx="651388" cy="10069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66798" y="2753626"/>
            <a:ext cx="1306629" cy="3070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隐藏水桶</a:t>
            </a: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241550" y="3479800"/>
            <a:ext cx="857250" cy="1778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2" grpId="0"/>
      <p:bldP spid="28" grpId="0"/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 smtClean="0"/>
                <a:t>2</a:t>
              </a:r>
              <a:r>
                <a:rPr lang="zh-CN" altLang="en-US" dirty="0" smtClean="0"/>
                <a:t>、当收到对应水桶下落的广播，</a:t>
              </a:r>
              <a:r>
                <a:rPr lang="en-US" altLang="zh-CN" dirty="0" smtClean="0"/>
                <a:t/>
              </a:r>
              <a:br>
                <a:rPr lang="en-US" altLang="zh-CN" dirty="0" smtClean="0"/>
              </a:br>
              <a:r>
                <a:rPr lang="zh-CN" altLang="en-US" dirty="0" smtClean="0"/>
                <a:t>水桶向下移动，水桶在移动过程中是不允许再次移动的，当碰到松鼠需要发送广播。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第五步：水桶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0" name="图片 29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5544329" y="1440670"/>
            <a:ext cx="284117" cy="342901"/>
          </a:xfrm>
          <a:prstGeom prst="rect">
            <a:avLst/>
          </a:prstGeom>
        </p:spPr>
      </p:pic>
      <p:pic>
        <p:nvPicPr>
          <p:cNvPr id="31" name="图片 30" descr="足球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834051" y="2476668"/>
            <a:ext cx="284117" cy="34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837898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32113" y="1033463"/>
            <a:ext cx="3876675" cy="311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162665" y="908050"/>
            <a:ext cx="1101485" cy="34804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4451388" y="1587500"/>
            <a:ext cx="996912" cy="11088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97580" y="634495"/>
            <a:ext cx="1103220" cy="54025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随机接收桶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下落的消息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90647" y="1261386"/>
            <a:ext cx="1314952" cy="63571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移动到上方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准备开始下落</a:t>
            </a:r>
            <a:endParaRPr lang="zh-CN" altLang="en-US" sz="1400" dirty="0"/>
          </a:p>
        </p:txBody>
      </p:sp>
      <p:cxnSp>
        <p:nvCxnSpPr>
          <p:cNvPr id="13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273300" y="3943351"/>
            <a:ext cx="698500" cy="158749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85849" y="3140976"/>
            <a:ext cx="1243129" cy="5520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自定义积木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实现桶下落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178050" y="2273300"/>
            <a:ext cx="829609" cy="202635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206499" y="1999758"/>
            <a:ext cx="952742" cy="33069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显示桶</a:t>
            </a:r>
            <a:endParaRPr lang="zh-CN" altLang="en-US" sz="1400" dirty="0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4841934" y="3467100"/>
            <a:ext cx="523816" cy="7338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414614" y="3181350"/>
            <a:ext cx="1176686" cy="5016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设置桶状态为停止状态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851400" y="2114550"/>
            <a:ext cx="920750" cy="1651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805580" y="2006095"/>
            <a:ext cx="1046070" cy="540256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设置桶为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运动状态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422012" y="2775853"/>
            <a:ext cx="651388" cy="100697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66800" y="2436126"/>
            <a:ext cx="1306629" cy="5520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在</a:t>
            </a:r>
            <a:r>
              <a:rPr lang="en-US" altLang="zh-CN" sz="1400" dirty="0" smtClean="0"/>
              <a:t>1~2</a:t>
            </a:r>
            <a:r>
              <a:rPr lang="zh-CN" altLang="en-US" sz="1400" dirty="0" smtClean="0"/>
              <a:t>之间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取随机数</a:t>
            </a: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171700" y="3232150"/>
            <a:ext cx="857250" cy="1778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1098548" y="3947426"/>
            <a:ext cx="1243129" cy="3070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桶下落结束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000"/>
                            </p:stCondLst>
                            <p:childTnLst>
                              <p:par>
                                <p:cTn id="6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500"/>
                            </p:stCondLst>
                            <p:childTnLst>
                              <p:par>
                                <p:cTn id="7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14" grpId="0"/>
      <p:bldP spid="26" grpId="0"/>
      <p:bldP spid="32" grpId="0"/>
      <p:bldP spid="28" grpId="0"/>
      <p:bldP spid="37" grpId="0"/>
      <p:bldP spid="4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78139" y="1149350"/>
            <a:ext cx="2935126" cy="345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20748" y="3236226"/>
            <a:ext cx="1243129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如果碰到洞</a:t>
            </a:r>
            <a:r>
              <a:rPr lang="en-US" altLang="zh-CN" sz="1400" dirty="0" smtClean="0"/>
              <a:t>1</a:t>
            </a:r>
            <a:endParaRPr lang="zh-CN" altLang="en-US" sz="1400" dirty="0"/>
          </a:p>
        </p:txBody>
      </p:sp>
      <p:cxnSp>
        <p:nvCxnSpPr>
          <p:cNvPr id="25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26" idx="2"/>
          </p:cNvCxnSpPr>
          <p:nvPr/>
        </p:nvCxnSpPr>
        <p:spPr>
          <a:xfrm>
            <a:off x="2159240" y="1653929"/>
            <a:ext cx="842069" cy="161606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36549" y="1390158"/>
            <a:ext cx="1822691" cy="52754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如果没有碰到洞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或者松鼠就一直移动</a:t>
            </a:r>
            <a:endParaRPr lang="zh-CN" altLang="en-US" sz="1400" dirty="0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3902134" y="2867386"/>
            <a:ext cx="1311216" cy="28856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243164" y="2997200"/>
            <a:ext cx="909986" cy="501650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发送碰到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松鼠广播</a:t>
            </a:r>
            <a:endParaRPr lang="zh-CN" altLang="en-US" sz="1400" dirty="0"/>
          </a:p>
        </p:txBody>
      </p: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356100" y="2590800"/>
            <a:ext cx="965200" cy="381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03930" y="2450595"/>
            <a:ext cx="1509620" cy="31800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如果碰到松鼠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2072762" y="2120900"/>
            <a:ext cx="924438" cy="15330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49298" y="2093226"/>
            <a:ext cx="1306629" cy="3324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水桶移动代码</a:t>
            </a: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171700" y="3295650"/>
            <a:ext cx="819150" cy="1143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71498" y="4347476"/>
            <a:ext cx="1492251" cy="3070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桶下落结束隐藏</a:t>
            </a:r>
            <a:endParaRPr lang="zh-CN" altLang="en-US" sz="1400" dirty="0"/>
          </a:p>
        </p:txBody>
      </p:sp>
      <p:cxnSp>
        <p:nvCxnSpPr>
          <p:cNvPr id="4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 flipV="1">
            <a:off x="2108200" y="4438650"/>
            <a:ext cx="857250" cy="762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左大括号 45"/>
          <p:cNvSpPr/>
          <p:nvPr/>
        </p:nvSpPr>
        <p:spPr>
          <a:xfrm>
            <a:off x="2711450" y="3467100"/>
            <a:ext cx="190500" cy="666750"/>
          </a:xfrm>
          <a:prstGeom prst="leftBrace">
            <a:avLst>
              <a:gd name="adj1" fmla="val 8333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51" idx="2"/>
            <a:endCxn id="46" idx="1"/>
          </p:cNvCxnSpPr>
          <p:nvPr/>
        </p:nvCxnSpPr>
        <p:spPr>
          <a:xfrm flipV="1">
            <a:off x="1941624" y="3800475"/>
            <a:ext cx="769826" cy="16078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952499" y="3693426"/>
            <a:ext cx="989125" cy="5356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重复向下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移动</a:t>
            </a:r>
            <a:r>
              <a:rPr lang="en-US" altLang="zh-CN" sz="1400" dirty="0" smtClean="0"/>
              <a:t>5</a:t>
            </a:r>
            <a:r>
              <a:rPr lang="zh-CN" altLang="en-US" sz="1400" dirty="0" smtClean="0"/>
              <a:t>次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500"/>
                            </p:stCondLst>
                            <p:childTnLst>
                              <p:par>
                                <p:cTn id="5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5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000"/>
                            </p:stCondLst>
                            <p:childTnLst>
                              <p:par>
                                <p:cTn id="6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0"/>
                            </p:stCondLst>
                            <p:childTnLst>
                              <p:par>
                                <p:cTn id="7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6" grpId="0"/>
      <p:bldP spid="32" grpId="0"/>
      <p:bldP spid="28" grpId="0"/>
      <p:bldP spid="37" grpId="0"/>
      <p:bldP spid="47" grpId="0"/>
      <p:bldP spid="46" grpId="0" animBg="1"/>
      <p:bldP spid="5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955925" y="1557338"/>
            <a:ext cx="2457450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38199" y="3236226"/>
            <a:ext cx="1325677" cy="3197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逆时针旋转</a:t>
            </a:r>
            <a:r>
              <a:rPr lang="en-US" altLang="zh-CN" sz="1400" dirty="0" smtClean="0"/>
              <a:t>6 °</a:t>
            </a:r>
            <a:endParaRPr lang="zh-CN" altLang="en-US" sz="1400" dirty="0"/>
          </a:p>
        </p:txBody>
      </p:sp>
      <p:cxnSp>
        <p:nvCxnSpPr>
          <p:cNvPr id="31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4124384" y="4099286"/>
            <a:ext cx="1209616" cy="186964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28" idx="0"/>
          </p:cNvCxnSpPr>
          <p:nvPr/>
        </p:nvCxnSpPr>
        <p:spPr>
          <a:xfrm flipV="1">
            <a:off x="5365750" y="2288923"/>
            <a:ext cx="947830" cy="13677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313580" y="2018795"/>
            <a:ext cx="976220" cy="5402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判断水桶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旋转方向</a:t>
            </a:r>
            <a:endParaRPr lang="zh-CN" altLang="en-US" sz="1400" dirty="0"/>
          </a:p>
        </p:txBody>
      </p:sp>
      <p:cxnSp>
        <p:nvCxnSpPr>
          <p:cNvPr id="36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>
            <a:off x="2108200" y="2667000"/>
            <a:ext cx="1028700" cy="15240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863598" y="2474226"/>
            <a:ext cx="1306629" cy="3324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顺时针旋转</a:t>
            </a:r>
            <a:r>
              <a:rPr lang="en-US" altLang="zh-CN" sz="1400" dirty="0" smtClean="0"/>
              <a:t>6 °</a:t>
            </a:r>
            <a:endParaRPr lang="zh-CN" altLang="en-US" sz="1400" dirty="0"/>
          </a:p>
        </p:txBody>
      </p:sp>
      <p:cxnSp>
        <p:nvCxnSpPr>
          <p:cNvPr id="43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/>
          <p:nvPr/>
        </p:nvCxnSpPr>
        <p:spPr>
          <a:xfrm>
            <a:off x="2171700" y="3409950"/>
            <a:ext cx="958850" cy="381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384800" y="4010926"/>
            <a:ext cx="1073150" cy="52297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减少</a:t>
            </a:r>
            <a:r>
              <a:rPr lang="en-US" altLang="zh-CN" sz="1400" dirty="0" smtClean="0"/>
              <a:t>y</a:t>
            </a:r>
            <a:r>
              <a:rPr lang="zh-CN" altLang="en-US" sz="1400" dirty="0" smtClean="0"/>
              <a:t>坐标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向下移动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500"/>
                            </p:stCondLst>
                            <p:childTnLst>
                              <p:par>
                                <p:cTn id="4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28" grpId="0"/>
      <p:bldP spid="37" grpId="0"/>
      <p:bldP spid="4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grpSp>
        <p:nvGrpSpPr>
          <p:cNvPr id="12" name="组 2"/>
          <p:cNvGrpSpPr/>
          <p:nvPr/>
        </p:nvGrpSpPr>
        <p:grpSpPr>
          <a:xfrm>
            <a:off x="3651411" y="1403284"/>
            <a:ext cx="3481460" cy="3456832"/>
            <a:chOff x="4390572" y="1111966"/>
            <a:chExt cx="2898796" cy="3558098"/>
          </a:xfrm>
        </p:grpSpPr>
        <p:sp>
          <p:nvSpPr>
            <p:cNvPr id="13" name="矩形: 剪去顶角 82">
              <a:extLst>
                <a:ext uri="{FF2B5EF4-FFF2-40B4-BE49-F238E27FC236}">
                  <a16:creationId xmlns:a16="http://schemas.microsoft.com/office/drawing/2014/main" xmlns="" id="{DC152A6D-9C1D-48A4-8F5F-EE6D48F18980}"/>
                </a:ext>
              </a:extLst>
            </p:cNvPr>
            <p:cNvSpPr/>
            <p:nvPr/>
          </p:nvSpPr>
          <p:spPr>
            <a:xfrm flipH="1">
              <a:off x="4390572" y="1586562"/>
              <a:ext cx="2898796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anchor="t">
              <a:no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 dirty="0" smtClean="0"/>
                <a:t>桶落下来之前显示，逐渐变大，落下来之后隐藏。</a:t>
              </a:r>
              <a:endParaRPr lang="zh-CN" altLang="en-US" dirty="0"/>
            </a:p>
          </p:txBody>
        </p:sp>
        <p:sp>
          <p:nvSpPr>
            <p:cNvPr id="14" name="文本框 1"/>
            <p:cNvSpPr txBox="1"/>
            <p:nvPr/>
          </p:nvSpPr>
          <p:spPr>
            <a:xfrm>
              <a:off x="4390572" y="1111966"/>
              <a:ext cx="2546471" cy="4435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zh-CN" altLang="en-US" sz="2200" b="1" dirty="0" smtClean="0">
                  <a:solidFill>
                    <a:schemeClr val="accent1">
                      <a:lumMod val="100000"/>
                    </a:schemeClr>
                  </a:solidFill>
                </a:rPr>
                <a:t>第六步：洞遮罩层</a:t>
              </a:r>
              <a:endParaRPr lang="zh-CN" altLang="en-US" sz="2200" b="1" dirty="0">
                <a:solidFill>
                  <a:schemeClr val="accent1">
                    <a:lumMod val="100000"/>
                  </a:schemeClr>
                </a:solidFill>
              </a:endParaRPr>
            </a:p>
          </p:txBody>
        </p:sp>
      </p:grpSp>
      <p:sp>
        <p:nvSpPr>
          <p:cNvPr id="18" name="Freeform: Shape 1">
            <a:extLst>
              <a:ext uri="{FF2B5EF4-FFF2-40B4-BE49-F238E27FC236}">
                <a16:creationId xmlns:a16="http://schemas.microsoft.com/office/drawing/2014/main" xmlns="" id="{BE1E8930-4345-43E9-86BA-42C9A6B8088E}"/>
              </a:ext>
            </a:extLst>
          </p:cNvPr>
          <p:cNvSpPr/>
          <p:nvPr/>
        </p:nvSpPr>
        <p:spPr>
          <a:xfrm>
            <a:off x="837848" y="1344705"/>
            <a:ext cx="2273107" cy="262475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0" name="Freeform: Shape 2">
            <a:extLst>
              <a:ext uri="{FF2B5EF4-FFF2-40B4-BE49-F238E27FC236}">
                <a16:creationId xmlns:a16="http://schemas.microsoft.com/office/drawing/2014/main" xmlns="" id="{54C81066-8224-449E-BA38-18ED0E36A6F8}"/>
              </a:ext>
            </a:extLst>
          </p:cNvPr>
          <p:cNvSpPr/>
          <p:nvPr/>
        </p:nvSpPr>
        <p:spPr>
          <a:xfrm>
            <a:off x="857968" y="1612121"/>
            <a:ext cx="2071017" cy="231609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3710"/>
                </a:moveTo>
                <a:lnTo>
                  <a:pt x="4555" y="13467"/>
                </a:lnTo>
                <a:lnTo>
                  <a:pt x="11605" y="21600"/>
                </a:lnTo>
                <a:lnTo>
                  <a:pt x="19215" y="13693"/>
                </a:lnTo>
                <a:lnTo>
                  <a:pt x="21600" y="4536"/>
                </a:lnTo>
                <a:lnTo>
                  <a:pt x="11578" y="0"/>
                </a:lnTo>
                <a:lnTo>
                  <a:pt x="0" y="3710"/>
                </a:lnTo>
                <a:close/>
              </a:path>
            </a:pathLst>
          </a:custGeom>
          <a:solidFill>
            <a:schemeClr val="tx2"/>
          </a:solidFill>
          <a:ln w="88900">
            <a:solidFill>
              <a:srgbClr val="FFFFFF"/>
            </a:solidFill>
            <a:round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1" name="Straight Connector 3">
            <a:extLst>
              <a:ext uri="{FF2B5EF4-FFF2-40B4-BE49-F238E27FC236}">
                <a16:creationId xmlns:a16="http://schemas.microsoft.com/office/drawing/2014/main" xmlns="" id="{1051FB26-DE82-4C3E-965A-E26E1C0C4575}"/>
              </a:ext>
            </a:extLst>
          </p:cNvPr>
          <p:cNvSpPr/>
          <p:nvPr/>
        </p:nvSpPr>
        <p:spPr>
          <a:xfrm>
            <a:off x="855631" y="2003983"/>
            <a:ext cx="2248449" cy="1308084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2" name="Straight Connector 4">
            <a:extLst>
              <a:ext uri="{FF2B5EF4-FFF2-40B4-BE49-F238E27FC236}">
                <a16:creationId xmlns:a16="http://schemas.microsoft.com/office/drawing/2014/main" xmlns="" id="{D3007508-8061-44C6-9E37-F8B1CCC30B65}"/>
              </a:ext>
            </a:extLst>
          </p:cNvPr>
          <p:cNvSpPr/>
          <p:nvPr/>
        </p:nvSpPr>
        <p:spPr>
          <a:xfrm flipH="1">
            <a:off x="855746" y="2005642"/>
            <a:ext cx="2248449" cy="1308084"/>
          </a:xfrm>
          <a:prstGeom prst="line">
            <a:avLst/>
          </a:prstGeom>
          <a:solidFill>
            <a:srgbClr val="09BAF7"/>
          </a:solidFill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3" name="Straight Connector 5">
            <a:extLst>
              <a:ext uri="{FF2B5EF4-FFF2-40B4-BE49-F238E27FC236}">
                <a16:creationId xmlns:a16="http://schemas.microsoft.com/office/drawing/2014/main" xmlns="" id="{44E6637E-AB1D-4240-9308-56242E626F57}"/>
              </a:ext>
            </a:extLst>
          </p:cNvPr>
          <p:cNvSpPr/>
          <p:nvPr/>
        </p:nvSpPr>
        <p:spPr>
          <a:xfrm>
            <a:off x="1974958" y="1361085"/>
            <a:ext cx="1079" cy="2618593"/>
          </a:xfrm>
          <a:prstGeom prst="line">
            <a:avLst/>
          </a:prstGeom>
          <a:ln w="38100">
            <a:solidFill>
              <a:srgbClr val="FFFFFF"/>
            </a:solidFill>
            <a:custDash>
              <a:ds d="200000" sp="200000"/>
            </a:custDash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4" name="Freeform: Shape 6">
            <a:extLst>
              <a:ext uri="{FF2B5EF4-FFF2-40B4-BE49-F238E27FC236}">
                <a16:creationId xmlns:a16="http://schemas.microsoft.com/office/drawing/2014/main" xmlns="" id="{E5EE155E-054E-4FE3-B8CF-D8CFDE14DE22}"/>
              </a:ext>
            </a:extLst>
          </p:cNvPr>
          <p:cNvSpPr/>
          <p:nvPr/>
        </p:nvSpPr>
        <p:spPr>
          <a:xfrm>
            <a:off x="2870387" y="207079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5" name="Freeform: Shape 7">
            <a:extLst>
              <a:ext uri="{FF2B5EF4-FFF2-40B4-BE49-F238E27FC236}">
                <a16:creationId xmlns:a16="http://schemas.microsoft.com/office/drawing/2014/main" xmlns="" id="{68DAD853-4F07-4502-AAE2-2F2ACF46E1E2}"/>
              </a:ext>
            </a:extLst>
          </p:cNvPr>
          <p:cNvSpPr/>
          <p:nvPr/>
        </p:nvSpPr>
        <p:spPr>
          <a:xfrm>
            <a:off x="2663827" y="3035034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6" name="Freeform: Shape 8">
            <a:extLst>
              <a:ext uri="{FF2B5EF4-FFF2-40B4-BE49-F238E27FC236}">
                <a16:creationId xmlns:a16="http://schemas.microsoft.com/office/drawing/2014/main" xmlns="" id="{C968F07C-07A8-465F-B7ED-0E4AE984A567}"/>
              </a:ext>
            </a:extLst>
          </p:cNvPr>
          <p:cNvSpPr/>
          <p:nvPr/>
        </p:nvSpPr>
        <p:spPr>
          <a:xfrm>
            <a:off x="1928072" y="3885896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7" name="Freeform: Shape 9">
            <a:extLst>
              <a:ext uri="{FF2B5EF4-FFF2-40B4-BE49-F238E27FC236}">
                <a16:creationId xmlns:a16="http://schemas.microsoft.com/office/drawing/2014/main" xmlns="" id="{98FB15ED-6989-4794-87C6-5EA3D54EAE4F}"/>
              </a:ext>
            </a:extLst>
          </p:cNvPr>
          <p:cNvSpPr/>
          <p:nvPr/>
        </p:nvSpPr>
        <p:spPr>
          <a:xfrm>
            <a:off x="1254875" y="3009309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28" name="Freeform: Shape 10">
            <a:extLst>
              <a:ext uri="{FF2B5EF4-FFF2-40B4-BE49-F238E27FC236}">
                <a16:creationId xmlns:a16="http://schemas.microsoft.com/office/drawing/2014/main" xmlns="" id="{9CBE883D-3306-434C-9817-CC1E026AE265}"/>
              </a:ext>
            </a:extLst>
          </p:cNvPr>
          <p:cNvSpPr/>
          <p:nvPr/>
        </p:nvSpPr>
        <p:spPr>
          <a:xfrm>
            <a:off x="832954" y="1975543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 dirty="0"/>
          </a:p>
        </p:txBody>
      </p:sp>
      <p:sp>
        <p:nvSpPr>
          <p:cNvPr id="29" name="Freeform: Shape 11">
            <a:extLst>
              <a:ext uri="{FF2B5EF4-FFF2-40B4-BE49-F238E27FC236}">
                <a16:creationId xmlns:a16="http://schemas.microsoft.com/office/drawing/2014/main" xmlns="" id="{1FCA019F-4C3F-4A79-9020-86B2AE84B5A1}"/>
              </a:ext>
            </a:extLst>
          </p:cNvPr>
          <p:cNvSpPr/>
          <p:nvPr/>
        </p:nvSpPr>
        <p:spPr>
          <a:xfrm>
            <a:off x="1934517" y="1591607"/>
            <a:ext cx="93234" cy="9323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</a:path>
            </a:pathLst>
          </a:custGeom>
          <a:solidFill>
            <a:schemeClr val="accent1"/>
          </a:solidFill>
          <a:ln w="88900">
            <a:solidFill>
              <a:schemeClr val="accent1"/>
            </a:solidFill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sp>
        <p:nvSpPr>
          <p:cNvPr id="32" name="Freeform: Shape 18">
            <a:extLst>
              <a:ext uri="{FF2B5EF4-FFF2-40B4-BE49-F238E27FC236}">
                <a16:creationId xmlns:a16="http://schemas.microsoft.com/office/drawing/2014/main" xmlns="" id="{8D52235F-C363-401A-8B5C-6108CDACFE5C}"/>
              </a:ext>
            </a:extLst>
          </p:cNvPr>
          <p:cNvSpPr/>
          <p:nvPr/>
        </p:nvSpPr>
        <p:spPr>
          <a:xfrm>
            <a:off x="1619028" y="2301710"/>
            <a:ext cx="710749" cy="7107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anchor="ctr"/>
          <a:lstStyle/>
          <a:p>
            <a:pPr algn="ctr"/>
            <a:endParaRPr sz="2800"/>
          </a:p>
        </p:txBody>
      </p:sp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203950" y="1490632"/>
            <a:ext cx="517272" cy="20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" name="Picture 3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739448" y="2536434"/>
            <a:ext cx="485165" cy="194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268731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9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49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250"/>
                            </p:stCondLst>
                            <p:childTnLst>
                              <p:par>
                                <p:cTn id="4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500"/>
                            </p:stCondLst>
                            <p:childTnLst>
                              <p:par>
                                <p:cTn id="5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75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25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350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9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9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0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2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0613" y="3125788"/>
            <a:ext cx="1590675" cy="88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33625" y="1131888"/>
            <a:ext cx="1581150" cy="160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776788" y="1270000"/>
            <a:ext cx="134302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923254" y="1433987"/>
            <a:ext cx="813547" cy="134470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53" idx="2"/>
          </p:cNvCxnSpPr>
          <p:nvPr/>
        </p:nvCxnSpPr>
        <p:spPr>
          <a:xfrm>
            <a:off x="1800313" y="1522031"/>
            <a:ext cx="644437" cy="319469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xmlns="" id="{DC350552-EACB-4AC0-A4EB-424159300215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04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Programming steps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编程步骤</a:t>
            </a:r>
          </a:p>
        </p:txBody>
      </p:sp>
      <p:sp>
        <p:nvSpPr>
          <p:cNvPr id="5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774934" y="1173262"/>
            <a:ext cx="1149866" cy="484088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收到桶</a:t>
            </a:r>
            <a:r>
              <a:rPr lang="en-US" altLang="zh-CN" sz="1400" dirty="0" smtClean="0"/>
              <a:t>1</a:t>
            </a:r>
            <a:br>
              <a:rPr lang="en-US" altLang="zh-CN" sz="1400" dirty="0" smtClean="0"/>
            </a:br>
            <a:r>
              <a:rPr lang="zh-CN" altLang="en-US" sz="1400" dirty="0" smtClean="0"/>
              <a:t>落下广播</a:t>
            </a:r>
            <a:endParaRPr lang="zh-CN" altLang="en-US" sz="1400" dirty="0"/>
          </a:p>
        </p:txBody>
      </p:sp>
      <p:sp>
        <p:nvSpPr>
          <p:cNvPr id="5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385444" y="1259711"/>
            <a:ext cx="1414869" cy="524639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游戏开始移动到初始位置</a:t>
            </a:r>
            <a:endParaRPr lang="zh-CN" altLang="en-US" sz="1400" dirty="0"/>
          </a:p>
        </p:txBody>
      </p:sp>
      <p:cxnSp>
        <p:nvCxnSpPr>
          <p:cNvPr id="13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endCxn id="14" idx="0"/>
          </p:cNvCxnSpPr>
          <p:nvPr/>
        </p:nvCxnSpPr>
        <p:spPr>
          <a:xfrm flipV="1">
            <a:off x="5708650" y="1909573"/>
            <a:ext cx="412232" cy="71628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120882" y="1742695"/>
            <a:ext cx="2286518" cy="3337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设置洞遮罩初始阴影大小</a:t>
            </a:r>
            <a:endParaRPr lang="zh-CN" altLang="en-US" sz="1400" dirty="0"/>
          </a:p>
        </p:txBody>
      </p:sp>
      <p:cxnSp>
        <p:nvCxnSpPr>
          <p:cNvPr id="30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5260986" y="2324100"/>
            <a:ext cx="904864" cy="3138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429416" y="2538138"/>
            <a:ext cx="1285084" cy="541612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游戏开始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初始化隐藏</a:t>
            </a:r>
            <a:endParaRPr lang="zh-CN" altLang="en-US" sz="1400" dirty="0"/>
          </a:p>
        </p:txBody>
      </p:sp>
      <p:cxnSp>
        <p:nvCxnSpPr>
          <p:cNvPr id="34" name="Straight Connector 26">
            <a:extLst>
              <a:ext uri="{FF2B5EF4-FFF2-40B4-BE49-F238E27FC236}">
                <a16:creationId xmlns:a16="http://schemas.microsoft.com/office/drawing/2014/main" xmlns="" id="{DEF8C06F-28D9-4EC1-9832-2EBC8FD69D8F}"/>
              </a:ext>
            </a:extLst>
          </p:cNvPr>
          <p:cNvCxnSpPr>
            <a:stCxn id="33" idx="2"/>
          </p:cNvCxnSpPr>
          <p:nvPr/>
        </p:nvCxnSpPr>
        <p:spPr>
          <a:xfrm flipV="1">
            <a:off x="1714500" y="2578100"/>
            <a:ext cx="679450" cy="230844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15593" y="2049755"/>
            <a:ext cx="1678061" cy="33149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移动到最前面图层</a:t>
            </a:r>
            <a:endParaRPr lang="zh-CN" altLang="en-US" sz="1400" dirty="0"/>
          </a:p>
        </p:txBody>
      </p:sp>
      <p:cxnSp>
        <p:nvCxnSpPr>
          <p:cNvPr id="47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62" idx="1"/>
            <a:endCxn id="48" idx="0"/>
          </p:cNvCxnSpPr>
          <p:nvPr/>
        </p:nvCxnSpPr>
        <p:spPr>
          <a:xfrm rot="10800000" flipH="1">
            <a:off x="6210300" y="2739476"/>
            <a:ext cx="594884" cy="314875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805184" y="2547482"/>
            <a:ext cx="1532365" cy="38398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将大小增加到</a:t>
            </a:r>
            <a:r>
              <a:rPr lang="en-US" altLang="zh-CN" sz="1400" dirty="0" smtClean="0"/>
              <a:t>92</a:t>
            </a:r>
            <a:endParaRPr lang="zh-CN" altLang="en-US" sz="1400" dirty="0"/>
          </a:p>
        </p:txBody>
      </p:sp>
      <p:sp>
        <p:nvSpPr>
          <p:cNvPr id="59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558800" y="3639283"/>
            <a:ext cx="1123950" cy="532667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桶落下结束</a:t>
            </a:r>
            <a:r>
              <a:rPr lang="en-US" altLang="zh-CN" sz="1400" dirty="0" smtClean="0"/>
              <a:t/>
            </a:r>
            <a:br>
              <a:rPr lang="en-US" altLang="zh-CN" sz="1400" dirty="0" smtClean="0"/>
            </a:br>
            <a:r>
              <a:rPr lang="zh-CN" altLang="en-US" sz="1400" dirty="0" smtClean="0"/>
              <a:t>隐藏</a:t>
            </a:r>
            <a:endParaRPr lang="zh-CN" altLang="en-US" sz="1400" dirty="0"/>
          </a:p>
        </p:txBody>
      </p:sp>
      <p:cxnSp>
        <p:nvCxnSpPr>
          <p:cNvPr id="68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/>
          <p:nvPr/>
        </p:nvCxnSpPr>
        <p:spPr>
          <a:xfrm flipV="1">
            <a:off x="1733550" y="3829050"/>
            <a:ext cx="692150" cy="50800"/>
          </a:xfrm>
          <a:prstGeom prst="line">
            <a:avLst/>
          </a:prstGeom>
          <a:ln w="19050" cap="rnd">
            <a:solidFill>
              <a:schemeClr val="accent6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24">
            <a:extLst>
              <a:ext uri="{FF2B5EF4-FFF2-40B4-BE49-F238E27FC236}">
                <a16:creationId xmlns:a16="http://schemas.microsoft.com/office/drawing/2014/main" xmlns="" id="{3D830E37-87D0-4CA1-898D-91D945A46F33}"/>
              </a:ext>
            </a:extLst>
          </p:cNvPr>
          <p:cNvCxnSpPr>
            <a:stCxn id="36" idx="2"/>
          </p:cNvCxnSpPr>
          <p:nvPr/>
        </p:nvCxnSpPr>
        <p:spPr>
          <a:xfrm flipV="1">
            <a:off x="1893654" y="2209800"/>
            <a:ext cx="493946" cy="5703"/>
          </a:xfrm>
          <a:prstGeom prst="line">
            <a:avLst/>
          </a:prstGeom>
          <a:ln w="19050" cap="rnd">
            <a:solidFill>
              <a:schemeClr val="accent2"/>
            </a:solidFill>
            <a:prstDash val="solid"/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6178032" y="2149095"/>
            <a:ext cx="2286518" cy="333755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20000"/>
              </a:lnSpc>
              <a:tabLst>
                <a:tab pos="228594" algn="l"/>
              </a:tabLst>
              <a:defRPr/>
            </a:pPr>
            <a:r>
              <a:rPr lang="zh-CN" altLang="en-US" sz="1400" dirty="0" smtClean="0"/>
              <a:t>显示洞的遮罩层</a:t>
            </a:r>
            <a:endParaRPr lang="zh-CN" altLang="en-US" sz="1400" dirty="0"/>
          </a:p>
        </p:txBody>
      </p:sp>
      <p:sp>
        <p:nvSpPr>
          <p:cNvPr id="62" name="右大括号 61"/>
          <p:cNvSpPr/>
          <p:nvPr/>
        </p:nvSpPr>
        <p:spPr>
          <a:xfrm>
            <a:off x="6019800" y="2660650"/>
            <a:ext cx="190500" cy="787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4204382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500"/>
                            </p:stCondLst>
                            <p:childTnLst>
                              <p:par>
                                <p:cTn id="5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6000"/>
                            </p:stCondLst>
                            <p:childTnLst>
                              <p:par>
                                <p:cTn id="5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70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00"/>
                            </p:stCondLst>
                            <p:childTnLst>
                              <p:par>
                                <p:cTn id="6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80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8500"/>
                            </p:stCondLst>
                            <p:childTnLst>
                              <p:par>
                                <p:cTn id="7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9000"/>
                            </p:stCondLst>
                            <p:childTnLst>
                              <p:par>
                                <p:cTn id="8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9500"/>
                            </p:stCondLst>
                            <p:childTnLst>
                              <p:par>
                                <p:cTn id="8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0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500"/>
                            </p:stCondLst>
                            <p:childTnLst>
                              <p:par>
                                <p:cTn id="9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1000"/>
                            </p:stCondLst>
                            <p:childTnLst>
                              <p:par>
                                <p:cTn id="9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3" grpId="0"/>
      <p:bldP spid="14" grpId="0"/>
      <p:bldP spid="33" grpId="0"/>
      <p:bldP spid="36" grpId="0"/>
      <p:bldP spid="48" grpId="0"/>
      <p:bldP spid="59" grpId="0"/>
      <p:bldP spid="61" grpId="0"/>
      <p:bldP spid="6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文本框 74">
            <a:extLst>
              <a:ext uri="{FF2B5EF4-FFF2-40B4-BE49-F238E27FC236}">
                <a16:creationId xmlns:a16="http://schemas.microsoft.com/office/drawing/2014/main" xmlns="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rgbClr val="FFA100"/>
                </a:solidFill>
                <a:latin typeface="+mj-ea"/>
                <a:ea typeface="+mj-ea"/>
              </a:rPr>
              <a:t>Today's mission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今日任务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7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2774819" y="1061438"/>
            <a:ext cx="4172828" cy="3480781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/>
              <a:t>	</a:t>
            </a:r>
            <a:r>
              <a:rPr lang="zh-CN" altLang="en-US" dirty="0"/>
              <a:t>今天我们来做一</a:t>
            </a:r>
            <a:r>
              <a:rPr lang="zh-CN" altLang="en-US" dirty="0" smtClean="0"/>
              <a:t>个拯救松鼠的小游戏。在这个游戏中，松鼠会随机的从地底冒出来。我们要点击松鼠，使松鼠向下隐藏起来躲避水桶的砸击，打到三个松鼠游戏结束，挑战最高得分吧。</a:t>
            </a:r>
            <a:endParaRPr lang="zh-CN" altLang="en-US" dirty="0"/>
          </a:p>
        </p:txBody>
      </p:sp>
      <p:sp>
        <p:nvSpPr>
          <p:cNvPr id="6" name="ValueShape">
            <a:extLst>
              <a:ext uri="{FF2B5EF4-FFF2-40B4-BE49-F238E27FC236}">
                <a16:creationId xmlns:a16="http://schemas.microsoft.com/office/drawing/2014/main" xmlns="" id="{17AD4578-B326-40B3-9AF0-AA71055EA961}"/>
              </a:ext>
            </a:extLst>
          </p:cNvPr>
          <p:cNvSpPr>
            <a:spLocks/>
          </p:cNvSpPr>
          <p:nvPr/>
        </p:nvSpPr>
        <p:spPr bwMode="auto">
          <a:xfrm>
            <a:off x="505228" y="1691707"/>
            <a:ext cx="1794303" cy="3167544"/>
          </a:xfrm>
          <a:custGeom>
            <a:avLst/>
            <a:gdLst>
              <a:gd name="connsiteX0" fmla="*/ 664005 w 1331809"/>
              <a:gd name="connsiteY0" fmla="*/ 915988 h 2351088"/>
              <a:gd name="connsiteX1" fmla="*/ 1030219 w 1331809"/>
              <a:gd name="connsiteY1" fmla="*/ 1367988 h 2351088"/>
              <a:gd name="connsiteX2" fmla="*/ 1249192 w 1331809"/>
              <a:gd name="connsiteY2" fmla="*/ 2268222 h 2351088"/>
              <a:gd name="connsiteX3" fmla="*/ 1237866 w 1331809"/>
              <a:gd name="connsiteY3" fmla="*/ 2324722 h 2351088"/>
              <a:gd name="connsiteX4" fmla="*/ 1185010 w 1331809"/>
              <a:gd name="connsiteY4" fmla="*/ 2351088 h 2351088"/>
              <a:gd name="connsiteX5" fmla="*/ 818796 w 1331809"/>
              <a:gd name="connsiteY5" fmla="*/ 2351088 h 2351088"/>
              <a:gd name="connsiteX6" fmla="*/ 818796 w 1331809"/>
              <a:gd name="connsiteY6" fmla="*/ 2094955 h 2351088"/>
              <a:gd name="connsiteX7" fmla="*/ 664005 w 1331809"/>
              <a:gd name="connsiteY7" fmla="*/ 1936755 h 2351088"/>
              <a:gd name="connsiteX8" fmla="*/ 505438 w 1331809"/>
              <a:gd name="connsiteY8" fmla="*/ 2094955 h 2351088"/>
              <a:gd name="connsiteX9" fmla="*/ 505438 w 1331809"/>
              <a:gd name="connsiteY9" fmla="*/ 2351088 h 2351088"/>
              <a:gd name="connsiteX10" fmla="*/ 142999 w 1331809"/>
              <a:gd name="connsiteY10" fmla="*/ 2351088 h 2351088"/>
              <a:gd name="connsiteX11" fmla="*/ 90143 w 1331809"/>
              <a:gd name="connsiteY11" fmla="*/ 2324722 h 2351088"/>
              <a:gd name="connsiteX12" fmla="*/ 78817 w 1331809"/>
              <a:gd name="connsiteY12" fmla="*/ 2268222 h 2351088"/>
              <a:gd name="connsiteX13" fmla="*/ 297791 w 1331809"/>
              <a:gd name="connsiteY13" fmla="*/ 1367988 h 2351088"/>
              <a:gd name="connsiteX14" fmla="*/ 664005 w 1331809"/>
              <a:gd name="connsiteY14" fmla="*/ 915988 h 2351088"/>
              <a:gd name="connsiteX15" fmla="*/ 819465 w 1331809"/>
              <a:gd name="connsiteY15" fmla="*/ 720725 h 2351088"/>
              <a:gd name="connsiteX16" fmla="*/ 1292107 w 1331809"/>
              <a:gd name="connsiteY16" fmla="*/ 1097387 h 2351088"/>
              <a:gd name="connsiteX17" fmla="*/ 1292107 w 1331809"/>
              <a:gd name="connsiteY17" fmla="*/ 1285717 h 2351088"/>
              <a:gd name="connsiteX18" fmla="*/ 1197579 w 1331809"/>
              <a:gd name="connsiteY18" fmla="*/ 1327150 h 2351088"/>
              <a:gd name="connsiteX19" fmla="*/ 1099269 w 1331809"/>
              <a:gd name="connsiteY19" fmla="*/ 1285717 h 2351088"/>
              <a:gd name="connsiteX20" fmla="*/ 721155 w 1331809"/>
              <a:gd name="connsiteY20" fmla="*/ 818657 h 2351088"/>
              <a:gd name="connsiteX21" fmla="*/ 819465 w 1331809"/>
              <a:gd name="connsiteY21" fmla="*/ 720725 h 2351088"/>
              <a:gd name="connsiteX22" fmla="*/ 508701 w 1331809"/>
              <a:gd name="connsiteY22" fmla="*/ 720725 h 2351088"/>
              <a:gd name="connsiteX23" fmla="*/ 606855 w 1331809"/>
              <a:gd name="connsiteY23" fmla="*/ 818657 h 2351088"/>
              <a:gd name="connsiteX24" fmla="*/ 229340 w 1331809"/>
              <a:gd name="connsiteY24" fmla="*/ 1285717 h 2351088"/>
              <a:gd name="connsiteX25" fmla="*/ 134961 w 1331809"/>
              <a:gd name="connsiteY25" fmla="*/ 1327150 h 2351088"/>
              <a:gd name="connsiteX26" fmla="*/ 36807 w 1331809"/>
              <a:gd name="connsiteY26" fmla="*/ 1285717 h 2351088"/>
              <a:gd name="connsiteX27" fmla="*/ 36807 w 1331809"/>
              <a:gd name="connsiteY27" fmla="*/ 1097387 h 2351088"/>
              <a:gd name="connsiteX28" fmla="*/ 508701 w 1331809"/>
              <a:gd name="connsiteY28" fmla="*/ 720725 h 2351088"/>
              <a:gd name="connsiteX29" fmla="*/ 663709 w 1331809"/>
              <a:gd name="connsiteY29" fmla="*/ 550863 h 2351088"/>
              <a:gd name="connsiteX30" fmla="*/ 776717 w 1331809"/>
              <a:gd name="connsiteY30" fmla="*/ 663872 h 2351088"/>
              <a:gd name="connsiteX31" fmla="*/ 663709 w 1331809"/>
              <a:gd name="connsiteY31" fmla="*/ 773113 h 2351088"/>
              <a:gd name="connsiteX32" fmla="*/ 554467 w 1331809"/>
              <a:gd name="connsiteY32" fmla="*/ 663872 h 2351088"/>
              <a:gd name="connsiteX33" fmla="*/ 663709 w 1331809"/>
              <a:gd name="connsiteY33" fmla="*/ 550863 h 2351088"/>
              <a:gd name="connsiteX34" fmla="*/ 1197579 w 1331809"/>
              <a:gd name="connsiteY34" fmla="*/ 0 h 2351088"/>
              <a:gd name="connsiteX35" fmla="*/ 1292107 w 1331809"/>
              <a:gd name="connsiteY35" fmla="*/ 37666 h 2351088"/>
              <a:gd name="connsiteX36" fmla="*/ 1292107 w 1331809"/>
              <a:gd name="connsiteY36" fmla="*/ 225997 h 2351088"/>
              <a:gd name="connsiteX37" fmla="*/ 819465 w 1331809"/>
              <a:gd name="connsiteY37" fmla="*/ 606425 h 2351088"/>
              <a:gd name="connsiteX38" fmla="*/ 721155 w 1331809"/>
              <a:gd name="connsiteY38" fmla="*/ 508493 h 2351088"/>
              <a:gd name="connsiteX39" fmla="*/ 1099269 w 1331809"/>
              <a:gd name="connsiteY39" fmla="*/ 37666 h 2351088"/>
              <a:gd name="connsiteX40" fmla="*/ 1197579 w 1331809"/>
              <a:gd name="connsiteY40" fmla="*/ 0 h 2351088"/>
              <a:gd name="connsiteX41" fmla="*/ 134961 w 1331809"/>
              <a:gd name="connsiteY41" fmla="*/ 0 h 2351088"/>
              <a:gd name="connsiteX42" fmla="*/ 229340 w 1331809"/>
              <a:gd name="connsiteY42" fmla="*/ 37666 h 2351088"/>
              <a:gd name="connsiteX43" fmla="*/ 606855 w 1331809"/>
              <a:gd name="connsiteY43" fmla="*/ 508493 h 2351088"/>
              <a:gd name="connsiteX44" fmla="*/ 508701 w 1331809"/>
              <a:gd name="connsiteY44" fmla="*/ 606425 h 2351088"/>
              <a:gd name="connsiteX45" fmla="*/ 36807 w 1331809"/>
              <a:gd name="connsiteY45" fmla="*/ 225997 h 2351088"/>
              <a:gd name="connsiteX46" fmla="*/ 36807 w 1331809"/>
              <a:gd name="connsiteY46" fmla="*/ 37666 h 2351088"/>
              <a:gd name="connsiteX47" fmla="*/ 134961 w 1331809"/>
              <a:gd name="connsiteY47" fmla="*/ 0 h 2351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331809" h="2351088">
                <a:moveTo>
                  <a:pt x="664005" y="915988"/>
                </a:moveTo>
                <a:cubicBezTo>
                  <a:pt x="664005" y="915988"/>
                  <a:pt x="664005" y="915988"/>
                  <a:pt x="1030219" y="1367988"/>
                </a:cubicBezTo>
                <a:lnTo>
                  <a:pt x="1249192" y="2268222"/>
                </a:lnTo>
                <a:cubicBezTo>
                  <a:pt x="1252967" y="2287055"/>
                  <a:pt x="1249192" y="2309655"/>
                  <a:pt x="1237866" y="2324722"/>
                </a:cubicBezTo>
                <a:cubicBezTo>
                  <a:pt x="1226539" y="2343555"/>
                  <a:pt x="1203887" y="2351088"/>
                  <a:pt x="1185010" y="2351088"/>
                </a:cubicBezTo>
                <a:cubicBezTo>
                  <a:pt x="1185010" y="2351088"/>
                  <a:pt x="1185010" y="2351088"/>
                  <a:pt x="818796" y="2351088"/>
                </a:cubicBezTo>
                <a:cubicBezTo>
                  <a:pt x="818796" y="2351088"/>
                  <a:pt x="818796" y="2351088"/>
                  <a:pt x="818796" y="2094955"/>
                </a:cubicBezTo>
                <a:cubicBezTo>
                  <a:pt x="818796" y="2008322"/>
                  <a:pt x="750839" y="1936755"/>
                  <a:pt x="664005" y="1936755"/>
                </a:cubicBezTo>
                <a:cubicBezTo>
                  <a:pt x="577170" y="1936755"/>
                  <a:pt x="505438" y="2008322"/>
                  <a:pt x="505438" y="2094955"/>
                </a:cubicBezTo>
                <a:cubicBezTo>
                  <a:pt x="505438" y="2094955"/>
                  <a:pt x="505438" y="2094955"/>
                  <a:pt x="505438" y="2351088"/>
                </a:cubicBezTo>
                <a:cubicBezTo>
                  <a:pt x="505438" y="2351088"/>
                  <a:pt x="505438" y="2351088"/>
                  <a:pt x="142999" y="2351088"/>
                </a:cubicBezTo>
                <a:cubicBezTo>
                  <a:pt x="124122" y="2351088"/>
                  <a:pt x="105245" y="2343555"/>
                  <a:pt x="90143" y="2324722"/>
                </a:cubicBezTo>
                <a:cubicBezTo>
                  <a:pt x="78817" y="2309655"/>
                  <a:pt x="75042" y="2287055"/>
                  <a:pt x="78817" y="2268222"/>
                </a:cubicBezTo>
                <a:cubicBezTo>
                  <a:pt x="78817" y="2268222"/>
                  <a:pt x="78817" y="2268222"/>
                  <a:pt x="297791" y="1367988"/>
                </a:cubicBezTo>
                <a:cubicBezTo>
                  <a:pt x="297791" y="1367988"/>
                  <a:pt x="297791" y="1367988"/>
                  <a:pt x="664005" y="915988"/>
                </a:cubicBezTo>
                <a:close/>
                <a:moveTo>
                  <a:pt x="819465" y="720725"/>
                </a:moveTo>
                <a:lnTo>
                  <a:pt x="1292107" y="1097387"/>
                </a:lnTo>
                <a:cubicBezTo>
                  <a:pt x="1345043" y="1150119"/>
                  <a:pt x="1345043" y="1236751"/>
                  <a:pt x="1292107" y="1285717"/>
                </a:cubicBezTo>
                <a:cubicBezTo>
                  <a:pt x="1265639" y="1312084"/>
                  <a:pt x="1231609" y="1327150"/>
                  <a:pt x="1197579" y="1327150"/>
                </a:cubicBezTo>
                <a:cubicBezTo>
                  <a:pt x="1163548" y="1327150"/>
                  <a:pt x="1125737" y="1312084"/>
                  <a:pt x="1099269" y="1285717"/>
                </a:cubicBezTo>
                <a:cubicBezTo>
                  <a:pt x="1099269" y="1285717"/>
                  <a:pt x="1099269" y="1285717"/>
                  <a:pt x="721155" y="818657"/>
                </a:cubicBezTo>
                <a:cubicBezTo>
                  <a:pt x="766529" y="799824"/>
                  <a:pt x="804340" y="765925"/>
                  <a:pt x="819465" y="720725"/>
                </a:cubicBezTo>
                <a:close/>
                <a:moveTo>
                  <a:pt x="508701" y="720725"/>
                </a:moveTo>
                <a:cubicBezTo>
                  <a:pt x="527577" y="765925"/>
                  <a:pt x="561553" y="799824"/>
                  <a:pt x="606855" y="818657"/>
                </a:cubicBezTo>
                <a:cubicBezTo>
                  <a:pt x="606855" y="818657"/>
                  <a:pt x="606855" y="818657"/>
                  <a:pt x="229340" y="1285717"/>
                </a:cubicBezTo>
                <a:cubicBezTo>
                  <a:pt x="202914" y="1312084"/>
                  <a:pt x="168937" y="1327150"/>
                  <a:pt x="134961" y="1327150"/>
                </a:cubicBezTo>
                <a:cubicBezTo>
                  <a:pt x="97209" y="1327150"/>
                  <a:pt x="63233" y="1312084"/>
                  <a:pt x="36807" y="1285717"/>
                </a:cubicBezTo>
                <a:cubicBezTo>
                  <a:pt x="-12270" y="1236751"/>
                  <a:pt x="-12270" y="1150119"/>
                  <a:pt x="36807" y="1097387"/>
                </a:cubicBezTo>
                <a:cubicBezTo>
                  <a:pt x="36807" y="1097387"/>
                  <a:pt x="36807" y="1097387"/>
                  <a:pt x="508701" y="720725"/>
                </a:cubicBezTo>
                <a:close/>
                <a:moveTo>
                  <a:pt x="663709" y="550863"/>
                </a:moveTo>
                <a:cubicBezTo>
                  <a:pt x="723980" y="550863"/>
                  <a:pt x="776717" y="603600"/>
                  <a:pt x="776717" y="663872"/>
                </a:cubicBezTo>
                <a:cubicBezTo>
                  <a:pt x="776717" y="724143"/>
                  <a:pt x="723980" y="773113"/>
                  <a:pt x="663709" y="773113"/>
                </a:cubicBezTo>
                <a:cubicBezTo>
                  <a:pt x="603437" y="773113"/>
                  <a:pt x="554467" y="724143"/>
                  <a:pt x="554467" y="663872"/>
                </a:cubicBezTo>
                <a:cubicBezTo>
                  <a:pt x="554467" y="603600"/>
                  <a:pt x="603437" y="550863"/>
                  <a:pt x="663709" y="550863"/>
                </a:cubicBezTo>
                <a:close/>
                <a:moveTo>
                  <a:pt x="1197579" y="0"/>
                </a:moveTo>
                <a:cubicBezTo>
                  <a:pt x="1231609" y="0"/>
                  <a:pt x="1265639" y="11300"/>
                  <a:pt x="1292107" y="37666"/>
                </a:cubicBezTo>
                <a:cubicBezTo>
                  <a:pt x="1345043" y="90399"/>
                  <a:pt x="1345043" y="173264"/>
                  <a:pt x="1292107" y="225997"/>
                </a:cubicBezTo>
                <a:cubicBezTo>
                  <a:pt x="1292107" y="225997"/>
                  <a:pt x="1292107" y="225997"/>
                  <a:pt x="819465" y="606425"/>
                </a:cubicBezTo>
                <a:cubicBezTo>
                  <a:pt x="804340" y="561226"/>
                  <a:pt x="766529" y="523559"/>
                  <a:pt x="721155" y="508493"/>
                </a:cubicBezTo>
                <a:cubicBezTo>
                  <a:pt x="721155" y="508493"/>
                  <a:pt x="721155" y="508493"/>
                  <a:pt x="1099269" y="37666"/>
                </a:cubicBezTo>
                <a:cubicBezTo>
                  <a:pt x="1125737" y="11300"/>
                  <a:pt x="1163548" y="0"/>
                  <a:pt x="1197579" y="0"/>
                </a:cubicBezTo>
                <a:close/>
                <a:moveTo>
                  <a:pt x="134961" y="0"/>
                </a:moveTo>
                <a:cubicBezTo>
                  <a:pt x="168937" y="0"/>
                  <a:pt x="202914" y="11300"/>
                  <a:pt x="229340" y="37666"/>
                </a:cubicBezTo>
                <a:cubicBezTo>
                  <a:pt x="229340" y="37666"/>
                  <a:pt x="229340" y="37666"/>
                  <a:pt x="606855" y="508493"/>
                </a:cubicBezTo>
                <a:cubicBezTo>
                  <a:pt x="561553" y="523559"/>
                  <a:pt x="527577" y="561226"/>
                  <a:pt x="508701" y="606425"/>
                </a:cubicBezTo>
                <a:lnTo>
                  <a:pt x="36807" y="225997"/>
                </a:lnTo>
                <a:cubicBezTo>
                  <a:pt x="-12270" y="177031"/>
                  <a:pt x="-12270" y="90399"/>
                  <a:pt x="36807" y="37666"/>
                </a:cubicBezTo>
                <a:cubicBezTo>
                  <a:pt x="63233" y="11300"/>
                  <a:pt x="97209" y="0"/>
                  <a:pt x="13496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xmlns="" val="3736958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2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课后思考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Thinking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05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xmlns="" id="{0E35A2F5-8D96-4C97-B2B6-48F1BE8F1870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03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Thinking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>
                <a:solidFill>
                  <a:srgbClr val="FFA100"/>
                </a:solidFill>
                <a:latin typeface="+mj-ea"/>
                <a:ea typeface="+mj-ea"/>
              </a:rPr>
              <a:t>课后思考</a:t>
            </a:r>
          </a:p>
        </p:txBody>
      </p:sp>
      <p:grpSp>
        <p:nvGrpSpPr>
          <p:cNvPr id="2" name="组 33"/>
          <p:cNvGrpSpPr/>
          <p:nvPr/>
        </p:nvGrpSpPr>
        <p:grpSpPr>
          <a:xfrm>
            <a:off x="1711286" y="1291608"/>
            <a:ext cx="5765279" cy="3452834"/>
            <a:chOff x="4390571" y="1111966"/>
            <a:chExt cx="5205601" cy="3452834"/>
          </a:xfrm>
        </p:grpSpPr>
        <p:sp>
          <p:nvSpPr>
            <p:cNvPr id="35" name="矩形: 剪去顶角 82">
              <a:extLst>
                <a:ext uri="{FF2B5EF4-FFF2-40B4-BE49-F238E27FC236}">
                  <a16:creationId xmlns="" xmlns:a16="http://schemas.microsoft.com/office/drawing/2014/main" id="{DC152A6D-9C1D-48A4-8F5F-EE6D48F18980}"/>
                </a:ext>
              </a:extLst>
            </p:cNvPr>
            <p:cNvSpPr/>
            <p:nvPr/>
          </p:nvSpPr>
          <p:spPr>
            <a:xfrm flipH="1">
              <a:off x="4390571" y="1481298"/>
              <a:ext cx="5205601" cy="3083502"/>
            </a:xfrm>
            <a:prstGeom prst="snip2SameRect">
              <a:avLst>
                <a:gd name="adj1" fmla="val 0"/>
                <a:gd name="adj2" fmla="val 0"/>
              </a:avLst>
            </a:prstGeom>
            <a:ln>
              <a:noFill/>
            </a:ln>
          </p:spPr>
          <p:txBody>
            <a:bodyPr wrap="square" numCol="1" anchor="t">
              <a:noAutofit/>
            </a:bodyPr>
            <a:lstStyle/>
            <a:p>
              <a:pPr>
                <a:lnSpc>
                  <a:spcPct val="150000"/>
                </a:lnSpc>
                <a:tabLst>
                  <a:tab pos="228594" algn="l"/>
                </a:tabLst>
                <a:defRPr/>
              </a:pPr>
              <a:r>
                <a:rPr lang="zh-CN" altLang="en-US" dirty="0" smtClean="0"/>
                <a:t>     拯救仓鼠我们学会了，那如何实现打地鼠的游戏呢？</a:t>
              </a:r>
              <a:endParaRPr lang="zh-CN" altLang="en-US" dirty="0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4390572" y="1111966"/>
              <a:ext cx="216768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200" b="1" dirty="0">
                  <a:solidFill>
                    <a:schemeClr val="accent1">
                      <a:lumMod val="100000"/>
                    </a:schemeClr>
                  </a:solidFill>
                </a:rPr>
                <a:t>课后思考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5333999" y="2551644"/>
            <a:ext cx="1290991" cy="2125692"/>
            <a:chOff x="5333999" y="2551644"/>
            <a:chExt cx="1290991" cy="2125692"/>
          </a:xfrm>
        </p:grpSpPr>
        <p:grpSp>
          <p:nvGrpSpPr>
            <p:cNvPr id="9" name="Group 64">
              <a:extLst>
                <a:ext uri="{FF2B5EF4-FFF2-40B4-BE49-F238E27FC236}">
                  <a16:creationId xmlns:a16="http://schemas.microsoft.com/office/drawing/2014/main" xmlns="" id="{F94D4E44-9BBF-4929-9E4F-91F774AA8370}"/>
                </a:ext>
              </a:extLst>
            </p:cNvPr>
            <p:cNvGrpSpPr/>
            <p:nvPr/>
          </p:nvGrpSpPr>
          <p:grpSpPr>
            <a:xfrm rot="19891913">
              <a:off x="5333999" y="2551644"/>
              <a:ext cx="1290991" cy="2125692"/>
              <a:chOff x="170364" y="949888"/>
              <a:chExt cx="1945268" cy="3203011"/>
            </a:xfrm>
          </p:grpSpPr>
          <p:sp>
            <p:nvSpPr>
              <p:cNvPr id="11" name="Rectangle 69">
                <a:extLst>
                  <a:ext uri="{FF2B5EF4-FFF2-40B4-BE49-F238E27FC236}">
                    <a16:creationId xmlns:a16="http://schemas.microsoft.com/office/drawing/2014/main" xmlns="" id="{336C5388-0AA0-4EA9-A23E-74241B35A776}"/>
                  </a:ext>
                </a:extLst>
              </p:cNvPr>
              <p:cNvSpPr/>
              <p:nvPr/>
            </p:nvSpPr>
            <p:spPr>
              <a:xfrm>
                <a:off x="975357" y="2854550"/>
                <a:ext cx="335282" cy="132489"/>
              </a:xfrm>
              <a:prstGeom prst="rect">
                <a:avLst/>
              </a:prstGeom>
              <a:solidFill>
                <a:schemeClr val="tx1">
                  <a:lumMod val="25000"/>
                  <a:lumOff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2" name="Oval 70">
                <a:extLst>
                  <a:ext uri="{FF2B5EF4-FFF2-40B4-BE49-F238E27FC236}">
                    <a16:creationId xmlns:a16="http://schemas.microsoft.com/office/drawing/2014/main" xmlns="" id="{AD553C53-B1EC-4F8A-9987-EBD895897A13}"/>
                  </a:ext>
                </a:extLst>
              </p:cNvPr>
              <p:cNvSpPr/>
              <p:nvPr/>
            </p:nvSpPr>
            <p:spPr>
              <a:xfrm>
                <a:off x="170364" y="949888"/>
                <a:ext cx="1945268" cy="1945273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3" name="Oval 71">
                <a:extLst>
                  <a:ext uri="{FF2B5EF4-FFF2-40B4-BE49-F238E27FC236}">
                    <a16:creationId xmlns:a16="http://schemas.microsoft.com/office/drawing/2014/main" xmlns="" id="{955B923A-89CF-4546-AD3D-AD3408E0978C}"/>
                  </a:ext>
                </a:extLst>
              </p:cNvPr>
              <p:cNvSpPr/>
              <p:nvPr/>
            </p:nvSpPr>
            <p:spPr>
              <a:xfrm>
                <a:off x="368693" y="1148217"/>
                <a:ext cx="1548613" cy="154861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4" name="Rectangle: Top Corners Rounded 72">
                <a:extLst>
                  <a:ext uri="{FF2B5EF4-FFF2-40B4-BE49-F238E27FC236}">
                    <a16:creationId xmlns:a16="http://schemas.microsoft.com/office/drawing/2014/main" xmlns="" id="{5CE3207A-44A4-472E-BA00-D3BDAB4E38DD}"/>
                  </a:ext>
                </a:extLst>
              </p:cNvPr>
              <p:cNvSpPr/>
              <p:nvPr/>
            </p:nvSpPr>
            <p:spPr>
              <a:xfrm>
                <a:off x="944878" y="2984657"/>
                <a:ext cx="396241" cy="185829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  <p:sp>
            <p:nvSpPr>
              <p:cNvPr id="15" name="Rectangle: Top Corners Rounded 73">
                <a:extLst>
                  <a:ext uri="{FF2B5EF4-FFF2-40B4-BE49-F238E27FC236}">
                    <a16:creationId xmlns:a16="http://schemas.microsoft.com/office/drawing/2014/main" xmlns="" id="{A0187962-A5BC-44C6-BBAE-BD2C864E80E3}"/>
                  </a:ext>
                </a:extLst>
              </p:cNvPr>
              <p:cNvSpPr/>
              <p:nvPr/>
            </p:nvSpPr>
            <p:spPr>
              <a:xfrm flipV="1">
                <a:off x="923924" y="3151246"/>
                <a:ext cx="438151" cy="1001653"/>
              </a:xfrm>
              <a:prstGeom prst="round2SameRect">
                <a:avLst>
                  <a:gd name="adj1" fmla="val 15385"/>
                  <a:gd name="adj2" fmla="val 0"/>
                </a:avLst>
              </a:prstGeom>
              <a:solidFill>
                <a:schemeClr val="bg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/>
              </a:p>
            </p:txBody>
          </p:sp>
        </p:grpSp>
        <p:sp>
          <p:nvSpPr>
            <p:cNvPr id="3" name="文本框 2"/>
            <p:cNvSpPr txBox="1"/>
            <p:nvPr/>
          </p:nvSpPr>
          <p:spPr>
            <a:xfrm rot="20052675">
              <a:off x="5515622" y="2705740"/>
              <a:ext cx="49596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zh-CN" sz="7000" b="1" dirty="0" smtClean="0">
                  <a:solidFill>
                    <a:srgbClr val="666666"/>
                  </a:solidFill>
                </a:rPr>
                <a:t>?</a:t>
              </a:r>
              <a:endParaRPr kumimoji="1" lang="zh-CN" altLang="en-US" sz="7000" b="1" dirty="0">
                <a:solidFill>
                  <a:srgbClr val="6666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18137144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图片 55">
            <a:extLst>
              <a:ext uri="{FF2B5EF4-FFF2-40B4-BE49-F238E27FC236}">
                <a16:creationId xmlns="" xmlns:a16="http://schemas.microsoft.com/office/drawing/2014/main" id="{A68A9E2E-A1AB-412D-957B-97C938AB69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4116" y="2675146"/>
            <a:ext cx="859611" cy="438950"/>
          </a:xfrm>
          <a:prstGeom prst="rect">
            <a:avLst/>
          </a:prstGeom>
        </p:spPr>
      </p:pic>
      <p:pic>
        <p:nvPicPr>
          <p:cNvPr id="57" name="图片 56">
            <a:extLst>
              <a:ext uri="{FF2B5EF4-FFF2-40B4-BE49-F238E27FC236}">
                <a16:creationId xmlns="" xmlns:a16="http://schemas.microsoft.com/office/drawing/2014/main" id="{F1382FDF-991D-405F-9F1F-6297EE2BDA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45930" y="2988207"/>
            <a:ext cx="1049003" cy="478116"/>
          </a:xfrm>
          <a:prstGeom prst="rect">
            <a:avLst/>
          </a:prstGeom>
        </p:spPr>
      </p:pic>
      <p:pic>
        <p:nvPicPr>
          <p:cNvPr id="58" name="图片 57">
            <a:extLst>
              <a:ext uri="{FF2B5EF4-FFF2-40B4-BE49-F238E27FC236}">
                <a16:creationId xmlns="" xmlns:a16="http://schemas.microsoft.com/office/drawing/2014/main" id="{0B352624-4254-493A-A94B-756BD6FA62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89312" y="3002624"/>
            <a:ext cx="2383743" cy="1865538"/>
          </a:xfrm>
          <a:prstGeom prst="rect">
            <a:avLst/>
          </a:prstGeom>
        </p:spPr>
      </p:pic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84C8B94A-6985-410F-85FE-FA8EBEC7D6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7289" y="3263243"/>
            <a:ext cx="2359356" cy="1621677"/>
          </a:xfrm>
          <a:prstGeom prst="rect">
            <a:avLst/>
          </a:prstGeom>
        </p:spPr>
      </p:pic>
      <p:pic>
        <p:nvPicPr>
          <p:cNvPr id="66" name="图片 65">
            <a:extLst>
              <a:ext uri="{FF2B5EF4-FFF2-40B4-BE49-F238E27FC236}">
                <a16:creationId xmlns="" xmlns:a16="http://schemas.microsoft.com/office/drawing/2014/main" id="{8CB90C7C-AA5F-41A7-AF89-98C77229959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6797" y="2951648"/>
            <a:ext cx="2274005" cy="1889924"/>
          </a:xfrm>
          <a:prstGeom prst="rect">
            <a:avLst/>
          </a:prstGeom>
        </p:spPr>
      </p:pic>
      <p:pic>
        <p:nvPicPr>
          <p:cNvPr id="60" name="图片 59">
            <a:extLst>
              <a:ext uri="{FF2B5EF4-FFF2-40B4-BE49-F238E27FC236}">
                <a16:creationId xmlns="" xmlns:a16="http://schemas.microsoft.com/office/drawing/2014/main" id="{B5B93B74-3B75-4C44-A5C6-B1F38D6B79F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91501" y="3676248"/>
            <a:ext cx="859611" cy="1280271"/>
          </a:xfrm>
          <a:prstGeom prst="rect">
            <a:avLst/>
          </a:prstGeom>
        </p:spPr>
      </p:pic>
      <p:pic>
        <p:nvPicPr>
          <p:cNvPr id="61" name="图片 60">
            <a:extLst>
              <a:ext uri="{FF2B5EF4-FFF2-40B4-BE49-F238E27FC236}">
                <a16:creationId xmlns="" xmlns:a16="http://schemas.microsoft.com/office/drawing/2014/main" id="{59BDEE35-272D-4076-A1F5-2170425DC20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62" name="图片 61">
            <a:extLst>
              <a:ext uri="{FF2B5EF4-FFF2-40B4-BE49-F238E27FC236}">
                <a16:creationId xmlns="" xmlns:a16="http://schemas.microsoft.com/office/drawing/2014/main" id="{845B2F22-F443-4628-AC6C-1033C18BED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023907" y="4824641"/>
            <a:ext cx="2206943" cy="134124"/>
          </a:xfrm>
          <a:prstGeom prst="rect">
            <a:avLst/>
          </a:prstGeom>
        </p:spPr>
      </p:pic>
      <p:pic>
        <p:nvPicPr>
          <p:cNvPr id="63" name="图片 62">
            <a:extLst>
              <a:ext uri="{FF2B5EF4-FFF2-40B4-BE49-F238E27FC236}">
                <a16:creationId xmlns="" xmlns:a16="http://schemas.microsoft.com/office/drawing/2014/main" id="{9C988148-1036-4563-B1CC-49ED50F6CB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70847" y="3048296"/>
            <a:ext cx="932769" cy="1920406"/>
          </a:xfrm>
          <a:prstGeom prst="rect">
            <a:avLst/>
          </a:prstGeom>
        </p:spPr>
      </p:pic>
      <p:pic>
        <p:nvPicPr>
          <p:cNvPr id="64" name="图片 63">
            <a:extLst>
              <a:ext uri="{FF2B5EF4-FFF2-40B4-BE49-F238E27FC236}">
                <a16:creationId xmlns="" xmlns:a16="http://schemas.microsoft.com/office/drawing/2014/main" id="{4F30ECA1-6050-4392-B67C-F89E580168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681514" y="3012149"/>
            <a:ext cx="1194920" cy="1999661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="" xmlns:a16="http://schemas.microsoft.com/office/drawing/2014/main" id="{823B187E-D166-462E-847A-61AF50F7F28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30849" y="438754"/>
            <a:ext cx="1030313" cy="469433"/>
          </a:xfrm>
          <a:prstGeom prst="rect">
            <a:avLst/>
          </a:prstGeom>
        </p:spPr>
      </p:pic>
      <p:pic>
        <p:nvPicPr>
          <p:cNvPr id="67" name="图片 66">
            <a:extLst>
              <a:ext uri="{FF2B5EF4-FFF2-40B4-BE49-F238E27FC236}">
                <a16:creationId xmlns="" xmlns:a16="http://schemas.microsoft.com/office/drawing/2014/main" id="{6342EF8D-B0F0-4A20-9C8D-EB934EDAD9F9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69" y="4594295"/>
            <a:ext cx="585267" cy="323116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="" xmlns:a16="http://schemas.microsoft.com/office/drawing/2014/main" id="{5AD37651-B988-4E4F-B437-7E35CBF114A8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30159" y="4139736"/>
            <a:ext cx="591363" cy="908383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="" xmlns:a16="http://schemas.microsoft.com/office/drawing/2014/main" id="{C6D23E6A-0E4B-4F0C-B0A8-E6D274A3537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9601" y="3951550"/>
            <a:ext cx="390178" cy="969348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="" xmlns:a16="http://schemas.microsoft.com/office/drawing/2014/main" id="{BEEEBB4F-018E-4E4D-A2FB-CFD0FF38C61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96141" y="4113169"/>
            <a:ext cx="347502" cy="737680"/>
          </a:xfrm>
          <a:prstGeom prst="rect">
            <a:avLst/>
          </a:prstGeom>
        </p:spPr>
      </p:pic>
      <p:pic>
        <p:nvPicPr>
          <p:cNvPr id="71" name="图片 70">
            <a:extLst>
              <a:ext uri="{FF2B5EF4-FFF2-40B4-BE49-F238E27FC236}">
                <a16:creationId xmlns="" xmlns:a16="http://schemas.microsoft.com/office/drawing/2014/main" id="{EC280E98-B494-493B-9B8F-C964EC3E1926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6797" y="3274213"/>
            <a:ext cx="640135" cy="262151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="" xmlns:a16="http://schemas.microsoft.com/office/drawing/2014/main" id="{A575B60D-B3C5-48F9-A7DD-9E19244DFD4E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42297" y="157174"/>
            <a:ext cx="792549" cy="438950"/>
          </a:xfrm>
          <a:prstGeom prst="rect">
            <a:avLst/>
          </a:prstGeom>
        </p:spPr>
      </p:pic>
      <p:pic>
        <p:nvPicPr>
          <p:cNvPr id="74" name="图片 73">
            <a:extLst>
              <a:ext uri="{FF2B5EF4-FFF2-40B4-BE49-F238E27FC236}">
                <a16:creationId xmlns="" xmlns:a16="http://schemas.microsoft.com/office/drawing/2014/main" id="{F4B0F296-B992-4EEF-93D1-4734E2997C94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699830" y="2802547"/>
            <a:ext cx="426757" cy="201185"/>
          </a:xfrm>
          <a:prstGeom prst="rect">
            <a:avLst/>
          </a:prstGeom>
        </p:spPr>
      </p:pic>
      <p:pic>
        <p:nvPicPr>
          <p:cNvPr id="75" name="图片 74">
            <a:extLst>
              <a:ext uri="{FF2B5EF4-FFF2-40B4-BE49-F238E27FC236}">
                <a16:creationId xmlns="" xmlns:a16="http://schemas.microsoft.com/office/drawing/2014/main" id="{1C586B08-6AE2-4824-88F2-204D8709A011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320299" y="1334451"/>
            <a:ext cx="615749" cy="286537"/>
          </a:xfrm>
          <a:prstGeom prst="rect">
            <a:avLst/>
          </a:prstGeom>
        </p:spPr>
      </p:pic>
      <p:pic>
        <p:nvPicPr>
          <p:cNvPr id="76" name="图片 75">
            <a:extLst>
              <a:ext uri="{FF2B5EF4-FFF2-40B4-BE49-F238E27FC236}">
                <a16:creationId xmlns="" xmlns:a16="http://schemas.microsoft.com/office/drawing/2014/main" id="{042BD759-996A-4925-BCB1-776D43969BEE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263748" y="4297448"/>
            <a:ext cx="475529" cy="64013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="" xmlns:a16="http://schemas.microsoft.com/office/drawing/2014/main" id="{B6667C30-493F-4162-BA56-BF6715D540B7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2476063" y="3719865"/>
            <a:ext cx="499915" cy="1237595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="" xmlns:a16="http://schemas.microsoft.com/office/drawing/2014/main" id="{DCFB431A-5B06-452E-BD42-92892E9F85DF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17595" y="679373"/>
            <a:ext cx="268247" cy="1018120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="" xmlns:a16="http://schemas.microsoft.com/office/drawing/2014/main" id="{6E3FAF40-E435-4C54-B85E-F5FA71B4EEB3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802184" y="1088388"/>
            <a:ext cx="536494" cy="249958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="" xmlns:a16="http://schemas.microsoft.com/office/drawing/2014/main" id="{7DB04CAE-9D61-41D3-9561-D36B29FDDC2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20036" y="679373"/>
            <a:ext cx="268247" cy="1018120"/>
          </a:xfrm>
          <a:prstGeom prst="rect">
            <a:avLst/>
          </a:prstGeom>
        </p:spPr>
      </p:pic>
      <p:pic>
        <p:nvPicPr>
          <p:cNvPr id="81" name="图片 80">
            <a:extLst>
              <a:ext uri="{FF2B5EF4-FFF2-40B4-BE49-F238E27FC236}">
                <a16:creationId xmlns="" xmlns:a16="http://schemas.microsoft.com/office/drawing/2014/main" id="{7FD5FDF4-EBA7-428B-BAF6-B2CC7F767B98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557689" y="4542093"/>
            <a:ext cx="487722" cy="341406"/>
          </a:xfrm>
          <a:prstGeom prst="rect">
            <a:avLst/>
          </a:prstGeom>
        </p:spPr>
      </p:pic>
      <p:sp>
        <p:nvSpPr>
          <p:cNvPr id="82" name="文本框 81">
            <a:extLst>
              <a:ext uri="{FF2B5EF4-FFF2-40B4-BE49-F238E27FC236}">
                <a16:creationId xmlns="" xmlns:a16="http://schemas.microsoft.com/office/drawing/2014/main" id="{7EFEA6E0-7A2D-4FE3-8E51-1E06DB793D71}"/>
              </a:ext>
            </a:extLst>
          </p:cNvPr>
          <p:cNvSpPr txBox="1"/>
          <p:nvPr/>
        </p:nvSpPr>
        <p:spPr>
          <a:xfrm>
            <a:off x="2070431" y="1352837"/>
            <a:ext cx="4765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感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谢</a:t>
            </a:r>
            <a:r>
              <a:rPr lang="zh-CN" altLang="en-US" sz="8000" b="1" dirty="0">
                <a:solidFill>
                  <a:schemeClr val="tx2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聆</a:t>
            </a:r>
            <a:r>
              <a:rPr lang="zh-CN" altLang="en-US" sz="8000" b="1" dirty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听</a:t>
            </a:r>
          </a:p>
        </p:txBody>
      </p:sp>
      <p:sp>
        <p:nvSpPr>
          <p:cNvPr id="83" name="文本框 82">
            <a:extLst>
              <a:ext uri="{FF2B5EF4-FFF2-40B4-BE49-F238E27FC236}">
                <a16:creationId xmlns="" xmlns:a16="http://schemas.microsoft.com/office/drawing/2014/main" id="{062ABCFE-C0BC-4817-AF35-930D72D69C16}"/>
              </a:ext>
            </a:extLst>
          </p:cNvPr>
          <p:cNvSpPr txBox="1"/>
          <p:nvPr/>
        </p:nvSpPr>
        <p:spPr>
          <a:xfrm>
            <a:off x="3649269" y="494449"/>
            <a:ext cx="22338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2019</a:t>
            </a:r>
            <a:endParaRPr lang="zh-CN" altLang="en-US" sz="60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grpSp>
        <p:nvGrpSpPr>
          <p:cNvPr id="87" name="PA_组合 86">
            <a:extLst>
              <a:ext uri="{FF2B5EF4-FFF2-40B4-BE49-F238E27FC236}">
                <a16:creationId xmlns="" xmlns:a16="http://schemas.microsoft.com/office/drawing/2014/main" id="{3CFB803C-8A03-41F8-B516-C84290930A10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919506" y="3537334"/>
            <a:ext cx="2384757" cy="2664065"/>
            <a:chOff x="3919506" y="3537334"/>
            <a:chExt cx="2384757" cy="2664065"/>
          </a:xfrm>
        </p:grpSpPr>
        <p:sp>
          <p:nvSpPr>
            <p:cNvPr id="86" name="任意多边形: 形状 85">
              <a:extLst>
                <a:ext uri="{FF2B5EF4-FFF2-40B4-BE49-F238E27FC236}">
                  <a16:creationId xmlns="" xmlns:a16="http://schemas.microsoft.com/office/drawing/2014/main" id="{B8C78E12-FECB-4051-B0CE-DE4D7843E451}"/>
                </a:ext>
              </a:extLst>
            </p:cNvPr>
            <p:cNvSpPr/>
            <p:nvPr/>
          </p:nvSpPr>
          <p:spPr>
            <a:xfrm>
              <a:off x="3919506" y="3537334"/>
              <a:ext cx="2384757" cy="2664065"/>
            </a:xfrm>
            <a:custGeom>
              <a:avLst/>
              <a:gdLst/>
              <a:ahLst/>
              <a:cxnLst/>
              <a:rect l="0" t="0" r="0" b="0"/>
              <a:pathLst>
                <a:path w="2384757" h="2664065">
                  <a:moveTo>
                    <a:pt x="0" y="0"/>
                  </a:moveTo>
                  <a:lnTo>
                    <a:pt x="2384756" y="0"/>
                  </a:lnTo>
                  <a:lnTo>
                    <a:pt x="2384756" y="2664064"/>
                  </a:lnTo>
                  <a:lnTo>
                    <a:pt x="0" y="2664064"/>
                  </a:lnTo>
                  <a:close/>
                </a:path>
              </a:pathLst>
            </a:custGeom>
            <a:noFill/>
            <a:ln w="12700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73" name="PA_图片 72">
              <a:extLst>
                <a:ext uri="{FF2B5EF4-FFF2-40B4-BE49-F238E27FC236}">
                  <a16:creationId xmlns="" xmlns:a16="http://schemas.microsoft.com/office/drawing/2014/main" id="{A9F65350-6FAB-4B65-A56C-582D0001B677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29"/>
            <a:stretch>
              <a:fillRect/>
            </a:stretch>
          </p:blipFill>
          <p:spPr>
            <a:xfrm>
              <a:off x="3944907" y="3537334"/>
              <a:ext cx="2359356" cy="1292464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2CDFB7C7-B915-49EE-8C4D-994517D8B88B}"/>
              </a:ext>
            </a:extLst>
          </p:cNvPr>
          <p:cNvPicPr>
            <a:picLocks noChangeAspect="1"/>
          </p:cNvPicPr>
          <p:nvPr/>
        </p:nvPicPr>
        <p:blipFill rotWithShape="1">
          <a:blip r:embed="rId30"/>
          <a:srcRect l="49570" t="20919" r="34859" b="7901"/>
          <a:stretch/>
        </p:blipFill>
        <p:spPr>
          <a:xfrm rot="16200000">
            <a:off x="4470898" y="1843783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992414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xmlns="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500"/>
                            </p:stCondLst>
                            <p:childTnLst>
                              <p:par>
                                <p:cTn id="82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225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2750"/>
                            </p:stCondLst>
                            <p:childTnLst>
                              <p:par>
                                <p:cTn id="12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127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128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3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 tmFilter="0,0; .5, 1; 1, 1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4150"/>
                            </p:stCondLst>
                            <p:childTnLst>
                              <p:par>
                                <p:cTn id="141" presetID="49" presetClass="entr" presetSubtype="0" decel="100000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矩形 43">
            <a:extLst>
              <a:ext uri="{FF2B5EF4-FFF2-40B4-BE49-F238E27FC236}">
                <a16:creationId xmlns:a16="http://schemas.microsoft.com/office/drawing/2014/main" xmlns="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Moving Football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xmlns="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多米诺足球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52768" y="2449197"/>
            <a:ext cx="2550807" cy="1910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6005319" y="2843731"/>
            <a:ext cx="2570651" cy="192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矩形: 剪去顶角 82">
            <a:extLst>
              <a:ext uri="{FF2B5EF4-FFF2-40B4-BE49-F238E27FC236}">
                <a16:creationId xmlns:a16="http://schemas.microsoft.com/office/drawing/2014/main" xmlns="" id="{DC152A6D-9C1D-48A4-8F5F-EE6D48F18980}"/>
              </a:ext>
            </a:extLst>
          </p:cNvPr>
          <p:cNvSpPr/>
          <p:nvPr/>
        </p:nvSpPr>
        <p:spPr>
          <a:xfrm flipH="1">
            <a:off x="748168" y="924383"/>
            <a:ext cx="7400750" cy="1524814"/>
          </a:xfrm>
          <a:prstGeom prst="snip2SameRect">
            <a:avLst>
              <a:gd name="adj1" fmla="val 0"/>
              <a:gd name="adj2" fmla="val 0"/>
            </a:avLst>
          </a:prstGeom>
          <a:ln>
            <a:noFill/>
          </a:ln>
        </p:spPr>
        <p:txBody>
          <a:bodyPr wrap="square" anchor="t">
            <a:noAutofit/>
          </a:bodyPr>
          <a:lstStyle/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r>
              <a:rPr lang="en-US" altLang="zh-CN" dirty="0" smtClean="0"/>
              <a:t>	</a:t>
            </a:r>
            <a:r>
              <a:rPr lang="en-US" altLang="zh-CN" dirty="0" smtClean="0"/>
              <a:t>	</a:t>
            </a:r>
            <a:r>
              <a:rPr lang="zh-CN" altLang="en-US" dirty="0" smtClean="0"/>
              <a:t>今天我们来做一个拯救松鼠的小游戏。在这个游戏中，松鼠会随机的从地底冒出来。我们要点击松鼠，使松鼠向下隐藏起来躲避水桶的砸击，打到三个松鼠游戏结束，挑战最高得分吧。</a:t>
            </a:r>
          </a:p>
          <a:p>
            <a:pPr>
              <a:lnSpc>
                <a:spcPct val="150000"/>
              </a:lnSpc>
              <a:tabLst>
                <a:tab pos="228594" algn="l"/>
              </a:tabLst>
              <a:defRPr/>
            </a:pPr>
            <a:endParaRPr lang="zh-CN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71851" y="2692400"/>
            <a:ext cx="2566007" cy="191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40004005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6000"/>
                            </p:stCondLst>
                            <p:childTnLst>
                              <p:par>
                                <p:cTn id="43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4455108"/>
              </p:ext>
            </p:extLst>
          </p:nvPr>
        </p:nvGraphicFramePr>
        <p:xfrm>
          <a:off x="353930" y="740123"/>
          <a:ext cx="8207364" cy="4075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8894"/>
                <a:gridCol w="2055058"/>
                <a:gridCol w="4213412"/>
              </a:tblGrid>
              <a:tr h="389803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舞台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主要角色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场景</a:t>
                      </a:r>
                      <a:endParaRPr lang="zh-CN" altLang="en-US" dirty="0"/>
                    </a:p>
                  </a:txBody>
                  <a:tcPr anchor="ctr"/>
                </a:tc>
              </a:tr>
              <a:tr h="591671">
                <a:tc rowSpan="6"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dirty="0" smtClean="0"/>
                        <a:t>游戏中背景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松鼠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US" altLang="zh-CN" sz="1200" dirty="0" smtClean="0"/>
                        <a:t>7</a:t>
                      </a:r>
                      <a:r>
                        <a:rPr lang="zh-CN" altLang="en-US" sz="1200" dirty="0" smtClean="0"/>
                        <a:t>只松鼠会随机出现，点击松鼠会向下隐藏，如果碰到水桶被</a:t>
                      </a:r>
                      <a:r>
                        <a:rPr lang="zh-CN" altLang="en-US" sz="1200" dirty="0" smtClean="0"/>
                        <a:t>砸数量增加</a:t>
                      </a:r>
                      <a:r>
                        <a:rPr lang="en-US" altLang="zh-CN" sz="1200" dirty="0" smtClean="0"/>
                        <a:t>1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717176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CN" dirty="0" smtClean="0"/>
                    </a:p>
                    <a:p>
                      <a:pPr algn="ctr"/>
                      <a:r>
                        <a:rPr lang="zh-CN" altLang="en-US" baseline="0" dirty="0" smtClean="0"/>
                        <a:t>         水桶</a:t>
                      </a:r>
                      <a:r>
                        <a:rPr lang="en-US" altLang="zh-CN" dirty="0" smtClean="0"/>
                        <a:t/>
                      </a:r>
                      <a:br>
                        <a:rPr lang="en-US" altLang="zh-CN" dirty="0" smtClean="0"/>
                      </a:b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en-US" altLang="zh-CN" sz="1200" dirty="0" smtClean="0">
                          <a:latin typeface="+mn-ea"/>
                          <a:ea typeface="+mn-ea"/>
                        </a:rPr>
                        <a:t>7</a:t>
                      </a:r>
                      <a:r>
                        <a:rPr lang="zh-CN" altLang="en-US" sz="1200" dirty="0" smtClean="0">
                          <a:latin typeface="+mn-ea"/>
                          <a:ea typeface="+mn-ea"/>
                        </a:rPr>
                        <a:t>个水桶会随机从上往下落，碰到松鼠和边缘消失。</a:t>
                      </a:r>
                      <a:endParaRPr lang="zh-CN" altLang="en-US" sz="12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</a:tr>
              <a:tr h="591671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松鼠洞              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松鼠会从固定位置的洞中向上钻出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636494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/>
                        <a:t>                 水桶提示           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当水桶将要落下来时，显示阴影提示，并一直放大，提示此洞将要有水桶落下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3741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/>
                        <a:t>              </a:t>
                      </a:r>
                      <a:r>
                        <a:rPr lang="zh-CN" altLang="en-US" baseline="0" dirty="0" smtClean="0"/>
                        <a:t>游戏蒙板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游戏开始和结束放在游戏上层的蒙板，起遮盖作用</a:t>
                      </a:r>
                      <a:endParaRPr lang="zh-CN" altLang="en-US" sz="1200" dirty="0"/>
                    </a:p>
                  </a:txBody>
                  <a:tcPr anchor="ctr"/>
                </a:tc>
              </a:tr>
              <a:tr h="574637"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 smtClean="0"/>
                        <a:t>          开关按钮</a:t>
                      </a:r>
                      <a:endParaRPr lang="zh-CN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>
                        <a:lnSpc>
                          <a:spcPct val="100000"/>
                        </a:lnSpc>
                      </a:pPr>
                      <a:r>
                        <a:rPr lang="zh-CN" altLang="en-US" sz="1200" dirty="0" smtClean="0"/>
                        <a:t>控制游戏的开始和结束</a:t>
                      </a:r>
                      <a:endParaRPr lang="zh-CN" altLang="en-US" sz="12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75" name="文本框 74">
            <a:extLst>
              <a:ext uri="{FF2B5EF4-FFF2-40B4-BE49-F238E27FC236}">
                <a16:creationId xmlns="" xmlns:a16="http://schemas.microsoft.com/office/drawing/2014/main" id="{2628660E-DB59-42D6-A2BE-D0A1A7E4537D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01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Task rules</a:t>
            </a:r>
            <a:endParaRPr lang="zh-CN" altLang="en-US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任务规划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pic>
        <p:nvPicPr>
          <p:cNvPr id="13" name="图片 12" descr="箭头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46350" y="4409680"/>
            <a:ext cx="334547" cy="225820"/>
          </a:xfrm>
          <a:prstGeom prst="rect">
            <a:avLst/>
          </a:prstGeom>
        </p:spPr>
      </p:pic>
      <p:pic>
        <p:nvPicPr>
          <p:cNvPr id="14" name="图片 13" descr="背景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14731" y="2152650"/>
            <a:ext cx="1599817" cy="1199863"/>
          </a:xfrm>
          <a:prstGeom prst="rect">
            <a:avLst/>
          </a:prstGeom>
        </p:spPr>
      </p:pic>
      <p:pic>
        <p:nvPicPr>
          <p:cNvPr id="15" name="图片 14" descr="松鼠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679766" y="1225550"/>
            <a:ext cx="235711" cy="387239"/>
          </a:xfrm>
          <a:prstGeom prst="rect">
            <a:avLst/>
          </a:prstGeom>
        </p:spPr>
      </p:pic>
      <p:pic>
        <p:nvPicPr>
          <p:cNvPr id="16" name="图片 15" descr="桶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41692" y="1873250"/>
            <a:ext cx="320854" cy="387238"/>
          </a:xfrm>
          <a:prstGeom prst="rect">
            <a:avLst/>
          </a:prstGeom>
        </p:spPr>
      </p:pic>
      <p:pic>
        <p:nvPicPr>
          <p:cNvPr id="17" name="图片 16" descr="洞-投影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333" y="3211828"/>
            <a:ext cx="565067" cy="226027"/>
          </a:xfrm>
          <a:prstGeom prst="rect">
            <a:avLst/>
          </a:prstGeom>
        </p:spPr>
      </p:pic>
      <p:pic>
        <p:nvPicPr>
          <p:cNvPr id="18" name="图片 17" descr="蒙版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2559431" y="3792536"/>
            <a:ext cx="463169" cy="347377"/>
          </a:xfrm>
          <a:prstGeom prst="rect">
            <a:avLst/>
          </a:prstGeom>
        </p:spPr>
      </p:pic>
      <p:pic>
        <p:nvPicPr>
          <p:cNvPr id="19" name="图片 18" descr="洞-正常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27362" y="2641600"/>
            <a:ext cx="543169" cy="21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063734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知识点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</a:rPr>
              <a:t>Knowledge points</a:t>
            </a:r>
            <a:endParaRPr lang="en-US" altLang="zh-CN" sz="3200" b="1" i="0" dirty="0">
              <a:solidFill>
                <a:schemeClr val="accent5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02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413582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接连接符 3">
            <a:extLst>
              <a:ext uri="{FF2B5EF4-FFF2-40B4-BE49-F238E27FC236}">
                <a16:creationId xmlns="" xmlns:a16="http://schemas.microsoft.com/office/drawing/2014/main" id="{B27704E6-8576-4437-BB52-55A8BEDDA7B0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5" name="直接连接符 4">
            <a:extLst>
              <a:ext uri="{FF2B5EF4-FFF2-40B4-BE49-F238E27FC236}">
                <a16:creationId xmlns="" xmlns:a16="http://schemas.microsoft.com/office/drawing/2014/main" id="{F9E0889C-24A9-4012-B5B0-3431262F7E37}"/>
              </a:ext>
            </a:extLst>
          </p:cNvPr>
          <p:cNvSpPr>
            <a:spLocks/>
          </p:cNvSpPr>
          <p:nvPr/>
        </p:nvSpPr>
        <p:spPr bwMode="auto">
          <a:xfrm>
            <a:off x="1015256" y="202015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6" name="直接连接符 5">
            <a:extLst>
              <a:ext uri="{FF2B5EF4-FFF2-40B4-BE49-F238E27FC236}">
                <a16:creationId xmlns="" xmlns:a16="http://schemas.microsoft.com/office/drawing/2014/main" id="{BD84CD78-8DD0-4841-A2D6-08E5A091375B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7" name="直接连接符 6">
            <a:extLst>
              <a:ext uri="{FF2B5EF4-FFF2-40B4-BE49-F238E27FC236}">
                <a16:creationId xmlns="" xmlns:a16="http://schemas.microsoft.com/office/drawing/2014/main" id="{B553A849-8CF4-46BE-9927-438B79CED307}"/>
              </a:ext>
            </a:extLst>
          </p:cNvPr>
          <p:cNvSpPr>
            <a:spLocks/>
          </p:cNvSpPr>
          <p:nvPr/>
        </p:nvSpPr>
        <p:spPr bwMode="auto">
          <a:xfrm>
            <a:off x="1086694" y="2021341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14" name="直接连接符 13">
            <a:extLst>
              <a:ext uri="{FF2B5EF4-FFF2-40B4-BE49-F238E27FC236}">
                <a16:creationId xmlns="" xmlns:a16="http://schemas.microsoft.com/office/drawing/2014/main" id="{21A61DA6-854F-4802-8F6D-4A3481D0CEF6}"/>
              </a:ext>
            </a:extLst>
          </p:cNvPr>
          <p:cNvSpPr>
            <a:spLocks/>
          </p:cNvSpPr>
          <p:nvPr/>
        </p:nvSpPr>
        <p:spPr bwMode="auto">
          <a:xfrm>
            <a:off x="3854659" y="1065395"/>
            <a:ext cx="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/>
          </a:p>
        </p:txBody>
      </p:sp>
      <p:sp>
        <p:nvSpPr>
          <p:cNvPr id="24" name="文本框 23">
            <a:extLst>
              <a:ext uri="{FF2B5EF4-FFF2-40B4-BE49-F238E27FC236}">
                <a16:creationId xmlns="" xmlns:a16="http://schemas.microsoft.com/office/drawing/2014/main" id="{866F1183-1A02-4ADD-A280-53F62E4DD8B4}"/>
              </a:ext>
            </a:extLst>
          </p:cNvPr>
          <p:cNvSpPr txBox="1"/>
          <p:nvPr/>
        </p:nvSpPr>
        <p:spPr>
          <a:xfrm>
            <a:off x="353930" y="69357"/>
            <a:ext cx="7004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 smtClean="0">
                <a:solidFill>
                  <a:schemeClr val="bg1"/>
                </a:solidFill>
              </a:rPr>
              <a:t>02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="" xmlns:a16="http://schemas.microsoft.com/office/drawing/2014/main" id="{E003A71C-147D-43E3-89CE-0127DCBA590C}"/>
              </a:ext>
            </a:extLst>
          </p:cNvPr>
          <p:cNvSpPr/>
          <p:nvPr/>
        </p:nvSpPr>
        <p:spPr>
          <a:xfrm>
            <a:off x="1054416" y="386557"/>
            <a:ext cx="48213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b="1" dirty="0" smtClean="0">
                <a:solidFill>
                  <a:srgbClr val="FFA100"/>
                </a:solidFill>
                <a:latin typeface="+mj-ea"/>
                <a:ea typeface="+mj-ea"/>
              </a:rPr>
              <a:t>Knowledge points</a:t>
            </a:r>
            <a:endParaRPr lang="en-US" altLang="zh-CN" sz="1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="" xmlns:a16="http://schemas.microsoft.com/office/drawing/2014/main" id="{767E77FA-F986-4A18-8DDA-27499A4EA2A3}"/>
              </a:ext>
            </a:extLst>
          </p:cNvPr>
          <p:cNvSpPr txBox="1"/>
          <p:nvPr/>
        </p:nvSpPr>
        <p:spPr>
          <a:xfrm>
            <a:off x="1054416" y="64482"/>
            <a:ext cx="28302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b="1" dirty="0" smtClean="0">
                <a:solidFill>
                  <a:srgbClr val="FFA100"/>
                </a:solidFill>
                <a:latin typeface="+mj-ea"/>
                <a:ea typeface="+mj-ea"/>
              </a:rPr>
              <a:t>知识点</a:t>
            </a:r>
            <a:endParaRPr lang="zh-CN" altLang="en-US" sz="2200" b="1" dirty="0">
              <a:solidFill>
                <a:srgbClr val="FFA100"/>
              </a:solidFill>
              <a:latin typeface="+mj-ea"/>
              <a:ea typeface="+mj-ea"/>
            </a:endParaRPr>
          </a:p>
        </p:txBody>
      </p:sp>
      <p:graphicFrame>
        <p:nvGraphicFramePr>
          <p:cNvPr id="22" name="表格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17465132"/>
              </p:ext>
            </p:extLst>
          </p:nvPr>
        </p:nvGraphicFramePr>
        <p:xfrm>
          <a:off x="1227033" y="1256927"/>
          <a:ext cx="5756474" cy="30189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8237"/>
                <a:gridCol w="2878237"/>
              </a:tblGrid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知识点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难度等级</a:t>
                      </a:r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添加背景，角色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运动指令，坐标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声音指令，图层指令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条件，循环指令，自制积木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变量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  <a:tr h="43127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300" dirty="0" smtClean="0"/>
                        <a:t>广播</a:t>
                      </a:r>
                      <a:endParaRPr lang="zh-CN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zh-CN" altLang="en-US" sz="1300" dirty="0"/>
                    </a:p>
                  </a:txBody>
                  <a:tcPr anchor="ctr"/>
                </a:tc>
              </a:tr>
            </a:tbl>
          </a:graphicData>
        </a:graphic>
      </p:graphicFrame>
      <p:grpSp>
        <p:nvGrpSpPr>
          <p:cNvPr id="2" name="组 1"/>
          <p:cNvGrpSpPr/>
          <p:nvPr/>
        </p:nvGrpSpPr>
        <p:grpSpPr>
          <a:xfrm>
            <a:off x="4262718" y="1743634"/>
            <a:ext cx="1322284" cy="2436180"/>
            <a:chOff x="4477871" y="1465729"/>
            <a:chExt cx="1322284" cy="2436180"/>
          </a:xfrm>
        </p:grpSpPr>
        <p:sp>
          <p:nvSpPr>
            <p:cNvPr id="23" name="五角星 22"/>
            <p:cNvSpPr/>
            <p:nvPr/>
          </p:nvSpPr>
          <p:spPr>
            <a:xfrm>
              <a:off x="4477871" y="146572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五角星 35"/>
            <p:cNvSpPr/>
            <p:nvPr/>
          </p:nvSpPr>
          <p:spPr>
            <a:xfrm>
              <a:off x="4482343" y="192070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五角星 36"/>
            <p:cNvSpPr/>
            <p:nvPr/>
          </p:nvSpPr>
          <p:spPr>
            <a:xfrm>
              <a:off x="4836463" y="19184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8" name="五角星 37"/>
            <p:cNvSpPr/>
            <p:nvPr/>
          </p:nvSpPr>
          <p:spPr>
            <a:xfrm>
              <a:off x="4506996" y="235549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9" name="五角星 38"/>
            <p:cNvSpPr/>
            <p:nvPr/>
          </p:nvSpPr>
          <p:spPr>
            <a:xfrm>
              <a:off x="4867825" y="235325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五角星 39"/>
            <p:cNvSpPr/>
            <p:nvPr/>
          </p:nvSpPr>
          <p:spPr>
            <a:xfrm>
              <a:off x="4518202" y="279028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1" name="五角星 40"/>
            <p:cNvSpPr/>
            <p:nvPr/>
          </p:nvSpPr>
          <p:spPr>
            <a:xfrm>
              <a:off x="4892479" y="2788043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五角星 41"/>
            <p:cNvSpPr/>
            <p:nvPr/>
          </p:nvSpPr>
          <p:spPr>
            <a:xfrm>
              <a:off x="5253308" y="27790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3" name="五角星 42"/>
            <p:cNvSpPr/>
            <p:nvPr/>
          </p:nvSpPr>
          <p:spPr>
            <a:xfrm>
              <a:off x="4518202" y="3240762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4" name="五角星 43"/>
            <p:cNvSpPr/>
            <p:nvPr/>
          </p:nvSpPr>
          <p:spPr>
            <a:xfrm>
              <a:off x="4919373" y="323852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5" name="五角星 44"/>
            <p:cNvSpPr/>
            <p:nvPr/>
          </p:nvSpPr>
          <p:spPr>
            <a:xfrm>
              <a:off x="5266755" y="3236279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五角星 45"/>
            <p:cNvSpPr/>
            <p:nvPr/>
          </p:nvSpPr>
          <p:spPr>
            <a:xfrm>
              <a:off x="5587243" y="3234038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五角星 46"/>
            <p:cNvSpPr/>
            <p:nvPr/>
          </p:nvSpPr>
          <p:spPr>
            <a:xfrm>
              <a:off x="4536131" y="3675551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五角星 47"/>
            <p:cNvSpPr/>
            <p:nvPr/>
          </p:nvSpPr>
          <p:spPr>
            <a:xfrm>
              <a:off x="4917132" y="3686757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五角星 48"/>
            <p:cNvSpPr/>
            <p:nvPr/>
          </p:nvSpPr>
          <p:spPr>
            <a:xfrm>
              <a:off x="5257793" y="3684515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五角星 49"/>
            <p:cNvSpPr/>
            <p:nvPr/>
          </p:nvSpPr>
          <p:spPr>
            <a:xfrm>
              <a:off x="5591726" y="3682274"/>
              <a:ext cx="208429" cy="215152"/>
            </a:xfrm>
            <a:prstGeom prst="star5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xmlns="" val="20911198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500">
        <p:random/>
      </p:transition>
    </mc:Choice>
    <mc:Fallback>
      <p:transition spd="slow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图片 24">
            <a:extLst>
              <a:ext uri="{FF2B5EF4-FFF2-40B4-BE49-F238E27FC236}">
                <a16:creationId xmlns="" xmlns:a16="http://schemas.microsoft.com/office/drawing/2014/main" id="{655CA35D-8273-4668-82A0-C765CD98C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304" y="3639126"/>
            <a:ext cx="2213040" cy="1243692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="" xmlns:a16="http://schemas.microsoft.com/office/drawing/2014/main" id="{4BAF13C2-10E7-4086-AC4F-A1D72893CD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4136" y="2852701"/>
            <a:ext cx="2853175" cy="202404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="" xmlns:a16="http://schemas.microsoft.com/office/drawing/2014/main" id="{4693DD7E-BAC5-4F55-9B73-7188916EC8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4759" y="2936238"/>
            <a:ext cx="2274005" cy="1896020"/>
          </a:xfrm>
          <a:prstGeom prst="rect">
            <a:avLst/>
          </a:prstGeom>
        </p:spPr>
      </p:pic>
      <p:grpSp>
        <p:nvGrpSpPr>
          <p:cNvPr id="44" name="组合 43">
            <a:extLst>
              <a:ext uri="{FF2B5EF4-FFF2-40B4-BE49-F238E27FC236}">
                <a16:creationId xmlns="" xmlns:a16="http://schemas.microsoft.com/office/drawing/2014/main" id="{E48C34C2-D5A2-4F0C-AC0F-4EF5A9C291B1}"/>
              </a:ext>
            </a:extLst>
          </p:cNvPr>
          <p:cNvGrpSpPr/>
          <p:nvPr/>
        </p:nvGrpSpPr>
        <p:grpSpPr>
          <a:xfrm>
            <a:off x="7337379" y="127341"/>
            <a:ext cx="1421290" cy="887160"/>
            <a:chOff x="7180022" y="219753"/>
            <a:chExt cx="1592029" cy="993734"/>
          </a:xfrm>
        </p:grpSpPr>
        <p:pic>
          <p:nvPicPr>
            <p:cNvPr id="26" name="图片 25">
              <a:extLst>
                <a:ext uri="{FF2B5EF4-FFF2-40B4-BE49-F238E27FC236}">
                  <a16:creationId xmlns="" xmlns:a16="http://schemas.microsoft.com/office/drawing/2014/main" id="{E7C3B35B-B8D2-4C49-81CB-DDBD637AF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778317" y="219753"/>
              <a:ext cx="993734" cy="99373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="" xmlns:a16="http://schemas.microsoft.com/office/drawing/2014/main" id="{895DE241-E92B-4927-900E-8FD3D5BB379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80022" y="595615"/>
              <a:ext cx="1530229" cy="615749"/>
            </a:xfrm>
            <a:prstGeom prst="rect">
              <a:avLst/>
            </a:prstGeom>
          </p:spPr>
        </p:pic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08601CBF-2AD2-4261-8191-36F90736C0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21461" y="4340776"/>
            <a:ext cx="1298561" cy="481626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="" xmlns:a16="http://schemas.microsoft.com/office/drawing/2014/main" id="{2B1D96BD-DF8F-4B04-987B-AA4ECECC87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5181" y="3053932"/>
            <a:ext cx="1079086" cy="43895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="" xmlns:a16="http://schemas.microsoft.com/office/drawing/2014/main" id="{D0C6C32C-0161-4254-8EF5-805CF6958C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9187" y="23100"/>
            <a:ext cx="1298561" cy="2828789"/>
          </a:xfrm>
          <a:prstGeom prst="rect">
            <a:avLst/>
          </a:prstGeom>
        </p:spPr>
      </p:pic>
      <p:pic>
        <p:nvPicPr>
          <p:cNvPr id="38" name="图片 37">
            <a:extLst>
              <a:ext uri="{FF2B5EF4-FFF2-40B4-BE49-F238E27FC236}">
                <a16:creationId xmlns="" xmlns:a16="http://schemas.microsoft.com/office/drawing/2014/main" id="{E247DD9D-BD03-452E-9608-F8FD186A347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1365388">
            <a:off x="1225006" y="192436"/>
            <a:ext cx="6693988" cy="2566638"/>
          </a:xfrm>
          <a:prstGeom prst="rect">
            <a:avLst/>
          </a:prstGeom>
        </p:spPr>
      </p:pic>
      <p:pic>
        <p:nvPicPr>
          <p:cNvPr id="39" name="图片 38">
            <a:extLst>
              <a:ext uri="{FF2B5EF4-FFF2-40B4-BE49-F238E27FC236}">
                <a16:creationId xmlns="" xmlns:a16="http://schemas.microsoft.com/office/drawing/2014/main" id="{247E7A1F-2800-487C-87B4-09E147AD442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03773" y="2005412"/>
            <a:ext cx="914479" cy="768163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="" xmlns:a16="http://schemas.microsoft.com/office/drawing/2014/main" id="{A21ABC91-65F8-458C-AFC7-0F77CF63654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131879" y="3991676"/>
            <a:ext cx="469433" cy="963251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="" xmlns:a16="http://schemas.microsoft.com/office/drawing/2014/main" id="{C2534C03-113D-4374-8141-C9E008A840F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179576" y="4059553"/>
            <a:ext cx="536494" cy="81083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="" xmlns:a16="http://schemas.microsoft.com/office/drawing/2014/main" id="{770B5569-BE13-47B0-923B-39DA4A43279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38448" y="4010686"/>
            <a:ext cx="457240" cy="963251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="" xmlns:a16="http://schemas.microsoft.com/office/drawing/2014/main" id="{BE25F316-3A78-4CC5-898C-80AE29383EC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95611" y="4700137"/>
            <a:ext cx="304826" cy="213378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="" xmlns:a16="http://schemas.microsoft.com/office/drawing/2014/main" id="{1B4FF0A3-E370-4B23-B855-B90E306442B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-280403" y="4822528"/>
            <a:ext cx="9748349" cy="323116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="" xmlns:a16="http://schemas.microsoft.com/office/drawing/2014/main" id="{F7D8E1C9-AE3B-4107-B19D-3451CDDCD6F9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3616084" y="4824641"/>
            <a:ext cx="2206943" cy="134124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="" xmlns:a16="http://schemas.microsoft.com/office/drawing/2014/main" id="{33D6A114-2470-4715-830C-28260D2ECE35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50214" y="3962389"/>
            <a:ext cx="475529" cy="1024217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="" xmlns:a16="http://schemas.microsoft.com/office/drawing/2014/main" id="{3AA638C2-CCCC-415E-B5DC-3514E6BD385E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053985" y="4058786"/>
            <a:ext cx="548688" cy="926672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="" xmlns:a16="http://schemas.microsoft.com/office/drawing/2014/main" id="{44F3D5BF-0C3C-4308-8162-8988AB671EAC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-110868" y="4644715"/>
            <a:ext cx="542591" cy="262151"/>
          </a:xfrm>
          <a:prstGeom prst="rect">
            <a:avLst/>
          </a:prstGeom>
        </p:spPr>
      </p:pic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19C89A45-DC9C-41DA-B220-A35EBF68355C}"/>
              </a:ext>
            </a:extLst>
          </p:cNvPr>
          <p:cNvSpPr/>
          <p:nvPr/>
        </p:nvSpPr>
        <p:spPr>
          <a:xfrm>
            <a:off x="2385180" y="2845283"/>
            <a:ext cx="437364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tx2"/>
                </a:solidFill>
                <a:latin typeface="造字工房悦黑演示版常规体" pitchFamily="50" charset="-122"/>
                <a:ea typeface="造字工房悦黑演示版常规体" pitchFamily="50" charset="-122"/>
              </a:rPr>
              <a:t>代码</a:t>
            </a:r>
            <a:r>
              <a:rPr lang="zh-CN" altLang="en-US" sz="2400" b="1" i="0" dirty="0" smtClean="0">
                <a:solidFill>
                  <a:schemeClr val="tx2"/>
                </a:solidFill>
                <a:effectLst/>
                <a:latin typeface="造字工房悦黑演示版常规体" pitchFamily="50" charset="-122"/>
                <a:ea typeface="造字工房悦黑演示版常规体" pitchFamily="50" charset="-122"/>
              </a:rPr>
              <a:t>流程图</a:t>
            </a:r>
            <a:endParaRPr lang="en-US" altLang="zh-CN" sz="2400" b="1" i="0" dirty="0">
              <a:solidFill>
                <a:schemeClr val="tx2"/>
              </a:solidFill>
              <a:effectLst/>
              <a:latin typeface="造字工房悦黑演示版常规体" pitchFamily="50" charset="-122"/>
              <a:ea typeface="造字工房悦黑演示版常规体" pitchFamily="50" charset="-122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="" xmlns:a16="http://schemas.microsoft.com/office/drawing/2014/main" id="{B72CC679-3BF7-4CFE-8D0F-B2D99AEDC9E4}"/>
              </a:ext>
            </a:extLst>
          </p:cNvPr>
          <p:cNvSpPr/>
          <p:nvPr/>
        </p:nvSpPr>
        <p:spPr>
          <a:xfrm>
            <a:off x="2385180" y="3222369"/>
            <a:ext cx="437364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solidFill>
                  <a:schemeClr val="accent5"/>
                </a:solidFill>
              </a:rPr>
              <a:t>Code flow chart</a:t>
            </a:r>
          </a:p>
        </p:txBody>
      </p:sp>
      <p:sp>
        <p:nvSpPr>
          <p:cNvPr id="47" name="文本框 46">
            <a:extLst>
              <a:ext uri="{FF2B5EF4-FFF2-40B4-BE49-F238E27FC236}">
                <a16:creationId xmlns="" xmlns:a16="http://schemas.microsoft.com/office/drawing/2014/main" id="{62474400-4DF8-40B3-8FDB-A4B5AB5C49A6}"/>
              </a:ext>
            </a:extLst>
          </p:cNvPr>
          <p:cNvSpPr txBox="1"/>
          <p:nvPr/>
        </p:nvSpPr>
        <p:spPr>
          <a:xfrm>
            <a:off x="3649269" y="1111230"/>
            <a:ext cx="18454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 smtClean="0">
                <a:solidFill>
                  <a:schemeClr val="accent1"/>
                </a:solidFill>
                <a:latin typeface="方正稚艺简体" panose="03000509000000000000" pitchFamily="65" charset="-122"/>
                <a:ea typeface="方正稚艺简体" panose="03000509000000000000" pitchFamily="65" charset="-122"/>
              </a:rPr>
              <a:t>03</a:t>
            </a:r>
            <a:endParaRPr lang="zh-CN" altLang="en-US" sz="9600" b="1" dirty="0">
              <a:solidFill>
                <a:schemeClr val="accent1"/>
              </a:solidFill>
              <a:latin typeface="方正稚艺简体" panose="03000509000000000000" pitchFamily="65" charset="-122"/>
              <a:ea typeface="方正稚艺简体" panose="03000509000000000000" pitchFamily="65" charset="-122"/>
            </a:endParaRPr>
          </a:p>
        </p:txBody>
      </p:sp>
      <p:pic>
        <p:nvPicPr>
          <p:cNvPr id="48" name="图片 47">
            <a:extLst>
              <a:ext uri="{FF2B5EF4-FFF2-40B4-BE49-F238E27FC236}">
                <a16:creationId xmlns="" xmlns:a16="http://schemas.microsoft.com/office/drawing/2014/main" id="{F8406D1E-8D3F-4AE5-B5DB-91B6C4E28B24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49570" t="20919" r="34859" b="7901"/>
          <a:stretch/>
        </p:blipFill>
        <p:spPr>
          <a:xfrm rot="16200000">
            <a:off x="4470898" y="1593712"/>
            <a:ext cx="202204" cy="2013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02384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7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500"/>
                            </p:stCondLst>
                            <p:childTnLst>
                              <p:par>
                                <p:cTn id="7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2500"/>
                            </p:stCondLst>
                            <p:childTnLst>
                              <p:par>
                                <p:cTn id="89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6667"/>
                                  </p:iterate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91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92" dur="227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27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78" decel="50000" autoRev="1" fill="hold">
                                          <p:stCondLst>
                                            <p:cond delay="227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8" fill="hold">
                                          <p:stCondLst>
                                            <p:cond delay="432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3083"/>
                            </p:stCondLst>
                            <p:childTnLst>
                              <p:par>
                                <p:cTn id="9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3583"/>
                            </p:stCondLst>
                            <p:childTnLst>
                              <p:par>
                                <p:cTn id="10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  <p:bldP spid="4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卡通矢量图 课件PPT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8100"/>
      </a:accent1>
      <a:accent2>
        <a:srgbClr val="FFA74C"/>
      </a:accent2>
      <a:accent3>
        <a:srgbClr val="FF5C00"/>
      </a:accent3>
      <a:accent4>
        <a:srgbClr val="FF9F00"/>
      </a:accent4>
      <a:accent5>
        <a:srgbClr val="FFC34D"/>
      </a:accent5>
      <a:accent6>
        <a:srgbClr val="B44010"/>
      </a:accent6>
      <a:hlink>
        <a:srgbClr val="FF8100"/>
      </a:hlink>
      <a:folHlink>
        <a:srgbClr val="BFBFBF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2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 主题​​">
    <a:dk1>
      <a:srgbClr val="000000"/>
    </a:dk1>
    <a:lt1>
      <a:srgbClr val="FFFFFF"/>
    </a:lt1>
    <a:dk2>
      <a:srgbClr val="778495"/>
    </a:dk2>
    <a:lt2>
      <a:srgbClr val="F0F0F0"/>
    </a:lt2>
    <a:accent1>
      <a:srgbClr val="FF8100"/>
    </a:accent1>
    <a:accent2>
      <a:srgbClr val="FFA74C"/>
    </a:accent2>
    <a:accent3>
      <a:srgbClr val="FF5C00"/>
    </a:accent3>
    <a:accent4>
      <a:srgbClr val="FF9F00"/>
    </a:accent4>
    <a:accent5>
      <a:srgbClr val="FFC34D"/>
    </a:accent5>
    <a:accent6>
      <a:srgbClr val="B44010"/>
    </a:accent6>
    <a:hlink>
      <a:srgbClr val="FF8100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3079</TotalTime>
  <Words>1194</Words>
  <Application>Microsoft Macintosh PowerPoint</Application>
  <PresentationFormat>全屏显示(16:9)</PresentationFormat>
  <Paragraphs>371</Paragraphs>
  <Slides>42</Slides>
  <Notes>42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3" baseType="lpstr">
      <vt:lpstr>Office 主题​​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  <vt:lpstr>幻灯片 35</vt:lpstr>
      <vt:lpstr>幻灯片 36</vt:lpstr>
      <vt:lpstr>幻灯片 37</vt:lpstr>
      <vt:lpstr>幻灯片 38</vt:lpstr>
      <vt:lpstr>幻灯片 39</vt:lpstr>
      <vt:lpstr>幻灯片 40</vt:lpstr>
      <vt:lpstr>幻灯片 41</vt:lpstr>
      <vt:lpstr>幻灯片 42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卡通矢量图 课件PPT</dc:title>
  <dc:creator>lenovo</dc:creator>
  <cp:lastModifiedBy>xbany</cp:lastModifiedBy>
  <cp:revision>1597</cp:revision>
  <dcterms:created xsi:type="dcterms:W3CDTF">2017-07-04T05:41:22Z</dcterms:created>
  <dcterms:modified xsi:type="dcterms:W3CDTF">2019-05-30T09:23:44Z</dcterms:modified>
</cp:coreProperties>
</file>