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313" r:id="rId3"/>
    <p:sldId id="314" r:id="rId4"/>
    <p:sldId id="327" r:id="rId5"/>
    <p:sldId id="291" r:id="rId6"/>
    <p:sldId id="285" r:id="rId7"/>
    <p:sldId id="267" r:id="rId8"/>
    <p:sldId id="286" r:id="rId9"/>
    <p:sldId id="288" r:id="rId10"/>
    <p:sldId id="299" r:id="rId11"/>
    <p:sldId id="295" r:id="rId12"/>
    <p:sldId id="336" r:id="rId13"/>
    <p:sldId id="316" r:id="rId14"/>
    <p:sldId id="346" r:id="rId15"/>
    <p:sldId id="318" r:id="rId16"/>
    <p:sldId id="382" r:id="rId17"/>
    <p:sldId id="364" r:id="rId18"/>
    <p:sldId id="377" r:id="rId19"/>
    <p:sldId id="383" r:id="rId20"/>
    <p:sldId id="384" r:id="rId21"/>
    <p:sldId id="366" r:id="rId22"/>
    <p:sldId id="386" r:id="rId23"/>
    <p:sldId id="368" r:id="rId24"/>
    <p:sldId id="387" r:id="rId25"/>
    <p:sldId id="312" r:id="rId26"/>
    <p:sldId id="292" r:id="rId27"/>
    <p:sldId id="280" r:id="rId28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A1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66" autoAdjust="0"/>
    <p:restoredTop sz="86469" autoAdjust="0"/>
  </p:normalViewPr>
  <p:slideViewPr>
    <p:cSldViewPr snapToGrid="0" showGuides="1">
      <p:cViewPr>
        <p:scale>
          <a:sx n="150" d="100"/>
          <a:sy n="150" d="100"/>
        </p:scale>
        <p:origin x="66" y="-396"/>
      </p:cViewPr>
      <p:guideLst>
        <p:guide orient="horz" pos="2436"/>
        <p:guide pos="2880"/>
      </p:guideLst>
    </p:cSldViewPr>
  </p:slideViewPr>
  <p:outlineViewPr>
    <p:cViewPr>
      <p:scale>
        <a:sx n="33" d="100"/>
        <a:sy n="33" d="100"/>
      </p:scale>
      <p:origin x="0" y="-4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72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30421-1F17-48B9-A742-59371A34F01B}" type="datetimeFigureOut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6C13D-D929-4261-B8F5-C559A2912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71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027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9424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6526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2539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4650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4650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465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5089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4650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4650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813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155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987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846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894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757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157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8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6402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913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5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955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697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6D4C43E-DD09-483E-B4F8-0CD08AE46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676" y="38100"/>
            <a:ext cx="608620" cy="6118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B4CBCD7-CDCA-4F7B-A8E8-9AC9F26BC6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9043" y="4011282"/>
            <a:ext cx="629986" cy="9370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6C29C2F-77D8-4AAE-B029-91E7CAE0A7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06440"/>
            <a:ext cx="809351" cy="343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60598B0-5E40-4DA3-9401-A9C04D12171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6E4EBAB0-B729-4215-B817-FC067D842D3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D7B5E2B-5F9F-4F50-8DCD-D76A227987D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11972" y="3556000"/>
            <a:ext cx="677632" cy="14029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BEFBD492-E027-448C-B14D-3F92A7861FC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20073" y="3541143"/>
            <a:ext cx="873510" cy="1461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F2D29CF-81A6-4D49-8830-087779FEC47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633889" y="4587035"/>
            <a:ext cx="423519" cy="2964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3F94A80F-97E3-4D6C-9CE9-5F124892661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9043" y="2932113"/>
            <a:ext cx="794099" cy="6670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1AC476DB-14CB-4419-8E7B-144FF0496B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t="22427" r="27990"/>
          <a:stretch/>
        </p:blipFill>
        <p:spPr>
          <a:xfrm rot="5400000">
            <a:off x="7765137" y="-654960"/>
            <a:ext cx="824013" cy="19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3006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190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726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29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1597-43B6-4500-898D-97D337DD2B86}" type="datetimeFigureOut">
              <a:rPr lang="zh-CN" altLang="en-US" smtClean="0"/>
              <a:pPr/>
              <a:t>2019/6/20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99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3.xml"/><Relationship Id="rId21" Type="http://schemas.openxmlformats.org/officeDocument/2006/relationships/image" Target="../media/image24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8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7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tags" Target="../tags/tag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2.png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8.png"/><Relationship Id="rId10" Type="http://schemas.openxmlformats.org/officeDocument/2006/relationships/image" Target="../media/image16.png"/><Relationship Id="rId19" Type="http://schemas.openxmlformats.org/officeDocument/2006/relationships/image" Target="../media/image23.png"/><Relationship Id="rId4" Type="http://schemas.openxmlformats.org/officeDocument/2006/relationships/notesSlide" Target="../notesSlides/notesSlide27.xml"/><Relationship Id="rId9" Type="http://schemas.openxmlformats.org/officeDocument/2006/relationships/image" Target="../media/image15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="" xmlns:a16="http://schemas.microsoft.com/office/drawing/2014/main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="" xmlns:a16="http://schemas.microsoft.com/office/drawing/2014/main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="" xmlns:a16="http://schemas.microsoft.com/office/drawing/2014/main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="" xmlns:a16="http://schemas.microsoft.com/office/drawing/2014/main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="" xmlns:a16="http://schemas.microsoft.com/office/drawing/2014/main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="" xmlns:a16="http://schemas.microsoft.com/office/drawing/2014/main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="" xmlns:a16="http://schemas.microsoft.com/office/drawing/2014/main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="" xmlns:a16="http://schemas.microsoft.com/office/drawing/2014/main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="" xmlns:a16="http://schemas.microsoft.com/office/drawing/2014/main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="" xmlns:a16="http://schemas.microsoft.com/office/drawing/2014/main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="" xmlns:a16="http://schemas.microsoft.com/office/drawing/2014/main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="" xmlns:a16="http://schemas.microsoft.com/office/drawing/2014/main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="" xmlns:a16="http://schemas.microsoft.com/office/drawing/2014/main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="" xmlns:a16="http://schemas.microsoft.com/office/drawing/2014/main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="" xmlns:a16="http://schemas.microsoft.com/office/drawing/2014/main" id="{7EFEA6E0-7A2D-4FE3-8E51-1E06DB793D71}"/>
              </a:ext>
            </a:extLst>
          </p:cNvPr>
          <p:cNvSpPr txBox="1"/>
          <p:nvPr/>
        </p:nvSpPr>
        <p:spPr>
          <a:xfrm>
            <a:off x="833203" y="1471187"/>
            <a:ext cx="7477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换装游戏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="" xmlns:a16="http://schemas.microsoft.com/office/drawing/2014/main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18454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5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="" xmlns:a16="http://schemas.microsoft.com/office/drawing/2014/main" id="{42DCD41D-52BA-4448-94FD-D6E3D02085EE}"/>
              </a:ext>
            </a:extLst>
          </p:cNvPr>
          <p:cNvSpPr txBox="1"/>
          <p:nvPr/>
        </p:nvSpPr>
        <p:spPr>
          <a:xfrm>
            <a:off x="0" y="24208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  <a:latin typeface="Arial" panose="020B0604020202020204" pitchFamily="34" charset="0"/>
              </a:rPr>
              <a:t>Change Clothes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="" xmlns:a16="http://schemas.microsoft.com/office/drawing/2014/main" id="{667C8ED2-A0CE-49C3-92FA-B90D5616865B}"/>
              </a:ext>
            </a:extLst>
          </p:cNvPr>
          <p:cNvSpPr txBox="1"/>
          <p:nvPr/>
        </p:nvSpPr>
        <p:spPr>
          <a:xfrm>
            <a:off x="3730897" y="3216477"/>
            <a:ext cx="168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/>
                </a:solidFill>
              </a:rPr>
              <a:t>教师</a:t>
            </a:r>
            <a:r>
              <a:rPr lang="zh-CN" altLang="en-US" sz="1600" dirty="0" smtClean="0">
                <a:solidFill>
                  <a:schemeClr val="tx2"/>
                </a:solidFill>
              </a:rPr>
              <a:t>：魏群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="" xmlns:a16="http://schemas.microsoft.com/office/drawing/2014/main" id="{3CFB803C-8A03-41F8-B516-C84290930A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="" xmlns:a16="http://schemas.microsoft.com/office/drawing/2014/main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="" xmlns:a16="http://schemas.microsoft.com/office/drawing/2014/main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15009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5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编程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步骤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Programming steps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04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704173" y="1255401"/>
            <a:ext cx="3833597" cy="3452834"/>
            <a:chOff x="4390571" y="1111966"/>
            <a:chExt cx="2714698" cy="3452834"/>
          </a:xfrm>
        </p:grpSpPr>
        <p:sp>
          <p:nvSpPr>
            <p:cNvPr id="87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2714698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制作游戏，首先要准备好背景和相应的角色</a:t>
              </a:r>
              <a:r>
                <a:rPr lang="zh-CN" altLang="en-US" dirty="0" smtClean="0"/>
                <a:t>，包括一个人物，两个性别按钮。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90572" y="1111966"/>
              <a:ext cx="25464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第一步：设置背景和角色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41054" y="885432"/>
            <a:ext cx="1976823" cy="380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6946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我们</a:t>
              </a:r>
              <a:r>
                <a:rPr lang="zh-CN" altLang="en-US" dirty="0"/>
                <a:t>需要给游戏</a:t>
              </a:r>
              <a:r>
                <a:rPr lang="zh-CN" altLang="en-US" dirty="0" smtClean="0"/>
                <a:t>添加游戏背景。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flipH="1">
            <a:off x="1702319" y="2454845"/>
            <a:ext cx="539860" cy="40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flipH="1">
            <a:off x="5519701" y="1343179"/>
            <a:ext cx="574761" cy="43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1792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</a:t>
              </a:r>
              <a:r>
                <a:rPr lang="zh-CN" altLang="en-US" dirty="0" smtClean="0"/>
                <a:t>点击性别女切换成女性人物，点击性别男切换成男性人物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：性别按钮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3586" y="2541437"/>
            <a:ext cx="195534" cy="198107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7284" y="1491848"/>
            <a:ext cx="189405" cy="1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78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39754" y="1807045"/>
            <a:ext cx="1162893" cy="150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>
            <a:off x="2930706" y="2584950"/>
            <a:ext cx="1012644" cy="9475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47" idx="2"/>
          </p:cNvCxnSpPr>
          <p:nvPr/>
        </p:nvCxnSpPr>
        <p:spPr>
          <a:xfrm rot="10800000">
            <a:off x="2997200" y="3171862"/>
            <a:ext cx="984250" cy="2853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549400" y="3041723"/>
            <a:ext cx="1447800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设置性别为女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76400" y="2439399"/>
            <a:ext cx="1282698" cy="29110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点击性别按钮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635500" y="2927350"/>
            <a:ext cx="857250" cy="698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511800" y="2827766"/>
            <a:ext cx="109855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显示女</a:t>
            </a:r>
            <a:r>
              <a:rPr lang="zh-CN" altLang="en-US" sz="1400" dirty="0" smtClean="0"/>
              <a:t>人物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5003800" y="2305050"/>
            <a:ext cx="501650" cy="190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528976" y="2173712"/>
            <a:ext cx="1506824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</a:t>
            </a:r>
            <a:r>
              <a:rPr lang="zh-CN" altLang="en-US" sz="1400" dirty="0" smtClean="0"/>
              <a:t>到固定位置</a:t>
            </a: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>
            <a:off x="3175000" y="1911350"/>
            <a:ext cx="857252" cy="10160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228848" y="1733550"/>
            <a:ext cx="939801" cy="285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点击绿旗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61" grpId="0"/>
      <p:bldP spid="65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人物有很多造型，有性别造型和服装造型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人物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5974" y="2444906"/>
            <a:ext cx="227043" cy="374493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04112" y="1461095"/>
            <a:ext cx="214088" cy="35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27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19551" y="696568"/>
            <a:ext cx="444526" cy="413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3251200" y="901702"/>
            <a:ext cx="806450" cy="19049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076450" y="709093"/>
            <a:ext cx="1156760" cy="32595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女站立造型</a:t>
            </a:r>
            <a:endParaRPr lang="zh-CN" altLang="en-US" sz="1400" dirty="0"/>
          </a:p>
        </p:txBody>
      </p:sp>
      <p:cxnSp>
        <p:nvCxnSpPr>
          <p:cNvPr id="1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438650" y="1314450"/>
            <a:ext cx="495300" cy="1587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978398" y="1143739"/>
            <a:ext cx="1860552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女服装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造型</a:t>
            </a:r>
            <a:endParaRPr lang="zh-CN" altLang="en-US" sz="1400" dirty="0"/>
          </a:p>
        </p:txBody>
      </p:sp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3296710" y="1758956"/>
            <a:ext cx="786340" cy="22224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089150" y="1562110"/>
            <a:ext cx="1194860" cy="30479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女服装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造型</a:t>
            </a:r>
            <a:endParaRPr lang="zh-CN" altLang="en-US" sz="1400" dirty="0"/>
          </a:p>
        </p:txBody>
      </p:sp>
      <p:cxnSp>
        <p:nvCxnSpPr>
          <p:cNvPr id="1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441336" y="2393950"/>
            <a:ext cx="556114" cy="1234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16498" y="2216889"/>
            <a:ext cx="1276352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女服</a:t>
            </a:r>
            <a:r>
              <a:rPr lang="zh-CN" altLang="en-US" sz="1400" dirty="0" smtClean="0"/>
              <a:t>装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造型</a:t>
            </a:r>
            <a:endParaRPr lang="zh-CN" altLang="en-US" sz="1400" dirty="0"/>
          </a:p>
        </p:txBody>
      </p:sp>
      <p:cxnSp>
        <p:nvCxnSpPr>
          <p:cNvPr id="2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3341160" y="2755906"/>
            <a:ext cx="786340" cy="22224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133600" y="2559060"/>
            <a:ext cx="1194860" cy="30479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男站立造型</a:t>
            </a:r>
            <a:endParaRPr lang="zh-CN" altLang="en-US" sz="1400" dirty="0"/>
          </a:p>
        </p:txBody>
      </p:sp>
      <p:cxnSp>
        <p:nvCxnSpPr>
          <p:cNvPr id="2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441336" y="3422650"/>
            <a:ext cx="556114" cy="1234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16498" y="3245589"/>
            <a:ext cx="1276352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男</a:t>
            </a:r>
            <a:r>
              <a:rPr lang="zh-CN" altLang="en-US" sz="1400" dirty="0" smtClean="0"/>
              <a:t>服装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造型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3315760" y="3867156"/>
            <a:ext cx="786340" cy="22224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108200" y="3670310"/>
            <a:ext cx="1194860" cy="30479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男</a:t>
            </a:r>
            <a:r>
              <a:rPr lang="zh-CN" altLang="en-US" sz="1400" dirty="0" smtClean="0"/>
              <a:t>服装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造型</a:t>
            </a:r>
            <a:endParaRPr lang="zh-CN" altLang="en-US" sz="1400" dirty="0"/>
          </a:p>
        </p:txBody>
      </p:sp>
      <p:cxnSp>
        <p:nvCxnSpPr>
          <p:cNvPr id="2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447686" y="4508500"/>
            <a:ext cx="556114" cy="1234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22848" y="4331439"/>
            <a:ext cx="1276352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男</a:t>
            </a:r>
            <a:r>
              <a:rPr lang="zh-CN" altLang="en-US" sz="1400" dirty="0" smtClean="0"/>
              <a:t>服装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造型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19" grpId="0"/>
      <p:bldP spid="21" grpId="0"/>
      <p:bldP spid="23" grpId="0"/>
      <p:bldP spid="25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人物在性别为女的情况下是不能选择男装的，在性别为男的情况下是不能选择女装的，</a:t>
              </a:r>
              <a:r>
                <a:rPr lang="zh-CN" altLang="en-US" dirty="0" smtClean="0"/>
                <a:t>而且人物只有在显示情况下才能换装哦！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人物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2324" y="2451256"/>
            <a:ext cx="238593" cy="393543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7762" y="1429345"/>
            <a:ext cx="220438" cy="36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27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66194" y="1085850"/>
            <a:ext cx="186305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>
            <a:off x="2863850" y="1134268"/>
            <a:ext cx="647700" cy="16113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686050" y="2463800"/>
            <a:ext cx="863600" cy="127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273550" y="1314450"/>
            <a:ext cx="825500" cy="17780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77950" y="2286073"/>
            <a:ext cx="1314450" cy="27932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当前性别是女</a:t>
            </a:r>
            <a:endParaRPr lang="zh-CN" altLang="en-US" sz="1400" dirty="0"/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932638" y="1011233"/>
            <a:ext cx="1026462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点击绿旗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35110" y="1156600"/>
            <a:ext cx="1583189" cy="29754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移动到固定位置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832350" y="1822451"/>
            <a:ext cx="584200" cy="8889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43438" y="1682882"/>
            <a:ext cx="1706661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设置人物为</a:t>
            </a:r>
            <a:r>
              <a:rPr lang="zh-CN" altLang="en-US" sz="1400" dirty="0" smtClean="0"/>
              <a:t>不显示</a:t>
            </a:r>
            <a:endParaRPr lang="en-US" altLang="zh-CN" sz="1400" dirty="0" smtClean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814910" y="1701799"/>
            <a:ext cx="715703" cy="4173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822450" y="1620166"/>
            <a:ext cx="973409" cy="2848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</a:t>
            </a:r>
            <a:r>
              <a:rPr lang="zh-CN" altLang="en-US" sz="1400" dirty="0" smtClean="0"/>
              <a:t>人物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305300" y="2184400"/>
            <a:ext cx="1016000" cy="825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53050" y="2040362"/>
            <a:ext cx="137795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显示提示消息</a:t>
            </a:r>
            <a:endParaRPr lang="en-US" altLang="zh-CN" sz="1400" dirty="0" smtClean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58" idx="2"/>
          </p:cNvCxnSpPr>
          <p:nvPr/>
        </p:nvCxnSpPr>
        <p:spPr>
          <a:xfrm rot="10800000">
            <a:off x="2660650" y="3016749"/>
            <a:ext cx="984250" cy="884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746250" y="2871198"/>
            <a:ext cx="914400" cy="2911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反之亦然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5283200" y="2673350"/>
            <a:ext cx="419100" cy="381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725664" y="2540901"/>
            <a:ext cx="2243586" cy="246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女生不可以穿男孩子衣服</a:t>
            </a:r>
            <a:endParaRPr lang="zh-CN" altLang="en-US" sz="1400" dirty="0"/>
          </a:p>
        </p:txBody>
      </p:sp>
      <p:cxnSp>
        <p:nvCxnSpPr>
          <p:cNvPr id="45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260850" y="3460750"/>
            <a:ext cx="603250" cy="1651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900164" y="3353701"/>
            <a:ext cx="1633986" cy="246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收到显示女的广播</a:t>
            </a:r>
            <a:endParaRPr lang="zh-CN" altLang="en-US" sz="1400" dirty="0"/>
          </a:p>
        </p:txBody>
      </p:sp>
      <p:cxnSp>
        <p:nvCxnSpPr>
          <p:cNvPr id="38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>
            <a:off x="2889250" y="3841751"/>
            <a:ext cx="704850" cy="1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28750" y="3671298"/>
            <a:ext cx="1454150" cy="2911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换成女</a:t>
            </a:r>
            <a:r>
              <a:rPr lang="zh-CN" altLang="en-US" sz="1400" dirty="0" smtClean="0"/>
              <a:t>站立</a:t>
            </a:r>
            <a:r>
              <a:rPr lang="zh-CN" altLang="en-US" sz="1400" dirty="0" smtClean="0"/>
              <a:t>造型</a:t>
            </a:r>
            <a:endParaRPr lang="zh-CN" altLang="en-US" sz="1400" dirty="0"/>
          </a:p>
        </p:txBody>
      </p:sp>
      <p:cxnSp>
        <p:nvCxnSpPr>
          <p:cNvPr id="4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733800" y="3994150"/>
            <a:ext cx="1371600" cy="508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41464" y="3887101"/>
            <a:ext cx="1633986" cy="246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显示女站立的造型</a:t>
            </a:r>
            <a:endParaRPr lang="zh-CN" altLang="en-US" sz="1400" dirty="0"/>
          </a:p>
        </p:txBody>
      </p:sp>
      <p:cxnSp>
        <p:nvCxnSpPr>
          <p:cNvPr id="51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>
            <a:off x="2870200" y="4267201"/>
            <a:ext cx="704850" cy="1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587500" y="4096748"/>
            <a:ext cx="1276350" cy="2911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设置人物显示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3" grpId="0"/>
      <p:bldP spid="25" grpId="0"/>
      <p:bldP spid="36" grpId="0"/>
      <p:bldP spid="65" grpId="0"/>
      <p:bldP spid="58" grpId="0"/>
      <p:bldP spid="67" grpId="0"/>
      <p:bldP spid="46" grpId="0"/>
      <p:bldP spid="39" grpId="0"/>
      <p:bldP spid="48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人物在点击不同的服装按钮时，需要换不同的服装造型哦</a:t>
              </a:r>
              <a:r>
                <a:rPr lang="zh-CN" altLang="en-US" dirty="0" smtClean="0"/>
                <a:t>！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人物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2324" y="2451256"/>
            <a:ext cx="238593" cy="393543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7762" y="1429345"/>
            <a:ext cx="220438" cy="36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27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DF430FA6-B996-4B7E-B089-F52B0A5C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" y="2769620"/>
            <a:ext cx="4764135" cy="22531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2E68AFFE-9C61-46B3-8873-1A547A59E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654" y="4611067"/>
            <a:ext cx="1120973" cy="24100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304F207B-8A99-45CE-BCF3-ECEF3B3CD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1AEC7992-F3FA-4E52-9C0A-266FD2B04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521" y="4823803"/>
            <a:ext cx="2206943" cy="1341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1404E302-CFBC-4886-8B8D-E2DE694CA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3194" y="3206948"/>
            <a:ext cx="932769" cy="193869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A5913F51-006A-480F-B220-02511CBEC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8995" y="4512741"/>
            <a:ext cx="755970" cy="53649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A9583FB0-A85F-40EE-8239-3FB205B014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9484" y="39165"/>
            <a:ext cx="1838099" cy="174752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E6B3B1EA-E3C2-41CC-BDDC-34B39A8696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4876" y="3916872"/>
            <a:ext cx="504438" cy="107613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BE9D18E4-63FF-49C9-A9EA-47A7ACF715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5659" y="4275537"/>
            <a:ext cx="341897" cy="72863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C8F7E90A-7E8B-402A-904A-8ECA0A6BE9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8534" y="4091625"/>
            <a:ext cx="577301" cy="87435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33EB364B-8AF8-41BB-81DD-F9C3199E6D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1963" y="3716583"/>
            <a:ext cx="558897" cy="115568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CFD88012-8261-4F26-A4FC-813C5B3049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6526" y="4036289"/>
            <a:ext cx="454696" cy="95675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70F1721C-A54A-49BE-B81F-02846E2BA9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5671" y="3916872"/>
            <a:ext cx="473642" cy="100885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92D01FF1-FBCE-4CF1-915A-863C905001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577" y="4692337"/>
            <a:ext cx="448389" cy="319477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2821F842-D32F-4A58-8A6B-5BDB17CAE6C2}"/>
              </a:ext>
            </a:extLst>
          </p:cNvPr>
          <p:cNvSpPr txBox="1"/>
          <p:nvPr/>
        </p:nvSpPr>
        <p:spPr>
          <a:xfrm>
            <a:off x="889000" y="1337713"/>
            <a:ext cx="2851150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目录</a:t>
            </a:r>
            <a:endParaRPr lang="en-US" altLang="zh-CN" sz="48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CONTENTS</a:t>
            </a:r>
            <a:endParaRPr lang="zh-CN" altLang="en-US" sz="3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3E9F033D-8D37-4523-A9E2-F5FD3EE20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48379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EF3F98E3-82B3-42E0-81F4-4AC32944B1E9}"/>
              </a:ext>
            </a:extLst>
          </p:cNvPr>
          <p:cNvSpPr/>
          <p:nvPr/>
        </p:nvSpPr>
        <p:spPr>
          <a:xfrm>
            <a:off x="5698514" y="74206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5"/>
                </a:solidFill>
                <a:ea typeface="+mj-ea"/>
              </a:rPr>
              <a:t>Task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40E20388-908A-4C0C-BAD4-7CE6DA40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132711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知识点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69D80255-144A-4805-9D26-05DB7172B259}"/>
              </a:ext>
            </a:extLst>
          </p:cNvPr>
          <p:cNvSpPr/>
          <p:nvPr/>
        </p:nvSpPr>
        <p:spPr>
          <a:xfrm>
            <a:off x="5698514" y="158538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Knowledge points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3D8541F0-6887-47BB-B523-F02CCC0C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2184499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代码流程图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7862FFF4-D99C-48B7-90F2-93FA6A05DACC}"/>
              </a:ext>
            </a:extLst>
          </p:cNvPr>
          <p:cNvSpPr/>
          <p:nvPr/>
        </p:nvSpPr>
        <p:spPr>
          <a:xfrm>
            <a:off x="5698514" y="24417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Code flow chart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xmlns="" id="{88F2DF56-EA78-4342-B68E-856EB323C4D1}"/>
              </a:ext>
            </a:extLst>
          </p:cNvPr>
          <p:cNvGrpSpPr/>
          <p:nvPr/>
        </p:nvGrpSpPr>
        <p:grpSpPr>
          <a:xfrm>
            <a:off x="4844321" y="3035990"/>
            <a:ext cx="851890" cy="508225"/>
            <a:chOff x="2671139" y="1338181"/>
            <a:chExt cx="946359" cy="564586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xmlns="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xmlns="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04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3031586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编程步骤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A3AF4B4B-96BF-4EE0-9F5B-44A7B81F762A}"/>
              </a:ext>
            </a:extLst>
          </p:cNvPr>
          <p:cNvSpPr/>
          <p:nvPr/>
        </p:nvSpPr>
        <p:spPr>
          <a:xfrm>
            <a:off x="5698514" y="3289853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Programming steps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xmlns="" id="{CDE11586-5E21-44C5-B5C9-C8C1817AE99E}"/>
              </a:ext>
            </a:extLst>
          </p:cNvPr>
          <p:cNvGrpSpPr/>
          <p:nvPr/>
        </p:nvGrpSpPr>
        <p:grpSpPr>
          <a:xfrm>
            <a:off x="4844321" y="470249"/>
            <a:ext cx="851890" cy="508225"/>
            <a:chOff x="2671139" y="1338181"/>
            <a:chExt cx="946359" cy="564586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xmlns="" id="{000289F8-263D-4140-9CF9-E51423614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xmlns="" id="{059A0488-3C49-4B93-8EF9-CB577CDAA1A0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01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xmlns="" id="{9CEFAEF4-CACE-469C-9740-42E47ED6AF4C}"/>
              </a:ext>
            </a:extLst>
          </p:cNvPr>
          <p:cNvGrpSpPr/>
          <p:nvPr/>
        </p:nvGrpSpPr>
        <p:grpSpPr>
          <a:xfrm>
            <a:off x="4844321" y="2175066"/>
            <a:ext cx="851890" cy="508225"/>
            <a:chOff x="2671139" y="1338181"/>
            <a:chExt cx="946359" cy="564586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xmlns="" id="{285D8526-1653-49DF-811F-27880479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xmlns="" id="{EC140383-DDFA-4F23-88D8-8924BD715703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03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5FF656B0-2DD7-4FB9-8E70-4EEA86031E4D}"/>
              </a:ext>
            </a:extLst>
          </p:cNvPr>
          <p:cNvGrpSpPr/>
          <p:nvPr/>
        </p:nvGrpSpPr>
        <p:grpSpPr>
          <a:xfrm>
            <a:off x="4844321" y="1319959"/>
            <a:ext cx="851890" cy="508225"/>
            <a:chOff x="2671139" y="1338181"/>
            <a:chExt cx="946359" cy="564586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xmlns="" id="{CB504DE2-BD7A-430F-A11D-891D41015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xmlns="" id="{173B6332-2D7A-4991-8DF6-283CD50C520A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02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88F2DF56-EA78-4342-B68E-856EB323C4D1}"/>
              </a:ext>
            </a:extLst>
          </p:cNvPr>
          <p:cNvGrpSpPr/>
          <p:nvPr/>
        </p:nvGrpSpPr>
        <p:grpSpPr>
          <a:xfrm>
            <a:off x="4843839" y="3890647"/>
            <a:ext cx="851890" cy="508225"/>
            <a:chOff x="2671139" y="1338181"/>
            <a:chExt cx="946359" cy="564586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xmlns="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42" name="文本框 85">
              <a:extLst>
                <a:ext uri="{FF2B5EF4-FFF2-40B4-BE49-F238E27FC236}">
                  <a16:creationId xmlns:a16="http://schemas.microsoft.com/office/drawing/2014/main" xmlns="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2"/>
                  </a:solidFill>
                </a:rPr>
                <a:t>05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43" name="文本框 86">
            <a:extLst>
              <a:ext uri="{FF2B5EF4-FFF2-40B4-BE49-F238E27FC236}">
                <a16:creationId xmlns:a16="http://schemas.microsoft.com/office/drawing/2014/main" xmlns="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211" y="3875553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课后思考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A3AF4B4B-96BF-4EE0-9F5B-44A7B81F762A}"/>
              </a:ext>
            </a:extLst>
          </p:cNvPr>
          <p:cNvSpPr/>
          <p:nvPr/>
        </p:nvSpPr>
        <p:spPr>
          <a:xfrm>
            <a:off x="5704929" y="41338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Thinking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99278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5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5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5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5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5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950"/>
                            </p:stCondLst>
                            <p:childTnLst>
                              <p:par>
                                <p:cTn id="10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450"/>
                            </p:stCondLst>
                            <p:childTnLst>
                              <p:par>
                                <p:cTn id="1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0" grpId="0"/>
      <p:bldP spid="51" grpId="0"/>
      <p:bldP spid="75" grpId="0"/>
      <p:bldP spid="76" grpId="0"/>
      <p:bldP spid="81" grpId="0"/>
      <p:bldP spid="82" grpId="0"/>
      <p:bldP spid="87" grpId="0"/>
      <p:bldP spid="88" grpId="0"/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7750" y="1000700"/>
            <a:ext cx="1385737" cy="369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>
            <a:off x="2863850" y="1134270"/>
            <a:ext cx="819150" cy="22463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768600" y="2990850"/>
            <a:ext cx="863600" cy="127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635500" y="1517650"/>
            <a:ext cx="723900" cy="13970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828800" y="2813123"/>
            <a:ext cx="946150" cy="27932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重置大小</a:t>
            </a:r>
            <a:endParaRPr lang="zh-CN" altLang="en-US" sz="1400" dirty="0"/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35100" y="1004883"/>
            <a:ext cx="1435100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跟</a:t>
            </a:r>
            <a:r>
              <a:rPr lang="zh-CN" altLang="en-US" sz="1400" dirty="0" smtClean="0"/>
              <a:t>换女服装一号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08160" y="1353450"/>
            <a:ext cx="941840" cy="29754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重置大小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927600" y="2501901"/>
            <a:ext cx="584200" cy="8889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538688" y="2362332"/>
            <a:ext cx="1465362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跟换女服</a:t>
            </a:r>
            <a:r>
              <a:rPr lang="zh-CN" altLang="en-US" sz="1400" dirty="0" smtClean="0"/>
              <a:t>装二号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903810" y="2006599"/>
            <a:ext cx="715703" cy="4173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63650" y="1867816"/>
            <a:ext cx="1608408" cy="2848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</a:t>
            </a:r>
            <a:r>
              <a:rPr lang="zh-CN" altLang="en-US" sz="1400" dirty="0" smtClean="0"/>
              <a:t>成女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服装造型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730750" y="3225800"/>
            <a:ext cx="844550" cy="381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607050" y="3062712"/>
            <a:ext cx="158750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</a:t>
            </a:r>
            <a:r>
              <a:rPr lang="zh-CN" altLang="en-US" sz="1400" dirty="0" smtClean="0"/>
              <a:t>女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服装</a:t>
            </a:r>
            <a:r>
              <a:rPr lang="zh-CN" altLang="en-US" sz="1400" dirty="0" smtClean="0"/>
              <a:t>造型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58" idx="2"/>
          </p:cNvCxnSpPr>
          <p:nvPr/>
        </p:nvCxnSpPr>
        <p:spPr>
          <a:xfrm rot="10800000">
            <a:off x="2711450" y="4070849"/>
            <a:ext cx="984250" cy="884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797050" y="3925298"/>
            <a:ext cx="914400" cy="2911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重置大小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889500" y="3727450"/>
            <a:ext cx="419100" cy="381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70064" y="3601351"/>
            <a:ext cx="1500636" cy="246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跟换女服</a:t>
            </a:r>
            <a:r>
              <a:rPr lang="zh-CN" altLang="en-US" sz="1400" dirty="0" smtClean="0"/>
              <a:t>装三号</a:t>
            </a:r>
            <a:endParaRPr lang="zh-CN" altLang="en-US" sz="1400" dirty="0"/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616450" y="4527550"/>
            <a:ext cx="419100" cy="381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58914" y="4382401"/>
            <a:ext cx="1703836" cy="246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</a:t>
            </a:r>
            <a:r>
              <a:rPr lang="zh-CN" altLang="en-US" sz="1400" dirty="0" smtClean="0"/>
              <a:t>女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服装</a:t>
            </a:r>
            <a:r>
              <a:rPr lang="zh-CN" altLang="en-US" sz="1400" dirty="0" smtClean="0"/>
              <a:t>造型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3" grpId="0"/>
      <p:bldP spid="25" grpId="0"/>
      <p:bldP spid="36" grpId="0"/>
      <p:bldP spid="65" grpId="0"/>
      <p:bldP spid="58" grpId="0"/>
      <p:bldP spid="67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在人物显示下点击服装更换对应的服装，注意只有在对应的性别下才能更换服装哦</a:t>
              </a:r>
              <a:r>
                <a:rPr lang="en-US" altLang="zh-CN" dirty="0" smtClean="0"/>
                <a:t>!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服装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5785" y="2483704"/>
            <a:ext cx="335696" cy="335696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423" y="1423692"/>
            <a:ext cx="335258" cy="33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27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66194" y="1110035"/>
            <a:ext cx="1863058" cy="322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>
            <a:off x="2863850" y="1134268"/>
            <a:ext cx="647700" cy="16113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>
            <a:off x="2997200" y="2578100"/>
            <a:ext cx="577850" cy="158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273550" y="1403350"/>
            <a:ext cx="825500" cy="17780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57350" y="2425773"/>
            <a:ext cx="1314450" cy="27932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是否显示人物</a:t>
            </a:r>
            <a:endParaRPr lang="zh-CN" altLang="en-US" sz="1400" dirty="0"/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932638" y="1011233"/>
            <a:ext cx="1026462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点击绿旗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35110" y="1245500"/>
            <a:ext cx="967240" cy="29754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设置大小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038600" y="2203451"/>
            <a:ext cx="584200" cy="8889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62388" y="2032132"/>
            <a:ext cx="1312962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点击服装按钮</a:t>
            </a:r>
            <a:endParaRPr lang="en-US" altLang="zh-CN" sz="1400" dirty="0" smtClean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789510" y="1860549"/>
            <a:ext cx="715703" cy="4173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68399" y="1778916"/>
            <a:ext cx="1602059" cy="2848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移动到固定位置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58" idx="2"/>
          </p:cNvCxnSpPr>
          <p:nvPr/>
        </p:nvCxnSpPr>
        <p:spPr>
          <a:xfrm rot="10800000">
            <a:off x="2597150" y="3010400"/>
            <a:ext cx="1136650" cy="196351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31800" y="2864848"/>
            <a:ext cx="2165350" cy="2911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换装之前先播放特效动画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933950" y="2832100"/>
            <a:ext cx="419100" cy="381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70064" y="2699651"/>
            <a:ext cx="1443486" cy="246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当前性别是女时</a:t>
            </a:r>
            <a:endParaRPr lang="zh-CN" altLang="en-US" sz="1400" dirty="0"/>
          </a:p>
        </p:txBody>
      </p:sp>
      <p:cxnSp>
        <p:nvCxnSpPr>
          <p:cNvPr id="45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464050" y="3314700"/>
            <a:ext cx="590550" cy="1270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90664" y="3194951"/>
            <a:ext cx="1526036" cy="246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跟</a:t>
            </a:r>
            <a:r>
              <a:rPr lang="zh-CN" altLang="en-US" sz="1400" dirty="0" smtClean="0"/>
              <a:t>换女一号</a:t>
            </a:r>
            <a:r>
              <a:rPr lang="zh-CN" altLang="en-US" sz="1400" dirty="0" smtClean="0"/>
              <a:t>服装</a:t>
            </a:r>
            <a:endParaRPr lang="zh-CN" altLang="en-US" sz="1400" dirty="0"/>
          </a:p>
        </p:txBody>
      </p:sp>
      <p:cxnSp>
        <p:nvCxnSpPr>
          <p:cNvPr id="38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39" idx="2"/>
          </p:cNvCxnSpPr>
          <p:nvPr/>
        </p:nvCxnSpPr>
        <p:spPr>
          <a:xfrm rot="10800000" flipV="1">
            <a:off x="2882900" y="3867150"/>
            <a:ext cx="819150" cy="206874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28750" y="3671298"/>
            <a:ext cx="1454150" cy="8054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不是</a:t>
            </a:r>
            <a:r>
              <a:rPr lang="zh-CN" altLang="en-US" sz="1400" dirty="0" smtClean="0"/>
              <a:t>在对应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性别下选择服装</a:t>
            </a:r>
            <a:endParaRPr lang="en-US" altLang="zh-CN" sz="1400" dirty="0" smtClean="0"/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发送提示消息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3" grpId="0"/>
      <p:bldP spid="25" grpId="0"/>
      <p:bldP spid="36" grpId="0"/>
      <p:bldP spid="58" grpId="0"/>
      <p:bldP spid="67" grpId="0"/>
      <p:bldP spid="46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任务在更换衣服之前需要播</a:t>
              </a:r>
              <a:r>
                <a:rPr lang="zh-CN" altLang="en-US" dirty="0" smtClean="0"/>
                <a:t>烟雾特效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六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步：动画特效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3085" y="2499108"/>
            <a:ext cx="367790" cy="275842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8573" y="1400996"/>
            <a:ext cx="434940" cy="3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27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74206" y="1033835"/>
            <a:ext cx="1275594" cy="354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>
            <a:off x="2863850" y="1134268"/>
            <a:ext cx="647700" cy="16113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>
            <a:off x="3067050" y="2876550"/>
            <a:ext cx="577850" cy="158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591050" y="1498600"/>
            <a:ext cx="825500" cy="17780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727200" y="2724223"/>
            <a:ext cx="1314450" cy="27932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先换成造型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932638" y="1011233"/>
            <a:ext cx="1026462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点击绿旗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52610" y="1334400"/>
            <a:ext cx="2275340" cy="29754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动画角色移动到固定位置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508500" y="2457451"/>
            <a:ext cx="584200" cy="8889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19588" y="2254382"/>
            <a:ext cx="1312962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收到特效广播</a:t>
            </a:r>
            <a:endParaRPr lang="en-US" altLang="zh-CN" sz="1400" dirty="0" smtClean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795860" y="2006599"/>
            <a:ext cx="715703" cy="4173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90649" y="1886866"/>
            <a:ext cx="1403349" cy="2848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隐藏动画特效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975100" y="3175000"/>
            <a:ext cx="419100" cy="381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455664" y="3061601"/>
            <a:ext cx="1011686" cy="246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显示动画</a:t>
            </a:r>
            <a:endParaRPr lang="zh-CN" altLang="en-US" sz="1400" dirty="0"/>
          </a:p>
        </p:txBody>
      </p:sp>
      <p:cxnSp>
        <p:nvCxnSpPr>
          <p:cNvPr id="45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26" idx="1"/>
          </p:cNvCxnSpPr>
          <p:nvPr/>
        </p:nvCxnSpPr>
        <p:spPr>
          <a:xfrm rot="10800000" flipH="1">
            <a:off x="4679950" y="3708400"/>
            <a:ext cx="647700" cy="1206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76414" y="3563250"/>
            <a:ext cx="1094236" cy="53249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重复执行模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拟动画效果</a:t>
            </a:r>
            <a:endParaRPr lang="zh-CN" altLang="en-US" sz="1400" dirty="0"/>
          </a:p>
        </p:txBody>
      </p:sp>
      <p:cxnSp>
        <p:nvCxnSpPr>
          <p:cNvPr id="38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 flipV="1">
            <a:off x="2755900" y="4419600"/>
            <a:ext cx="819150" cy="206874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95350" y="4483100"/>
            <a:ext cx="1841500" cy="2921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动画执行完隐藏</a:t>
            </a:r>
            <a:r>
              <a:rPr lang="zh-CN" altLang="en-US" sz="1400" dirty="0" smtClean="0"/>
              <a:t>造型</a:t>
            </a:r>
            <a:endParaRPr lang="zh-CN" altLang="en-US" sz="1400" dirty="0"/>
          </a:p>
        </p:txBody>
      </p:sp>
      <p:sp>
        <p:nvSpPr>
          <p:cNvPr id="26" name="右大括号 25"/>
          <p:cNvSpPr/>
          <p:nvPr/>
        </p:nvSpPr>
        <p:spPr>
          <a:xfrm>
            <a:off x="4565650" y="3467100"/>
            <a:ext cx="114300" cy="723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3" grpId="0"/>
      <p:bldP spid="25" grpId="0"/>
      <p:bldP spid="36" grpId="0"/>
      <p:bldP spid="67" grpId="0"/>
      <p:bldP spid="46" grpId="0"/>
      <p:bldP spid="39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课后思考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Thinking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05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Thinking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课后思考</a:t>
            </a:r>
          </a:p>
        </p:txBody>
      </p:sp>
      <p:grpSp>
        <p:nvGrpSpPr>
          <p:cNvPr id="2" name="组 33"/>
          <p:cNvGrpSpPr/>
          <p:nvPr/>
        </p:nvGrpSpPr>
        <p:grpSpPr>
          <a:xfrm>
            <a:off x="1711286" y="1291608"/>
            <a:ext cx="5765279" cy="3452834"/>
            <a:chOff x="4390571" y="1111966"/>
            <a:chExt cx="5205601" cy="3452834"/>
          </a:xfrm>
        </p:grpSpPr>
        <p:sp>
          <p:nvSpPr>
            <p:cNvPr id="35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5205601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numCol="1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</a:t>
              </a:r>
              <a:r>
                <a:rPr lang="zh-CN" altLang="en-US" dirty="0" smtClean="0"/>
                <a:t>是否可以用克隆的知识来替换这么多角色呢。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390572" y="1111966"/>
              <a:ext cx="21676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accent1">
                      <a:lumMod val="100000"/>
                    </a:schemeClr>
                  </a:solidFill>
                </a:rPr>
                <a:t>课后思考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333999" y="2551644"/>
            <a:ext cx="1290991" cy="2125692"/>
            <a:chOff x="5333999" y="2551644"/>
            <a:chExt cx="1290991" cy="2125692"/>
          </a:xfrm>
        </p:grpSpPr>
        <p:grpSp>
          <p:nvGrpSpPr>
            <p:cNvPr id="9" name="Group 64">
              <a:extLst>
                <a:ext uri="{FF2B5EF4-FFF2-40B4-BE49-F238E27FC236}">
                  <a16:creationId xmlns:a16="http://schemas.microsoft.com/office/drawing/2014/main" xmlns="" id="{F94D4E44-9BBF-4929-9E4F-91F774AA8370}"/>
                </a:ext>
              </a:extLst>
            </p:cNvPr>
            <p:cNvGrpSpPr/>
            <p:nvPr/>
          </p:nvGrpSpPr>
          <p:grpSpPr>
            <a:xfrm rot="19891913">
              <a:off x="5333999" y="2551644"/>
              <a:ext cx="1290991" cy="2125692"/>
              <a:chOff x="170364" y="949888"/>
              <a:chExt cx="1945268" cy="3203011"/>
            </a:xfrm>
          </p:grpSpPr>
          <p:sp>
            <p:nvSpPr>
              <p:cNvPr id="11" name="Rectangle 69">
                <a:extLst>
                  <a:ext uri="{FF2B5EF4-FFF2-40B4-BE49-F238E27FC236}">
                    <a16:creationId xmlns:a16="http://schemas.microsoft.com/office/drawing/2014/main" xmlns="" id="{336C5388-0AA0-4EA9-A23E-74241B35A776}"/>
                  </a:ext>
                </a:extLst>
              </p:cNvPr>
              <p:cNvSpPr/>
              <p:nvPr/>
            </p:nvSpPr>
            <p:spPr>
              <a:xfrm>
                <a:off x="975357" y="2854550"/>
                <a:ext cx="335282" cy="13248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Oval 70">
                <a:extLst>
                  <a:ext uri="{FF2B5EF4-FFF2-40B4-BE49-F238E27FC236}">
                    <a16:creationId xmlns:a16="http://schemas.microsoft.com/office/drawing/2014/main" xmlns="" id="{AD553C53-B1EC-4F8A-9987-EBD895897A13}"/>
                  </a:ext>
                </a:extLst>
              </p:cNvPr>
              <p:cNvSpPr/>
              <p:nvPr/>
            </p:nvSpPr>
            <p:spPr>
              <a:xfrm>
                <a:off x="170364" y="949888"/>
                <a:ext cx="1945268" cy="194527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Oval 71">
                <a:extLst>
                  <a:ext uri="{FF2B5EF4-FFF2-40B4-BE49-F238E27FC236}">
                    <a16:creationId xmlns:a16="http://schemas.microsoft.com/office/drawing/2014/main" xmlns="" id="{955B923A-89CF-4546-AD3D-AD3408E0978C}"/>
                  </a:ext>
                </a:extLst>
              </p:cNvPr>
              <p:cNvSpPr/>
              <p:nvPr/>
            </p:nvSpPr>
            <p:spPr>
              <a:xfrm>
                <a:off x="368693" y="1148217"/>
                <a:ext cx="1548613" cy="1548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Rectangle: Top Corners Rounded 72">
                <a:extLst>
                  <a:ext uri="{FF2B5EF4-FFF2-40B4-BE49-F238E27FC236}">
                    <a16:creationId xmlns:a16="http://schemas.microsoft.com/office/drawing/2014/main" xmlns="" id="{5CE3207A-44A4-472E-BA00-D3BDAB4E38DD}"/>
                  </a:ext>
                </a:extLst>
              </p:cNvPr>
              <p:cNvSpPr/>
              <p:nvPr/>
            </p:nvSpPr>
            <p:spPr>
              <a:xfrm>
                <a:off x="944878" y="2984657"/>
                <a:ext cx="396241" cy="185829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Rectangle: Top Corners Rounded 73">
                <a:extLst>
                  <a:ext uri="{FF2B5EF4-FFF2-40B4-BE49-F238E27FC236}">
                    <a16:creationId xmlns:a16="http://schemas.microsoft.com/office/drawing/2014/main" xmlns="" id="{A0187962-A5BC-44C6-BBAE-BD2C864E80E3}"/>
                  </a:ext>
                </a:extLst>
              </p:cNvPr>
              <p:cNvSpPr/>
              <p:nvPr/>
            </p:nvSpPr>
            <p:spPr>
              <a:xfrm flipV="1">
                <a:off x="923924" y="3151246"/>
                <a:ext cx="438151" cy="1001653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 rot="20052675">
              <a:off x="5515622" y="2705740"/>
              <a:ext cx="49596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0" b="1" dirty="0" smtClean="0">
                  <a:solidFill>
                    <a:srgbClr val="666666"/>
                  </a:solidFill>
                </a:rPr>
                <a:t>?</a:t>
              </a:r>
              <a:endParaRPr kumimoji="1" lang="zh-CN" altLang="en-US" sz="7000" b="1" dirty="0">
                <a:solidFill>
                  <a:srgbClr val="6666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="" xmlns:a16="http://schemas.microsoft.com/office/drawing/2014/main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="" xmlns:a16="http://schemas.microsoft.com/office/drawing/2014/main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="" xmlns:a16="http://schemas.microsoft.com/office/drawing/2014/main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="" xmlns:a16="http://schemas.microsoft.com/office/drawing/2014/main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="" xmlns:a16="http://schemas.microsoft.com/office/drawing/2014/main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="" xmlns:a16="http://schemas.microsoft.com/office/drawing/2014/main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="" xmlns:a16="http://schemas.microsoft.com/office/drawing/2014/main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="" xmlns:a16="http://schemas.microsoft.com/office/drawing/2014/main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="" xmlns:a16="http://schemas.microsoft.com/office/drawing/2014/main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="" xmlns:a16="http://schemas.microsoft.com/office/drawing/2014/main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="" xmlns:a16="http://schemas.microsoft.com/office/drawing/2014/main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="" xmlns:a16="http://schemas.microsoft.com/office/drawing/2014/main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="" xmlns:a16="http://schemas.microsoft.com/office/drawing/2014/main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="" xmlns:a16="http://schemas.microsoft.com/office/drawing/2014/main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="" xmlns:a16="http://schemas.microsoft.com/office/drawing/2014/main" id="{7EFEA6E0-7A2D-4FE3-8E51-1E06DB793D71}"/>
              </a:ext>
            </a:extLst>
          </p:cNvPr>
          <p:cNvSpPr txBox="1"/>
          <p:nvPr/>
        </p:nvSpPr>
        <p:spPr>
          <a:xfrm>
            <a:off x="2070431" y="1352837"/>
            <a:ext cx="4765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感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谢</a:t>
            </a:r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聆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听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="" xmlns:a16="http://schemas.microsoft.com/office/drawing/2014/main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223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="" xmlns:a16="http://schemas.microsoft.com/office/drawing/2014/main" id="{3CFB803C-8A03-41F8-B516-C84290930A1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="" xmlns:a16="http://schemas.microsoft.com/office/drawing/2014/main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="" xmlns:a16="http://schemas.microsoft.com/office/drawing/2014/main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9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2CDFB7C7-B915-49EE-8C4D-994517D8B88B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49570" t="20919" r="34859" b="7901"/>
          <a:stretch/>
        </p:blipFill>
        <p:spPr>
          <a:xfrm rot="16200000">
            <a:off x="4470898" y="1843783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92414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50"/>
                            </p:stCondLst>
                            <p:childTnLst>
                              <p:par>
                                <p:cTn id="141" presetID="49" presetClass="entr" presetSubtype="0" decel="10000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任务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Task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01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374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Moving Football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今日任务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54211" y="2681862"/>
            <a:ext cx="2399369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335103" y="2853273"/>
            <a:ext cx="2371797" cy="178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911910" y="2989163"/>
            <a:ext cx="2371673" cy="178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48168" y="918033"/>
            <a:ext cx="7400750" cy="15248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今天我们来</a:t>
            </a:r>
            <a:r>
              <a:rPr lang="zh-CN" altLang="en-US" dirty="0" smtClean="0"/>
              <a:t>做</a:t>
            </a:r>
            <a:r>
              <a:rPr lang="zh-CN" altLang="en-US" dirty="0" smtClean="0"/>
              <a:t>换装小游戏，选择对应性别下的</a:t>
            </a:r>
            <a:r>
              <a:rPr lang="zh-CN" altLang="en-US" dirty="0" smtClean="0"/>
              <a:t>人物</a:t>
            </a:r>
            <a:r>
              <a:rPr lang="zh-CN" altLang="en-US" dirty="0" smtClean="0"/>
              <a:t>之后，点击衣服换上</a:t>
            </a:r>
            <a:r>
              <a:rPr lang="zh-CN" altLang="en-US" dirty="0" smtClean="0"/>
              <a:t>相应</a:t>
            </a:r>
            <a:r>
              <a:rPr lang="zh-CN" altLang="en-US" dirty="0" smtClean="0"/>
              <a:t>的服装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040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Task rules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任务规划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3121919"/>
              </p:ext>
            </p:extLst>
          </p:nvPr>
        </p:nvGraphicFramePr>
        <p:xfrm>
          <a:off x="353931" y="1235423"/>
          <a:ext cx="7945519" cy="250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036"/>
                <a:gridCol w="1989494"/>
                <a:gridCol w="4078989"/>
              </a:tblGrid>
              <a:tr h="35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舞台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主要角色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34231">
                <a:tc rowSpan="4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游戏中</a:t>
                      </a:r>
                      <a:r>
                        <a:rPr lang="zh-CN" altLang="en-US" dirty="0" smtClean="0"/>
                        <a:t>背景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  </a:t>
                      </a:r>
                      <a:r>
                        <a:rPr lang="zh-CN" altLang="en-US" baseline="0" dirty="0" smtClean="0"/>
                        <a:t>        性别选择按钮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点击它可以进行男女性别切换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096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人物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人物可以进行性别和服装的切换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3423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</a:t>
                      </a:r>
                      <a:r>
                        <a:rPr lang="zh-CN" altLang="en-US" baseline="0" dirty="0" smtClean="0"/>
                        <a:t>服装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点击服装进行更换服装，注意服装要对应性别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7470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</a:t>
                      </a:r>
                      <a:r>
                        <a:rPr lang="zh-CN" altLang="en-US" baseline="0" dirty="0" smtClean="0"/>
                        <a:t>动画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在切换衣服时出现的动画特效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6" name="图片 15" descr="背景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487" y="2441480"/>
            <a:ext cx="1564212" cy="1173158"/>
          </a:xfrm>
          <a:prstGeom prst="rect">
            <a:avLst/>
          </a:prstGeom>
        </p:spPr>
      </p:pic>
      <p:pic>
        <p:nvPicPr>
          <p:cNvPr id="17" name="图片 16" descr="正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80375" y="1779548"/>
            <a:ext cx="163752" cy="163752"/>
          </a:xfrm>
          <a:prstGeom prst="rect">
            <a:avLst/>
          </a:prstGeom>
        </p:spPr>
      </p:pic>
      <p:pic>
        <p:nvPicPr>
          <p:cNvPr id="18" name="图片 17" descr="怪物小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65544" y="2246068"/>
            <a:ext cx="151080" cy="249196"/>
          </a:xfrm>
          <a:prstGeom prst="rect">
            <a:avLst/>
          </a:prstGeom>
        </p:spPr>
      </p:pic>
      <p:pic>
        <p:nvPicPr>
          <p:cNvPr id="19" name="图片 18" descr="背景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72827" y="2824054"/>
            <a:ext cx="159795" cy="159795"/>
          </a:xfrm>
          <a:prstGeom prst="rect">
            <a:avLst/>
          </a:prstGeom>
        </p:spPr>
      </p:pic>
      <p:pic>
        <p:nvPicPr>
          <p:cNvPr id="20" name="图片 19" descr="蒙版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6999" y="3362487"/>
            <a:ext cx="245104" cy="1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37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知识点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Knowledge points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02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135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>
            <a:extLst>
              <a:ext uri="{FF2B5EF4-FFF2-40B4-BE49-F238E27FC236}">
                <a16:creationId xmlns="" xmlns:a16="http://schemas.microsoft.com/office/drawing/2014/main" id="{B27704E6-8576-4437-BB52-55A8BEDDA7B0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直接连接符 4">
            <a:extLst>
              <a:ext uri="{FF2B5EF4-FFF2-40B4-BE49-F238E27FC236}">
                <a16:creationId xmlns="" xmlns:a16="http://schemas.microsoft.com/office/drawing/2014/main" id="{F9E0889C-24A9-4012-B5B0-3431262F7E37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直接连接符 5">
            <a:extLst>
              <a:ext uri="{FF2B5EF4-FFF2-40B4-BE49-F238E27FC236}">
                <a16:creationId xmlns="" xmlns:a16="http://schemas.microsoft.com/office/drawing/2014/main" id="{BD84CD78-8DD0-4841-A2D6-08E5A091375B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直接连接符 6">
            <a:extLst>
              <a:ext uri="{FF2B5EF4-FFF2-40B4-BE49-F238E27FC236}">
                <a16:creationId xmlns="" xmlns:a16="http://schemas.microsoft.com/office/drawing/2014/main" id="{B553A849-8CF4-46BE-9927-438B79CED307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直接连接符 13">
            <a:extLst>
              <a:ext uri="{FF2B5EF4-FFF2-40B4-BE49-F238E27FC236}">
                <a16:creationId xmlns="" xmlns:a16="http://schemas.microsoft.com/office/drawing/2014/main" id="{21A61DA6-854F-4802-8F6D-4A3481D0CEF6}"/>
              </a:ext>
            </a:extLst>
          </p:cNvPr>
          <p:cNvSpPr>
            <a:spLocks/>
          </p:cNvSpPr>
          <p:nvPr/>
        </p:nvSpPr>
        <p:spPr bwMode="auto">
          <a:xfrm>
            <a:off x="3854659" y="106539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866F1183-1A02-4ADD-A280-53F62E4DD8B4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Knowledge points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知识点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465132"/>
              </p:ext>
            </p:extLst>
          </p:nvPr>
        </p:nvGraphicFramePr>
        <p:xfrm>
          <a:off x="1227033" y="1256927"/>
          <a:ext cx="5756474" cy="2587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237"/>
                <a:gridCol w="2878237"/>
              </a:tblGrid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知识点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难度等级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添加背景，角色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运动指令，坐标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条件，循环指令，自制积木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变量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广播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" name="组 1"/>
          <p:cNvGrpSpPr/>
          <p:nvPr/>
        </p:nvGrpSpPr>
        <p:grpSpPr>
          <a:xfrm>
            <a:off x="4262718" y="1743634"/>
            <a:ext cx="1317801" cy="1990185"/>
            <a:chOff x="4477871" y="1465729"/>
            <a:chExt cx="1317801" cy="1990185"/>
          </a:xfrm>
        </p:grpSpPr>
        <p:sp>
          <p:nvSpPr>
            <p:cNvPr id="23" name="五角星 22"/>
            <p:cNvSpPr/>
            <p:nvPr/>
          </p:nvSpPr>
          <p:spPr>
            <a:xfrm>
              <a:off x="4477871" y="146572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五角星 35"/>
            <p:cNvSpPr/>
            <p:nvPr/>
          </p:nvSpPr>
          <p:spPr>
            <a:xfrm>
              <a:off x="4482343" y="192070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五角星 36"/>
            <p:cNvSpPr/>
            <p:nvPr/>
          </p:nvSpPr>
          <p:spPr>
            <a:xfrm>
              <a:off x="4836463" y="191845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五角星 37"/>
            <p:cNvSpPr/>
            <p:nvPr/>
          </p:nvSpPr>
          <p:spPr>
            <a:xfrm>
              <a:off x="4506996" y="235549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五角星 38"/>
            <p:cNvSpPr/>
            <p:nvPr/>
          </p:nvSpPr>
          <p:spPr>
            <a:xfrm>
              <a:off x="4867825" y="2353254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五角星 39"/>
            <p:cNvSpPr/>
            <p:nvPr/>
          </p:nvSpPr>
          <p:spPr>
            <a:xfrm>
              <a:off x="4518202" y="2790285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4892479" y="2788043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五角星 41"/>
            <p:cNvSpPr/>
            <p:nvPr/>
          </p:nvSpPr>
          <p:spPr>
            <a:xfrm>
              <a:off x="5253308" y="27790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五角星 42"/>
            <p:cNvSpPr/>
            <p:nvPr/>
          </p:nvSpPr>
          <p:spPr>
            <a:xfrm>
              <a:off x="4518202" y="3240762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4919373" y="3238521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5266755" y="32362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五角星 45"/>
            <p:cNvSpPr/>
            <p:nvPr/>
          </p:nvSpPr>
          <p:spPr>
            <a:xfrm>
              <a:off x="5587243" y="3234038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9111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代码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流程图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Code flow chart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03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10963" y="992526"/>
            <a:ext cx="1567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人物</a:t>
            </a:r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29" name="图片 28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5529" y="1045409"/>
            <a:ext cx="186212" cy="307141"/>
          </a:xfrm>
          <a:prstGeom prst="rect">
            <a:avLst/>
          </a:prstGeom>
        </p:spPr>
      </p:pic>
      <p:sp>
        <p:nvSpPr>
          <p:cNvPr id="31" name="流程图: 可选过程 30"/>
          <p:cNvSpPr/>
          <p:nvPr/>
        </p:nvSpPr>
        <p:spPr>
          <a:xfrm>
            <a:off x="3441300" y="127074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4095750" y="2275665"/>
            <a:ext cx="908050" cy="35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跟</a:t>
            </a:r>
            <a:r>
              <a:rPr lang="zh-CN" altLang="en-US" sz="1200" dirty="0" smtClean="0"/>
              <a:t>换服装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2842033" y="2275296"/>
            <a:ext cx="92336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跟</a:t>
            </a:r>
            <a:r>
              <a:rPr lang="zh-CN" altLang="en-US" sz="1200" dirty="0" smtClean="0"/>
              <a:t>换性别</a:t>
            </a:r>
            <a:endParaRPr lang="zh-CN" altLang="en-US" sz="1200" dirty="0"/>
          </a:p>
        </p:txBody>
      </p:sp>
      <p:cxnSp>
        <p:nvCxnSpPr>
          <p:cNvPr id="37" name="直接箭头连接符 36"/>
          <p:cNvCxnSpPr>
            <a:stCxn id="31" idx="2"/>
            <a:endCxn id="35" idx="0"/>
          </p:cNvCxnSpPr>
          <p:nvPr/>
        </p:nvCxnSpPr>
        <p:spPr>
          <a:xfrm rot="5400000">
            <a:off x="3224897" y="1638672"/>
            <a:ext cx="715442" cy="557806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1" idx="2"/>
            <a:endCxn id="34" idx="0"/>
          </p:cNvCxnSpPr>
          <p:nvPr/>
        </p:nvCxnSpPr>
        <p:spPr>
          <a:xfrm rot="16200000" flipH="1">
            <a:off x="3847743" y="1573632"/>
            <a:ext cx="715811" cy="688254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卡通矢量图 课件PP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8100"/>
      </a:accent1>
      <a:accent2>
        <a:srgbClr val="FFA74C"/>
      </a:accent2>
      <a:accent3>
        <a:srgbClr val="FF5C00"/>
      </a:accent3>
      <a:accent4>
        <a:srgbClr val="FF9F00"/>
      </a:accent4>
      <a:accent5>
        <a:srgbClr val="FFC34D"/>
      </a:accent5>
      <a:accent6>
        <a:srgbClr val="B44010"/>
      </a:accent6>
      <a:hlink>
        <a:srgbClr val="FF8100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FF8100"/>
    </a:accent1>
    <a:accent2>
      <a:srgbClr val="FFA74C"/>
    </a:accent2>
    <a:accent3>
      <a:srgbClr val="FF5C00"/>
    </a:accent3>
    <a:accent4>
      <a:srgbClr val="FF9F00"/>
    </a:accent4>
    <a:accent5>
      <a:srgbClr val="FFC34D"/>
    </a:accent5>
    <a:accent6>
      <a:srgbClr val="B44010"/>
    </a:accent6>
    <a:hlink>
      <a:srgbClr val="FF81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4332</TotalTime>
  <Words>660</Words>
  <Application>Microsoft Macintosh PowerPoint</Application>
  <PresentationFormat>全屏显示(16:9)</PresentationFormat>
  <Paragraphs>218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卡通矢量图 课件PPT</dc:title>
  <dc:creator>lenovo</dc:creator>
  <cp:lastModifiedBy>xbany</cp:lastModifiedBy>
  <cp:revision>1636</cp:revision>
  <dcterms:created xsi:type="dcterms:W3CDTF">2017-07-04T05:41:22Z</dcterms:created>
  <dcterms:modified xsi:type="dcterms:W3CDTF">2019-06-20T07:10:49Z</dcterms:modified>
</cp:coreProperties>
</file>