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7" r:id="rId2"/>
    <p:sldId id="313" r:id="rId3"/>
    <p:sldId id="314" r:id="rId4"/>
    <p:sldId id="327" r:id="rId5"/>
    <p:sldId id="291" r:id="rId6"/>
    <p:sldId id="285" r:id="rId7"/>
    <p:sldId id="267" r:id="rId8"/>
    <p:sldId id="286" r:id="rId9"/>
    <p:sldId id="288" r:id="rId10"/>
    <p:sldId id="293" r:id="rId11"/>
    <p:sldId id="299" r:id="rId12"/>
    <p:sldId id="295" r:id="rId13"/>
    <p:sldId id="336" r:id="rId14"/>
    <p:sldId id="316" r:id="rId15"/>
    <p:sldId id="346" r:id="rId16"/>
    <p:sldId id="377" r:id="rId17"/>
    <p:sldId id="318" r:id="rId18"/>
    <p:sldId id="363" r:id="rId19"/>
    <p:sldId id="364" r:id="rId20"/>
    <p:sldId id="347" r:id="rId21"/>
    <p:sldId id="366" r:id="rId22"/>
    <p:sldId id="362" r:id="rId23"/>
    <p:sldId id="368" r:id="rId24"/>
    <p:sldId id="369" r:id="rId25"/>
    <p:sldId id="321" r:id="rId26"/>
    <p:sldId id="379" r:id="rId27"/>
    <p:sldId id="322" r:id="rId28"/>
    <p:sldId id="307" r:id="rId29"/>
    <p:sldId id="371" r:id="rId30"/>
    <p:sldId id="373" r:id="rId31"/>
    <p:sldId id="380" r:id="rId32"/>
    <p:sldId id="381" r:id="rId33"/>
    <p:sldId id="374" r:id="rId34"/>
    <p:sldId id="375" r:id="rId35"/>
    <p:sldId id="325" r:id="rId36"/>
    <p:sldId id="376" r:id="rId37"/>
    <p:sldId id="312" r:id="rId38"/>
    <p:sldId id="292" r:id="rId39"/>
    <p:sldId id="280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A1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66" autoAdjust="0"/>
    <p:restoredTop sz="86469" autoAdjust="0"/>
  </p:normalViewPr>
  <p:slideViewPr>
    <p:cSldViewPr snapToGrid="0" showGuides="1">
      <p:cViewPr>
        <p:scale>
          <a:sx n="150" d="100"/>
          <a:sy n="150" d="100"/>
        </p:scale>
        <p:origin x="66" y="-396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0421-1F17-48B9-A742-59371A34F01B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6C13D-D929-4261-B8F5-C559A2912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7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027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58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201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942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6526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2539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15089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2232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8910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891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1555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8910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1592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2018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5899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813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987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846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894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757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201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58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15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58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6402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291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5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95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697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6D4C43E-DD09-483E-B4F8-0CD08AE46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76" y="38100"/>
            <a:ext cx="608620" cy="611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B4CBCD7-CDCA-4F7B-A8E8-9AC9F26BC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9043" y="4011282"/>
            <a:ext cx="629986" cy="937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6C29C2F-77D8-4AAE-B029-91E7CAE0A7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06440"/>
            <a:ext cx="809351" cy="343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60598B0-5E40-4DA3-9401-A9C04D12171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E4EBAB0-B729-4215-B817-FC067D842D3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D7B5E2B-5F9F-4F50-8DCD-D76A227987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1972" y="3556000"/>
            <a:ext cx="677632" cy="140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EFBD492-E027-448C-B14D-3F92A7861F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20073" y="3541143"/>
            <a:ext cx="873510" cy="1461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F2D29CF-81A6-4D49-8830-087779FEC47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33889" y="4587035"/>
            <a:ext cx="423519" cy="296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3F94A80F-97E3-4D6C-9CE9-5F12489266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9043" y="2932113"/>
            <a:ext cx="794099" cy="6670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AC476DB-14CB-4419-8E7B-144FF0496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t="22427" r="27990"/>
          <a:stretch/>
        </p:blipFill>
        <p:spPr>
          <a:xfrm rot="5400000">
            <a:off x="7765137" y="-654960"/>
            <a:ext cx="824013" cy="19337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300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19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2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29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1597-43B6-4500-898D-97D337DD2B86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9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8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tags" Target="../tags/tag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8.png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openxmlformats.org/officeDocument/2006/relationships/notesSlide" Target="../notesSlides/notesSlide39.xml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xmlns="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xmlns="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xmlns="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xmlns="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xmlns="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xmlns="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xmlns="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xmlns="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xmlns="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xmlns="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xmlns="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xmlns="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xmlns="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xmlns="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xmlns="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xmlns="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xmlns="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xmlns="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xmlns="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xmlns="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7EFEA6E0-7A2D-4FE3-8E51-1E06DB793D71}"/>
              </a:ext>
            </a:extLst>
          </p:cNvPr>
          <p:cNvSpPr txBox="1"/>
          <p:nvPr/>
        </p:nvSpPr>
        <p:spPr>
          <a:xfrm>
            <a:off x="833203" y="1471187"/>
            <a:ext cx="747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消灭星星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18454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5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42DCD41D-52BA-4448-94FD-D6E3D02085EE}"/>
              </a:ext>
            </a:extLst>
          </p:cNvPr>
          <p:cNvSpPr txBox="1"/>
          <p:nvPr/>
        </p:nvSpPr>
        <p:spPr>
          <a:xfrm>
            <a:off x="0" y="24208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Pop Star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667C8ED2-A0CE-49C3-92FA-B90D5616865B}"/>
              </a:ext>
            </a:extLst>
          </p:cNvPr>
          <p:cNvSpPr txBox="1"/>
          <p:nvPr/>
        </p:nvSpPr>
        <p:spPr>
          <a:xfrm>
            <a:off x="3730897" y="3216477"/>
            <a:ext cx="16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</a:rPr>
              <a:t>教师</a:t>
            </a:r>
            <a:r>
              <a:rPr lang="zh-CN" altLang="en-US" sz="1600" dirty="0" smtClean="0">
                <a:solidFill>
                  <a:schemeClr val="tx2"/>
                </a:solidFill>
              </a:rPr>
              <a:t>：魏群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:a16="http://schemas.microsoft.com/office/drawing/2014/main" xmlns="" id="{3CFB803C-8A03-41F8-B516-C84290930A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xmlns="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:a16="http://schemas.microsoft.com/office/drawing/2014/main" xmlns="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150094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4036" y="995904"/>
            <a:ext cx="150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星星：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7" name="图片 26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60746" y="1082746"/>
            <a:ext cx="243192" cy="243192"/>
          </a:xfrm>
          <a:prstGeom prst="rect">
            <a:avLst/>
          </a:prstGeom>
        </p:spPr>
      </p:pic>
      <p:sp>
        <p:nvSpPr>
          <p:cNvPr id="19" name="流程图: 可选过程 18"/>
          <p:cNvSpPr/>
          <p:nvPr/>
        </p:nvSpPr>
        <p:spPr>
          <a:xfrm>
            <a:off x="3847700" y="12580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581401" y="2574115"/>
            <a:ext cx="1377950" cy="39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随机选择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障碍物造型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3790950" y="1849846"/>
            <a:ext cx="958697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克隆障碍物</a:t>
            </a:r>
            <a:endParaRPr lang="zh-CN" altLang="en-US" sz="1200" dirty="0"/>
          </a:p>
        </p:txBody>
      </p:sp>
      <p:cxnSp>
        <p:nvCxnSpPr>
          <p:cNvPr id="22" name="直接箭头连接符 21"/>
          <p:cNvCxnSpPr>
            <a:stCxn id="19" idx="2"/>
            <a:endCxn id="21" idx="0"/>
          </p:cNvCxnSpPr>
          <p:nvPr/>
        </p:nvCxnSpPr>
        <p:spPr>
          <a:xfrm rot="16200000" flipH="1">
            <a:off x="4117764" y="1697311"/>
            <a:ext cx="302692" cy="237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2"/>
            <a:endCxn id="20" idx="0"/>
          </p:cNvCxnSpPr>
          <p:nvPr/>
        </p:nvCxnSpPr>
        <p:spPr>
          <a:xfrm rot="16200000" flipH="1">
            <a:off x="4100944" y="2404683"/>
            <a:ext cx="338786" cy="7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75"/>
          <p:cNvCxnSpPr>
            <a:stCxn id="20" idx="2"/>
            <a:endCxn id="29" idx="0"/>
          </p:cNvCxnSpPr>
          <p:nvPr/>
        </p:nvCxnSpPr>
        <p:spPr>
          <a:xfrm rot="5400000">
            <a:off x="4100919" y="3141257"/>
            <a:ext cx="338915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94101" y="3310715"/>
            <a:ext cx="1352550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向下运动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619501" y="4095998"/>
            <a:ext cx="1308100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碰到我方汽车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游戏结束</a:t>
            </a:r>
            <a:endParaRPr lang="zh-CN" altLang="en-US" sz="1200" dirty="0"/>
          </a:p>
        </p:txBody>
      </p:sp>
      <p:cxnSp>
        <p:nvCxnSpPr>
          <p:cNvPr id="44" name="直接箭头连接符 75"/>
          <p:cNvCxnSpPr>
            <a:stCxn id="29" idx="2"/>
            <a:endCxn id="37" idx="0"/>
          </p:cNvCxnSpPr>
          <p:nvPr/>
        </p:nvCxnSpPr>
        <p:spPr>
          <a:xfrm rot="16200000" flipH="1">
            <a:off x="4090864" y="3913310"/>
            <a:ext cx="362199" cy="31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13714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编程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步骤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Programming steps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04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3843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04173" y="1255401"/>
            <a:ext cx="3833597" cy="3452834"/>
            <a:chOff x="4390571" y="1111966"/>
            <a:chExt cx="2714698" cy="3452834"/>
          </a:xfrm>
        </p:grpSpPr>
        <p:sp>
          <p:nvSpPr>
            <p:cNvPr id="87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2714698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制作游戏，首先要准备好背景和相应的角色，</a:t>
              </a:r>
              <a:r>
                <a:rPr lang="zh-CN" altLang="en-US" dirty="0" smtClean="0"/>
                <a:t>包括一个玩家，一个星星，一个树桩和一个</a:t>
              </a:r>
              <a:r>
                <a:rPr lang="zh-CN" altLang="en-US" dirty="0" smtClean="0"/>
                <a:t>刷新</a:t>
              </a:r>
              <a:r>
                <a:rPr lang="zh-CN" altLang="en-US" dirty="0" smtClean="0"/>
                <a:t>按钮。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90572" y="1111966"/>
              <a:ext cx="25464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第一步：设置背景和角色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41054" y="881475"/>
            <a:ext cx="1976823" cy="381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69469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我们</a:t>
              </a:r>
              <a:r>
                <a:rPr lang="zh-CN" altLang="en-US" dirty="0"/>
                <a:t>需要给游戏</a:t>
              </a:r>
              <a:r>
                <a:rPr lang="zh-CN" altLang="en-US" dirty="0" smtClean="0"/>
                <a:t>添加游戏背景。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1702319" y="2454845"/>
            <a:ext cx="539860" cy="40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5519701" y="1343179"/>
            <a:ext cx="574761" cy="43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73565" y="2993588"/>
            <a:ext cx="743185" cy="74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7925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、一开始需要将星星放到固定位置，并将位置存放到列表中。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三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步：星星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00" y="2541437"/>
            <a:ext cx="198107" cy="198107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338" y="1510898"/>
            <a:ext cx="191898" cy="191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9783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6733" y="1807045"/>
            <a:ext cx="1908935" cy="150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>
            <a:off x="2651306" y="2572250"/>
            <a:ext cx="1012644" cy="947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>
            <a:off x="2667000" y="3165512"/>
            <a:ext cx="996950" cy="948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19200" y="3035373"/>
            <a:ext cx="144780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隐藏本体的星星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35000" y="2433049"/>
            <a:ext cx="1955798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删除所有星星的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749800" y="2908300"/>
            <a:ext cx="1073150" cy="889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835650" y="2834116"/>
            <a:ext cx="14541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移动到固定位置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5441950" y="2343150"/>
            <a:ext cx="501650" cy="69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948076" y="2249912"/>
            <a:ext cx="1862423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删除所有星星的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7" idx="2"/>
          </p:cNvCxnSpPr>
          <p:nvPr/>
        </p:nvCxnSpPr>
        <p:spPr>
          <a:xfrm rot="10800000">
            <a:off x="2814908" y="1845134"/>
            <a:ext cx="823649" cy="22497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873249" y="1702716"/>
            <a:ext cx="941658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61" grpId="0"/>
      <p:bldP spid="65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61933" y="1257042"/>
            <a:ext cx="2368918" cy="31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686050" y="1210468"/>
            <a:ext cx="647700" cy="16113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647950" y="2908300"/>
            <a:ext cx="889000" cy="2127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324350" y="1670050"/>
            <a:ext cx="812800" cy="2540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62100" y="2876623"/>
            <a:ext cx="1092200" cy="2793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克隆星星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59588" y="1074733"/>
            <a:ext cx="1026462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行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22411" y="1524900"/>
            <a:ext cx="2288038" cy="2975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固定每一行的第一个位置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5524500" y="2216151"/>
            <a:ext cx="584200" cy="8889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148289" y="2038482"/>
            <a:ext cx="1535211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星星的所有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 flipV="1">
            <a:off x="2751410" y="2006599"/>
            <a:ext cx="715703" cy="4173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860549" y="1905916"/>
            <a:ext cx="890860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列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5524500" y="2571750"/>
            <a:ext cx="622300" cy="317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178550" y="2459462"/>
            <a:ext cx="16637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星星的</a:t>
            </a:r>
            <a:r>
              <a:rPr lang="zh-CN" altLang="en-US" sz="1400" dirty="0" smtClean="0"/>
              <a:t>所有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  <a:endParaRPr lang="en-US" altLang="zh-CN" sz="1400" dirty="0" smtClean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403650" y="3676649"/>
            <a:ext cx="1114250" cy="15289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22250" y="3683998"/>
            <a:ext cx="217805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向下移动一个格子的距离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641850" y="3073400"/>
            <a:ext cx="742950" cy="889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33564" y="2953651"/>
            <a:ext cx="2243586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向右移动一个星星的距离</a:t>
            </a:r>
            <a:endParaRPr lang="zh-CN" altLang="en-US" sz="1400" dirty="0"/>
          </a:p>
        </p:txBody>
      </p:sp>
      <p:cxnSp>
        <p:nvCxnSpPr>
          <p:cNvPr id="45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4356100" y="4235450"/>
            <a:ext cx="495300" cy="38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93814" y="4172851"/>
            <a:ext cx="1494286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显示人和障碍物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36" grpId="0"/>
      <p:bldP spid="65" grpId="0"/>
      <p:bldP spid="58" grpId="0"/>
      <p:bldP spid="67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en-US" dirty="0" smtClean="0"/>
                <a:t>位置</a:t>
              </a:r>
              <a:r>
                <a:rPr lang="en-US" altLang="zh-CN" dirty="0" smtClean="0"/>
                <a:t>1,12,13</a:t>
              </a:r>
              <a:r>
                <a:rPr lang="zh-CN" altLang="en-US" dirty="0" smtClean="0"/>
                <a:t>显示树桩，位置</a:t>
              </a:r>
              <a:r>
                <a:rPr lang="en-US" altLang="zh-CN" dirty="0" smtClean="0"/>
                <a:t>11</a:t>
              </a:r>
              <a:r>
                <a:rPr lang="zh-CN" altLang="en-US" dirty="0" smtClean="0"/>
                <a:t>显示玩家小人，所以这几个位置不应该显示玩家角色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三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步：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星星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88" y="2514757"/>
            <a:ext cx="277024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326" y="1448395"/>
            <a:ext cx="277024" cy="277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4187" y="1597537"/>
            <a:ext cx="7534158" cy="13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 flipV="1">
            <a:off x="1111250" y="2705100"/>
            <a:ext cx="533401" cy="640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178050" y="1409700"/>
            <a:ext cx="800100" cy="3302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998694" y="1251082"/>
            <a:ext cx="117325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克隆体启动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-1" y="2623549"/>
            <a:ext cx="1111250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显示克隆体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1079500" y="2355850"/>
            <a:ext cx="501650" cy="381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-2" y="2218162"/>
            <a:ext cx="1136651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删除克隆体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7" idx="2"/>
          </p:cNvCxnSpPr>
          <p:nvPr/>
        </p:nvCxnSpPr>
        <p:spPr>
          <a:xfrm rot="10800000">
            <a:off x="1233760" y="1613358"/>
            <a:ext cx="556940" cy="3995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5250" y="1359816"/>
            <a:ext cx="1138510" cy="5070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树桩和游戏玩家位置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/>
      <p:bldP spid="65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星星碰到玩家角色星星消失，点击刷新按钮删除星星克隆体。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第三步：星星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88" y="2514757"/>
            <a:ext cx="277024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376" y="1473795"/>
            <a:ext cx="277024" cy="277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DF430FA6-B996-4B7E-B089-F52B0A5C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" y="2769620"/>
            <a:ext cx="4764135" cy="22531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2E68AFFE-9C61-46B3-8873-1A547A59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54" y="4611067"/>
            <a:ext cx="1120973" cy="2410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04F207B-8A99-45CE-BCF3-ECEF3B3C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1AEC7992-F3FA-4E52-9C0A-266FD2B04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521" y="4823803"/>
            <a:ext cx="2206943" cy="134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1404E302-CFBC-4886-8B8D-E2DE694CA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194" y="3206948"/>
            <a:ext cx="932769" cy="19386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A5913F51-006A-480F-B220-02511CBEC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995" y="4512741"/>
            <a:ext cx="755970" cy="5364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A9583FB0-A85F-40EE-8239-3FB205B014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9484" y="39165"/>
            <a:ext cx="1838099" cy="174752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E6B3B1EA-E3C2-41CC-BDDC-34B39A8696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876" y="3916872"/>
            <a:ext cx="504438" cy="107613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BE9D18E4-63FF-49C9-A9EA-47A7ACF715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5659" y="4275537"/>
            <a:ext cx="341897" cy="72863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C8F7E90A-7E8B-402A-904A-8ECA0A6BE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8534" y="4091625"/>
            <a:ext cx="577301" cy="8743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33EB364B-8AF8-41BB-81DD-F9C3199E6D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1963" y="3716583"/>
            <a:ext cx="558897" cy="115568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CFD88012-8261-4F26-A4FC-813C5B3049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6526" y="4036289"/>
            <a:ext cx="454696" cy="95675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70F1721C-A54A-49BE-B81F-02846E2BA9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5671" y="3916872"/>
            <a:ext cx="473642" cy="100885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92D01FF1-FBCE-4CF1-915A-863C905001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577" y="4692337"/>
            <a:ext cx="448389" cy="31947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2821F842-D32F-4A58-8A6B-5BDB17CAE6C2}"/>
              </a:ext>
            </a:extLst>
          </p:cNvPr>
          <p:cNvSpPr txBox="1"/>
          <p:nvPr/>
        </p:nvSpPr>
        <p:spPr>
          <a:xfrm>
            <a:off x="889000" y="1337713"/>
            <a:ext cx="285115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目录</a:t>
            </a:r>
            <a:endParaRPr lang="en-US" altLang="zh-CN" sz="48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3E9F033D-8D37-4523-A9E2-F5FD3EE2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48379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EF3F98E3-82B3-42E0-81F4-4AC32944B1E9}"/>
              </a:ext>
            </a:extLst>
          </p:cNvPr>
          <p:cNvSpPr/>
          <p:nvPr/>
        </p:nvSpPr>
        <p:spPr>
          <a:xfrm>
            <a:off x="5698514" y="74206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5"/>
                </a:solidFill>
                <a:ea typeface="+mj-ea"/>
              </a:rPr>
              <a:t>Task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40E20388-908A-4C0C-BAD4-7CE6DA40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132711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知识点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69D80255-144A-4805-9D26-05DB7172B259}"/>
              </a:ext>
            </a:extLst>
          </p:cNvPr>
          <p:cNvSpPr/>
          <p:nvPr/>
        </p:nvSpPr>
        <p:spPr>
          <a:xfrm>
            <a:off x="5698514" y="158538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Knowledge points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="" xmlns:a16="http://schemas.microsoft.com/office/drawing/2014/main" id="{3D8541F0-6887-47BB-B523-F02CCC0C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2184499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代码流程图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7862FFF4-D99C-48B7-90F2-93FA6A05DACC}"/>
              </a:ext>
            </a:extLst>
          </p:cNvPr>
          <p:cNvSpPr/>
          <p:nvPr/>
        </p:nvSpPr>
        <p:spPr>
          <a:xfrm>
            <a:off x="5698514" y="24417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Code flow chart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="" xmlns:a16="http://schemas.microsoft.com/office/drawing/2014/main" id="{88F2DF56-EA78-4342-B68E-856EB323C4D1}"/>
              </a:ext>
            </a:extLst>
          </p:cNvPr>
          <p:cNvGrpSpPr/>
          <p:nvPr/>
        </p:nvGrpSpPr>
        <p:grpSpPr>
          <a:xfrm>
            <a:off x="4844321" y="3035990"/>
            <a:ext cx="851890" cy="508225"/>
            <a:chOff x="2671139" y="1338181"/>
            <a:chExt cx="946359" cy="564586"/>
          </a:xfrm>
        </p:grpSpPr>
        <p:pic>
          <p:nvPicPr>
            <p:cNvPr id="85" name="图片 84">
              <a:extLst>
                <a:ext uri="{FF2B5EF4-FFF2-40B4-BE49-F238E27FC236}">
                  <a16:creationId xmlns="" xmlns:a16="http://schemas.microsoft.com/office/drawing/2014/main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="" xmlns:a16="http://schemas.microsoft.com/office/drawing/2014/main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04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="" xmlns:a16="http://schemas.microsoft.com/office/drawing/2014/main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3031586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编程步骤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="" xmlns:a16="http://schemas.microsoft.com/office/drawing/2014/main" id="{A3AF4B4B-96BF-4EE0-9F5B-44A7B81F762A}"/>
              </a:ext>
            </a:extLst>
          </p:cNvPr>
          <p:cNvSpPr/>
          <p:nvPr/>
        </p:nvSpPr>
        <p:spPr>
          <a:xfrm>
            <a:off x="5698514" y="3289853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Programming steps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="" xmlns:a16="http://schemas.microsoft.com/office/drawing/2014/main" id="{CDE11586-5E21-44C5-B5C9-C8C1817AE99E}"/>
              </a:ext>
            </a:extLst>
          </p:cNvPr>
          <p:cNvGrpSpPr/>
          <p:nvPr/>
        </p:nvGrpSpPr>
        <p:grpSpPr>
          <a:xfrm>
            <a:off x="4844321" y="470249"/>
            <a:ext cx="851890" cy="508225"/>
            <a:chOff x="2671139" y="1338181"/>
            <a:chExt cx="946359" cy="564586"/>
          </a:xfrm>
        </p:grpSpPr>
        <p:pic>
          <p:nvPicPr>
            <p:cNvPr id="90" name="图片 89">
              <a:extLst>
                <a:ext uri="{FF2B5EF4-FFF2-40B4-BE49-F238E27FC236}">
                  <a16:creationId xmlns="" xmlns:a16="http://schemas.microsoft.com/office/drawing/2014/main" id="{000289F8-263D-4140-9CF9-E5142361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="" xmlns:a16="http://schemas.microsoft.com/office/drawing/2014/main" id="{059A0488-3C49-4B93-8EF9-CB577CDAA1A0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01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="" xmlns:a16="http://schemas.microsoft.com/office/drawing/2014/main" id="{9CEFAEF4-CACE-469C-9740-42E47ED6AF4C}"/>
              </a:ext>
            </a:extLst>
          </p:cNvPr>
          <p:cNvGrpSpPr/>
          <p:nvPr/>
        </p:nvGrpSpPr>
        <p:grpSpPr>
          <a:xfrm>
            <a:off x="4844321" y="2175066"/>
            <a:ext cx="851890" cy="508225"/>
            <a:chOff x="2671139" y="1338181"/>
            <a:chExt cx="946359" cy="564586"/>
          </a:xfrm>
        </p:grpSpPr>
        <p:pic>
          <p:nvPicPr>
            <p:cNvPr id="93" name="图片 92">
              <a:extLst>
                <a:ext uri="{FF2B5EF4-FFF2-40B4-BE49-F238E27FC236}">
                  <a16:creationId xmlns="" xmlns:a16="http://schemas.microsoft.com/office/drawing/2014/main" id="{285D8526-1653-49DF-811F-27880479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="" xmlns:a16="http://schemas.microsoft.com/office/drawing/2014/main" id="{EC140383-DDFA-4F23-88D8-8924BD715703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03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="" xmlns:a16="http://schemas.microsoft.com/office/drawing/2014/main" id="{5FF656B0-2DD7-4FB9-8E70-4EEA86031E4D}"/>
              </a:ext>
            </a:extLst>
          </p:cNvPr>
          <p:cNvGrpSpPr/>
          <p:nvPr/>
        </p:nvGrpSpPr>
        <p:grpSpPr>
          <a:xfrm>
            <a:off x="4844321" y="1319959"/>
            <a:ext cx="851890" cy="508225"/>
            <a:chOff x="2671139" y="1338181"/>
            <a:chExt cx="946359" cy="564586"/>
          </a:xfrm>
        </p:grpSpPr>
        <p:pic>
          <p:nvPicPr>
            <p:cNvPr id="96" name="图片 95">
              <a:extLst>
                <a:ext uri="{FF2B5EF4-FFF2-40B4-BE49-F238E27FC236}">
                  <a16:creationId xmlns="" xmlns:a16="http://schemas.microsoft.com/office/drawing/2014/main" id="{CB504DE2-BD7A-430F-A11D-891D4101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="" xmlns:a16="http://schemas.microsoft.com/office/drawing/2014/main" id="{173B6332-2D7A-4991-8DF6-283CD50C520A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02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88F2DF56-EA78-4342-B68E-856EB323C4D1}"/>
              </a:ext>
            </a:extLst>
          </p:cNvPr>
          <p:cNvGrpSpPr/>
          <p:nvPr/>
        </p:nvGrpSpPr>
        <p:grpSpPr>
          <a:xfrm>
            <a:off x="4843839" y="3890647"/>
            <a:ext cx="851890" cy="508225"/>
            <a:chOff x="2671139" y="1338181"/>
            <a:chExt cx="946359" cy="564586"/>
          </a:xfrm>
        </p:grpSpPr>
        <p:pic>
          <p:nvPicPr>
            <p:cNvPr id="41" name="图片 40">
              <a:extLst>
                <a:ext uri="{FF2B5EF4-FFF2-40B4-BE49-F238E27FC236}">
                  <a16:creationId xmlns="" xmlns:a16="http://schemas.microsoft.com/office/drawing/2014/main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42" name="文本框 85">
              <a:extLst>
                <a:ext uri="{FF2B5EF4-FFF2-40B4-BE49-F238E27FC236}">
                  <a16:creationId xmlns="" xmlns:a16="http://schemas.microsoft.com/office/drawing/2014/main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05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43" name="文本框 86">
            <a:extLst>
              <a:ext uri="{FF2B5EF4-FFF2-40B4-BE49-F238E27FC236}">
                <a16:creationId xmlns="" xmlns:a16="http://schemas.microsoft.com/office/drawing/2014/main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211" y="3875553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课后思考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A3AF4B4B-96BF-4EE0-9F5B-44A7B81F762A}"/>
              </a:ext>
            </a:extLst>
          </p:cNvPr>
          <p:cNvSpPr/>
          <p:nvPr/>
        </p:nvSpPr>
        <p:spPr>
          <a:xfrm>
            <a:off x="5704929" y="41338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Thinking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99278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5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50"/>
                            </p:stCondLst>
                            <p:childTnLst>
                              <p:par>
                                <p:cTn id="1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1" grpId="0"/>
      <p:bldP spid="75" grpId="0"/>
      <p:bldP spid="76" grpId="0"/>
      <p:bldP spid="81" grpId="0"/>
      <p:bldP spid="82" grpId="0"/>
      <p:bldP spid="87" grpId="0"/>
      <p:bldP spid="88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68283" y="1304568"/>
            <a:ext cx="1908935" cy="304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686050" y="1318418"/>
            <a:ext cx="666750" cy="17383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 flipV="1">
            <a:off x="2520950" y="3581400"/>
            <a:ext cx="882650" cy="1111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165600" y="1695450"/>
            <a:ext cx="831850" cy="13335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08050" y="3511623"/>
            <a:ext cx="1612900" cy="3618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收到游戏停止广播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97000" y="1182683"/>
            <a:ext cx="128905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克隆体启动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46210" y="1537601"/>
            <a:ext cx="2275340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监测是否与游戏玩家相碰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5003800" y="2374900"/>
            <a:ext cx="698500" cy="5715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735539" y="2178182"/>
            <a:ext cx="1827311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已消灭的星星增加</a:t>
            </a:r>
            <a:r>
              <a:rPr lang="en-US" altLang="zh-CN" sz="1400" dirty="0" smtClean="0"/>
              <a:t>1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 flipV="1">
            <a:off x="2713312" y="2171700"/>
            <a:ext cx="709339" cy="4490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77948" y="2077366"/>
            <a:ext cx="1335363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碰到游戏玩家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495550" y="2711450"/>
            <a:ext cx="1022350" cy="635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52278" y="2624562"/>
            <a:ext cx="101787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隐藏星星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308400" y="4222749"/>
            <a:ext cx="1114250" cy="15289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84250" y="4211048"/>
            <a:ext cx="130510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向左变更车道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559300" y="3911600"/>
            <a:ext cx="546100" cy="19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35114" y="3804550"/>
            <a:ext cx="1075186" cy="5007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停止该角色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的其他脚本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36" grpId="0"/>
      <p:bldP spid="65" grpId="0"/>
      <p:bldP spid="58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在</a:t>
              </a:r>
              <a:r>
                <a:rPr lang="en-US" altLang="zh-CN" dirty="0" smtClean="0"/>
                <a:t>1</a:t>
              </a:r>
              <a:r>
                <a:rPr lang="en-US" altLang="zh-CN" dirty="0" smtClean="0"/>
                <a:t>,12,13</a:t>
              </a:r>
              <a:r>
                <a:rPr lang="zh-CN" altLang="en-US" dirty="0" smtClean="0"/>
                <a:t>位置需要放置树桩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树桩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1985" y="2514757"/>
            <a:ext cx="224830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1373" y="1435695"/>
            <a:ext cx="224830" cy="277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9022" y="1174445"/>
            <a:ext cx="5411966" cy="261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1968500" y="2190750"/>
            <a:ext cx="1003300" cy="762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279648" y="2578100"/>
            <a:ext cx="647702" cy="6671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65200" y="2489273"/>
            <a:ext cx="128905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</a:t>
            </a:r>
            <a:r>
              <a:rPr lang="en-US" altLang="zh-CN" sz="1400" dirty="0" smtClean="0"/>
              <a:t>12</a:t>
            </a:r>
            <a:r>
              <a:rPr lang="zh-CN" altLang="en-US" sz="1400" dirty="0" smtClean="0"/>
              <a:t>位置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2444750" y="1318084"/>
            <a:ext cx="552451" cy="12336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98548" y="1162966"/>
            <a:ext cx="1346201" cy="3102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显示人和障碍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92200" y="2083799"/>
            <a:ext cx="952500" cy="2720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克隆树桩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7" idx="2"/>
          </p:cNvCxnSpPr>
          <p:nvPr/>
        </p:nvCxnSpPr>
        <p:spPr>
          <a:xfrm rot="10800000" flipV="1">
            <a:off x="2413000" y="1828800"/>
            <a:ext cx="546100" cy="4387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96950" y="1715416"/>
            <a:ext cx="141605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</a:t>
            </a:r>
            <a:r>
              <a:rPr lang="zh-CN" altLang="en-US" sz="1400" dirty="0" smtClean="0"/>
              <a:t>到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的位置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162352" y="2933699"/>
            <a:ext cx="815798" cy="168775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68400" y="2915649"/>
            <a:ext cx="977900" cy="3228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克隆树桩</a:t>
            </a: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69" idx="2"/>
          </p:cNvCxnSpPr>
          <p:nvPr/>
        </p:nvCxnSpPr>
        <p:spPr>
          <a:xfrm flipV="1">
            <a:off x="2286000" y="3257550"/>
            <a:ext cx="704850" cy="25639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82650" y="3342116"/>
            <a:ext cx="14033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</a:t>
            </a:r>
            <a:r>
              <a:rPr lang="en-US" altLang="zh-CN" sz="1400" dirty="0" smtClean="0"/>
              <a:t>13</a:t>
            </a:r>
            <a:r>
              <a:rPr lang="zh-CN" altLang="en-US" sz="1400" dirty="0" smtClean="0"/>
              <a:t>位置</a:t>
            </a:r>
            <a:endParaRPr lang="zh-CN" altLang="en-US" sz="1400" dirty="0"/>
          </a:p>
        </p:txBody>
      </p:sp>
      <p:cxnSp>
        <p:nvCxnSpPr>
          <p:cNvPr id="49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273298" y="3651250"/>
            <a:ext cx="654052" cy="2889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63650" y="3784673"/>
            <a:ext cx="98425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克隆树桩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6" grpId="0"/>
      <p:bldP spid="52" grpId="0"/>
      <p:bldP spid="37" grpId="0"/>
      <p:bldP spid="58" grpId="0"/>
      <p:bldP spid="69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游戏开始隐藏，克隆体启动显示，刷新删除此克隆体。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树桩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1985" y="2514757"/>
            <a:ext cx="224830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8523" y="1473795"/>
            <a:ext cx="224830" cy="277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43251" y="838988"/>
            <a:ext cx="1593850" cy="328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 flipV="1">
            <a:off x="2657654" y="2343150"/>
            <a:ext cx="561796" cy="767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 flipV="1">
            <a:off x="2590800" y="2736850"/>
            <a:ext cx="704850" cy="1111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394200" y="857250"/>
            <a:ext cx="565150" cy="2603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949450" y="2717873"/>
            <a:ext cx="64135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95416" y="699401"/>
            <a:ext cx="1005334" cy="253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2368548" y="1372058"/>
            <a:ext cx="863603" cy="820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85848" y="1207416"/>
            <a:ext cx="1282699" cy="3292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设置角色大小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03349" y="2274299"/>
            <a:ext cx="1254305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</a:t>
            </a:r>
            <a:r>
              <a:rPr lang="zh-CN" altLang="en-US" sz="1400" dirty="0" smtClean="0"/>
              <a:t>体启动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7" idx="2"/>
          </p:cNvCxnSpPr>
          <p:nvPr/>
        </p:nvCxnSpPr>
        <p:spPr>
          <a:xfrm rot="10800000" flipV="1">
            <a:off x="2482850" y="1797050"/>
            <a:ext cx="781050" cy="8832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33500" y="1728116"/>
            <a:ext cx="114935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移到最前面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613202" y="3340099"/>
            <a:ext cx="618948" cy="137025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44650" y="3322049"/>
            <a:ext cx="958850" cy="3228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刷新游戏</a:t>
            </a: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851150" y="3600450"/>
            <a:ext cx="558800" cy="1841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79500" y="3691366"/>
            <a:ext cx="17843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停止树桩的其它脚本</a:t>
            </a:r>
            <a:endParaRPr lang="zh-CN" altLang="en-US" sz="1400" dirty="0"/>
          </a:p>
        </p:txBody>
      </p:sp>
      <p:cxnSp>
        <p:nvCxnSpPr>
          <p:cNvPr id="10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106" idx="2"/>
          </p:cNvCxnSpPr>
          <p:nvPr/>
        </p:nvCxnSpPr>
        <p:spPr>
          <a:xfrm flipV="1">
            <a:off x="2774950" y="3968750"/>
            <a:ext cx="412750" cy="27544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50950" y="4072366"/>
            <a:ext cx="15240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删除树桩克隆体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  <p:bldP spid="36" grpId="0"/>
      <p:bldP spid="52" grpId="0"/>
      <p:bldP spid="37" grpId="0"/>
      <p:bldP spid="58" grpId="0"/>
      <p:bldP spid="69" grpId="0"/>
      <p:bldP spid="1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玩家角色在移动的过程中有四个角色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五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步：玩家角色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08768" y="1427023"/>
            <a:ext cx="179332" cy="31989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63490" y="2443972"/>
            <a:ext cx="219309" cy="3912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3789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1522" y="1266651"/>
            <a:ext cx="731214" cy="334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3213100" y="1479552"/>
            <a:ext cx="806450" cy="19049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273300" y="1286943"/>
            <a:ext cx="921810" cy="32595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向上造型</a:t>
            </a:r>
            <a:endParaRPr lang="zh-CN" altLang="en-US" sz="1400" dirty="0"/>
          </a:p>
        </p:txBody>
      </p:sp>
      <p:cxnSp>
        <p:nvCxnSpPr>
          <p:cNvPr id="1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610100" y="2305050"/>
            <a:ext cx="495300" cy="1587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30798" y="2121639"/>
            <a:ext cx="914402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向下造型</a:t>
            </a:r>
            <a:endParaRPr lang="zh-CN" altLang="en-US" sz="1400" dirty="0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18" idx="2"/>
          </p:cNvCxnSpPr>
          <p:nvPr/>
        </p:nvCxnSpPr>
        <p:spPr>
          <a:xfrm rot="10800000">
            <a:off x="3252260" y="3117856"/>
            <a:ext cx="786340" cy="22224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171700" y="2965460"/>
            <a:ext cx="1080560" cy="30479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向左造型</a:t>
            </a:r>
            <a:endParaRPr lang="zh-CN" altLang="en-US" sz="1400" dirty="0"/>
          </a:p>
        </p:txBody>
      </p:sp>
      <p:cxnSp>
        <p:nvCxnSpPr>
          <p:cNvPr id="1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638186" y="4076700"/>
            <a:ext cx="556114" cy="123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13348" y="3899639"/>
            <a:ext cx="908052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向右造型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当星星放置好位置之后，玩家需要放置到固定位置，刷新停止此角色的其它脚本。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玩家角色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56370" y="1433374"/>
            <a:ext cx="189638" cy="338276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63492" y="2443972"/>
            <a:ext cx="206608" cy="3685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5175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1851" y="1548142"/>
            <a:ext cx="4759505" cy="19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 flipV="1">
            <a:off x="2285454" y="2463799"/>
            <a:ext cx="546646" cy="107702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2089150" y="1682750"/>
            <a:ext cx="654052" cy="13970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69950" y="1513347"/>
            <a:ext cx="1257300" cy="29005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显示玩家角色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105150" y="2033588"/>
            <a:ext cx="1358900" cy="10636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461802" y="1873250"/>
            <a:ext cx="1278598" cy="2984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显示玩家角色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73150" y="2323602"/>
            <a:ext cx="1212304" cy="49579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</a:t>
            </a:r>
            <a:r>
              <a:rPr lang="zh-CN" altLang="en-US" sz="1400" dirty="0" smtClean="0"/>
              <a:t>到玩家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的固定</a:t>
            </a:r>
            <a:r>
              <a:rPr lang="zh-CN" altLang="en-US" sz="1400" dirty="0" smtClean="0"/>
              <a:t>位置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2182277" y="3384492"/>
            <a:ext cx="560923" cy="1275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71449" y="3252431"/>
            <a:ext cx="1993367" cy="27816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停止该角色的其它脚本</a:t>
            </a:r>
            <a:endParaRPr lang="zh-CN" altLang="en-US" sz="14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892550" y="2959100"/>
            <a:ext cx="641350" cy="952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598060" y="2806527"/>
            <a:ext cx="977240" cy="324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游戏停止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5" grpId="0"/>
      <p:bldP spid="52" grpId="0"/>
      <p:bldP spid="46" grpId="0"/>
      <p:bldP spid="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玩家角色通过方向键进行移动，要注意控制不能重复按方向键。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玩家角色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18270" y="1458774"/>
            <a:ext cx="160280" cy="285906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63492" y="2475722"/>
            <a:ext cx="193908" cy="345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5175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任务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Task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01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3741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9450" y="1657264"/>
            <a:ext cx="1489092" cy="229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565400" y="3060700"/>
            <a:ext cx="768350" cy="571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92250" y="2959173"/>
            <a:ext cx="107315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面向</a:t>
            </a:r>
            <a:r>
              <a:rPr lang="en-US" altLang="zh-CN" sz="1400" dirty="0" smtClean="0"/>
              <a:t>90</a:t>
            </a:r>
            <a:r>
              <a:rPr lang="zh-CN" altLang="en-US" sz="1400" dirty="0" smtClean="0"/>
              <a:t>度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540250" y="1911350"/>
            <a:ext cx="679450" cy="190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21192" y="1746382"/>
            <a:ext cx="963708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en-US" altLang="zh-CN" sz="1400" dirty="0" smtClean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191000" y="2603500"/>
            <a:ext cx="781050" cy="1079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01928" y="2395962"/>
            <a:ext cx="219262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将游戏玩家移到最前面</a:t>
            </a:r>
            <a:endParaRPr lang="en-US" altLang="zh-CN" sz="1400" dirty="0" smtClean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565400" y="2311400"/>
            <a:ext cx="742950" cy="317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44600" y="2166266"/>
            <a:ext cx="133985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隐藏游戏玩家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514850" y="3270250"/>
            <a:ext cx="609600" cy="1143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54164" y="2985400"/>
            <a:ext cx="1094236" cy="5388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一</a:t>
            </a:r>
            <a:r>
              <a:rPr lang="zh-CN" altLang="en-US" sz="1400" dirty="0" smtClean="0"/>
              <a:t>开始换成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向左造型</a:t>
            </a: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749550" y="3778250"/>
            <a:ext cx="558800" cy="1841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46150" y="3773916"/>
            <a:ext cx="17970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设置玩家角色的大小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5" grpId="0"/>
      <p:bldP spid="65" grpId="0"/>
      <p:bldP spid="37" grpId="0"/>
      <p:bldP spid="67" grpId="0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98800" y="1065203"/>
            <a:ext cx="1936750" cy="368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673350" y="2559050"/>
            <a:ext cx="768350" cy="571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3905250" y="1047750"/>
            <a:ext cx="1193800" cy="146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57300" y="2457523"/>
            <a:ext cx="132080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向右按键抬起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97016" y="883551"/>
            <a:ext cx="1348234" cy="253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重复监听按键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635500" y="1663700"/>
            <a:ext cx="692150" cy="1079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79942" y="1517782"/>
            <a:ext cx="906558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按下右键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2425700" y="1311734"/>
            <a:ext cx="914400" cy="15511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62050" y="1169316"/>
            <a:ext cx="1263650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玩家在前三列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673600" y="3079750"/>
            <a:ext cx="463550" cy="69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68900" y="2916666"/>
            <a:ext cx="1295400" cy="3027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玩家在后三列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298950" y="2241550"/>
            <a:ext cx="533400" cy="317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55878" y="2065762"/>
            <a:ext cx="90357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向右移动</a:t>
            </a:r>
            <a:endParaRPr lang="en-US" altLang="zh-CN" sz="1400" dirty="0" smtClean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597150" y="2006600"/>
            <a:ext cx="831850" cy="762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82700" y="1905916"/>
            <a:ext cx="129540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</a:t>
            </a:r>
            <a:r>
              <a:rPr lang="zh-CN" altLang="en-US" sz="1400" dirty="0" smtClean="0"/>
              <a:t>成向右造型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425700" y="3479799"/>
            <a:ext cx="908050" cy="156075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41450" y="3455399"/>
            <a:ext cx="958850" cy="3228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按下左键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203700" y="3695700"/>
            <a:ext cx="781050" cy="571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20814" y="3544201"/>
            <a:ext cx="126568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换成向左造型</a:t>
            </a: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724150" y="4013200"/>
            <a:ext cx="711200" cy="1333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49400" y="3989816"/>
            <a:ext cx="11684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向左移动</a:t>
            </a:r>
            <a:endParaRPr lang="zh-CN" altLang="en-US" sz="1400" dirty="0"/>
          </a:p>
        </p:txBody>
      </p:sp>
      <p:cxnSp>
        <p:nvCxnSpPr>
          <p:cNvPr id="45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953000" y="4254500"/>
            <a:ext cx="533400" cy="19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03414" y="4083951"/>
            <a:ext cx="126568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向左按键抬起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  <p:bldP spid="25" grpId="0"/>
      <p:bldP spid="36" grpId="0"/>
      <p:bldP spid="61" grpId="0"/>
      <p:bldP spid="65" grpId="0"/>
      <p:bldP spid="37" grpId="0"/>
      <p:bldP spid="58" grpId="0"/>
      <p:bldP spid="67" grpId="0"/>
      <p:bldP spid="69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98800" y="1357383"/>
            <a:ext cx="1784350" cy="339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673350" y="2559050"/>
            <a:ext cx="768350" cy="571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57300" y="2457523"/>
            <a:ext cx="132080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向上按键抬起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508500" y="1663700"/>
            <a:ext cx="819150" cy="1143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79942" y="1517782"/>
            <a:ext cx="906558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</a:t>
            </a:r>
            <a:r>
              <a:rPr lang="zh-CN" altLang="en-US" sz="1400" dirty="0" smtClean="0"/>
              <a:t>上键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2425700" y="1311734"/>
            <a:ext cx="914400" cy="15511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62050" y="1169316"/>
            <a:ext cx="1263650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玩家在后三行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464050" y="3022600"/>
            <a:ext cx="463550" cy="69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46650" y="2878566"/>
            <a:ext cx="1295400" cy="3027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玩家在前三行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171950" y="2241550"/>
            <a:ext cx="660400" cy="25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55878" y="2065762"/>
            <a:ext cx="90357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向上移动</a:t>
            </a:r>
            <a:endParaRPr lang="en-US" altLang="zh-CN" sz="1400" dirty="0" smtClean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597150" y="2006600"/>
            <a:ext cx="831850" cy="762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82700" y="1905916"/>
            <a:ext cx="129540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</a:t>
            </a:r>
            <a:r>
              <a:rPr lang="zh-CN" altLang="en-US" sz="1400" dirty="0" smtClean="0"/>
              <a:t>成向上造型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457450" y="3409949"/>
            <a:ext cx="908050" cy="156075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92250" y="3423649"/>
            <a:ext cx="958850" cy="3228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按下下键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184650" y="3581400"/>
            <a:ext cx="781050" cy="571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20814" y="3461651"/>
            <a:ext cx="126568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换成向下造型</a:t>
            </a: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717800" y="3886200"/>
            <a:ext cx="711200" cy="1333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816100" y="3875516"/>
            <a:ext cx="9017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向下移动</a:t>
            </a:r>
            <a:endParaRPr lang="zh-CN" altLang="en-US" sz="1400" dirty="0"/>
          </a:p>
        </p:txBody>
      </p:sp>
      <p:cxnSp>
        <p:nvCxnSpPr>
          <p:cNvPr id="45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4775200" y="4121150"/>
            <a:ext cx="641350" cy="1206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20864" y="4083951"/>
            <a:ext cx="126568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向下按键抬起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5" grpId="0"/>
      <p:bldP spid="36" grpId="0"/>
      <p:bldP spid="61" grpId="0"/>
      <p:bldP spid="65" grpId="0"/>
      <p:bldP spid="37" grpId="0"/>
      <p:bldP spid="58" grpId="0"/>
      <p:bldP spid="67" grpId="0"/>
      <p:bldP spid="69" grpId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舞台上总共</a:t>
              </a:r>
              <a:r>
                <a:rPr lang="en-US" altLang="zh-CN" dirty="0" smtClean="0"/>
                <a:t>12</a:t>
              </a:r>
              <a:r>
                <a:rPr lang="zh-CN" altLang="en-US" dirty="0" smtClean="0"/>
                <a:t>分星星，当</a:t>
              </a:r>
              <a:r>
                <a:rPr lang="en-US" altLang="zh-CN" dirty="0" smtClean="0"/>
                <a:t>12</a:t>
              </a:r>
              <a:r>
                <a:rPr lang="zh-CN" altLang="en-US" dirty="0" smtClean="0"/>
                <a:t>个星星都踩灭后游戏结束。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：玩家角色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69070" y="1401625"/>
            <a:ext cx="196758" cy="350976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6192" y="2463022"/>
            <a:ext cx="206906" cy="3690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5175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90899" y="1714692"/>
            <a:ext cx="3199991" cy="149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679700" y="2501900"/>
            <a:ext cx="914400" cy="1587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47750" y="2552773"/>
            <a:ext cx="161925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消灭星星的数超过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743200" y="1699084"/>
            <a:ext cx="711200" cy="22496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708150" y="1537616"/>
            <a:ext cx="1060450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736850" y="2197100"/>
            <a:ext cx="844550" cy="5022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28700" y="2096416"/>
            <a:ext cx="168275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时刻</a:t>
            </a:r>
            <a:r>
              <a:rPr lang="zh-CN" altLang="en-US" sz="1400" dirty="0" smtClean="0"/>
              <a:t>监听游戏状态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533650" y="2819399"/>
            <a:ext cx="1066800" cy="23544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74750" y="2960099"/>
            <a:ext cx="1346200" cy="3165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停止全部脚本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6" grpId="0"/>
      <p:bldP spid="37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点击刷新按钮重置游戏状态。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627630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第六步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：刷新按钮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50992" y="1478052"/>
            <a:ext cx="298514" cy="28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24584" y="2506842"/>
            <a:ext cx="311617" cy="29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687318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68181" y="1148905"/>
            <a:ext cx="1593549" cy="329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594154" y="2654300"/>
            <a:ext cx="726899" cy="386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 flipV="1">
            <a:off x="2552700" y="3124199"/>
            <a:ext cx="876300" cy="4448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16050" y="2927423"/>
            <a:ext cx="1136650" cy="4825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自定义刷新游戏积木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702050" y="1574800"/>
            <a:ext cx="762000" cy="69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484594" y="1390782"/>
            <a:ext cx="919256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刷新游戏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419600" y="2266950"/>
            <a:ext cx="762000" cy="11430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06996" y="2091536"/>
            <a:ext cx="1257303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广播停止游戏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2476498" y="1232358"/>
            <a:ext cx="882661" cy="18369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96998" y="1074066"/>
            <a:ext cx="1079499" cy="3165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点击绿旗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68449" y="2490199"/>
            <a:ext cx="965201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刷新游戏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337050" y="3403600"/>
            <a:ext cx="615950" cy="889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78400" y="3246866"/>
            <a:ext cx="1536700" cy="3027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移动到固定位置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641600" y="1993326"/>
            <a:ext cx="711200" cy="12757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71600" y="1836066"/>
            <a:ext cx="127000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角色被点击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543352" y="3790949"/>
            <a:ext cx="809448" cy="86225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06550" y="3683999"/>
            <a:ext cx="958850" cy="3228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显示护栏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724400" y="4032250"/>
            <a:ext cx="66675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20864" y="3893451"/>
            <a:ext cx="113233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移到最前面</a:t>
            </a: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781300" y="4305300"/>
            <a:ext cx="596900" cy="508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39850" y="4161266"/>
            <a:ext cx="14351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广播游戏开始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5" grpId="0"/>
      <p:bldP spid="28" grpId="0"/>
      <p:bldP spid="36" grpId="0"/>
      <p:bldP spid="52" grpId="0"/>
      <p:bldP spid="61" grpId="0"/>
      <p:bldP spid="37" grpId="0"/>
      <p:bldP spid="58" grpId="0"/>
      <p:bldP spid="67" grpId="0"/>
      <p:bldP spid="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课后思考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Thinking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05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3843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Thinking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课后思考</a:t>
            </a:r>
          </a:p>
        </p:txBody>
      </p:sp>
      <p:grpSp>
        <p:nvGrpSpPr>
          <p:cNvPr id="2" name="组 33"/>
          <p:cNvGrpSpPr/>
          <p:nvPr/>
        </p:nvGrpSpPr>
        <p:grpSpPr>
          <a:xfrm>
            <a:off x="1711286" y="1291608"/>
            <a:ext cx="5765279" cy="3452834"/>
            <a:chOff x="4390571" y="1111966"/>
            <a:chExt cx="5205601" cy="3452834"/>
          </a:xfrm>
        </p:grpSpPr>
        <p:sp>
          <p:nvSpPr>
            <p:cNvPr id="35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5205601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numCol="1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</a:t>
              </a:r>
              <a:r>
                <a:rPr lang="zh-CN" altLang="en-US" dirty="0" smtClean="0"/>
                <a:t>能否</a:t>
              </a:r>
              <a:r>
                <a:rPr lang="zh-CN" altLang="en-US" dirty="0" smtClean="0"/>
                <a:t>将树桩和玩家角色换个位置，重新设置游戏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90572" y="1111966"/>
              <a:ext cx="2167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课后思考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333999" y="2551644"/>
            <a:ext cx="1290991" cy="2125692"/>
            <a:chOff x="5333999" y="2551644"/>
            <a:chExt cx="1290991" cy="2125692"/>
          </a:xfrm>
        </p:grpSpPr>
        <p:grpSp>
          <p:nvGrpSpPr>
            <p:cNvPr id="9" name="Group 64">
              <a:extLst>
                <a:ext uri="{FF2B5EF4-FFF2-40B4-BE49-F238E27FC236}">
                  <a16:creationId xmlns="" xmlns:a16="http://schemas.microsoft.com/office/drawing/2014/main" id="{F94D4E44-9BBF-4929-9E4F-91F774AA8370}"/>
                </a:ext>
              </a:extLst>
            </p:cNvPr>
            <p:cNvGrpSpPr/>
            <p:nvPr/>
          </p:nvGrpSpPr>
          <p:grpSpPr>
            <a:xfrm rot="19891913">
              <a:off x="5333999" y="2551644"/>
              <a:ext cx="1290991" cy="2125692"/>
              <a:chOff x="170364" y="949888"/>
              <a:chExt cx="1945268" cy="3203011"/>
            </a:xfrm>
          </p:grpSpPr>
          <p:sp>
            <p:nvSpPr>
              <p:cNvPr id="11" name="Rectangle 69">
                <a:extLst>
                  <a:ext uri="{FF2B5EF4-FFF2-40B4-BE49-F238E27FC236}">
                    <a16:creationId xmlns="" xmlns:a16="http://schemas.microsoft.com/office/drawing/2014/main" id="{336C5388-0AA0-4EA9-A23E-74241B35A776}"/>
                  </a:ext>
                </a:extLst>
              </p:cNvPr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Oval 70">
                <a:extLst>
                  <a:ext uri="{FF2B5EF4-FFF2-40B4-BE49-F238E27FC236}">
                    <a16:creationId xmlns="" xmlns:a16="http://schemas.microsoft.com/office/drawing/2014/main" id="{AD553C53-B1EC-4F8A-9987-EBD895897A13}"/>
                  </a:ext>
                </a:extLst>
              </p:cNvPr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71">
                <a:extLst>
                  <a:ext uri="{FF2B5EF4-FFF2-40B4-BE49-F238E27FC236}">
                    <a16:creationId xmlns="" xmlns:a16="http://schemas.microsoft.com/office/drawing/2014/main" id="{955B923A-89CF-4546-AD3D-AD3408E0978C}"/>
                  </a:ext>
                </a:extLst>
              </p:cNvPr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Rectangle: Top Corners Rounded 72">
                <a:extLst>
                  <a:ext uri="{FF2B5EF4-FFF2-40B4-BE49-F238E27FC236}">
                    <a16:creationId xmlns="" xmlns:a16="http://schemas.microsoft.com/office/drawing/2014/main" id="{5CE3207A-44A4-472E-BA00-D3BDAB4E38DD}"/>
                  </a:ext>
                </a:extLst>
              </p:cNvPr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Rectangle: Top Corners Rounded 73">
                <a:extLst>
                  <a:ext uri="{FF2B5EF4-FFF2-40B4-BE49-F238E27FC236}">
                    <a16:creationId xmlns="" xmlns:a16="http://schemas.microsoft.com/office/drawing/2014/main" id="{A0187962-A5BC-44C6-BBAE-BD2C864E80E3}"/>
                  </a:ext>
                </a:extLst>
              </p:cNvPr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 rot="20052675">
              <a:off x="5515622" y="2705740"/>
              <a:ext cx="4959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0" b="1" dirty="0" smtClean="0">
                  <a:solidFill>
                    <a:srgbClr val="666666"/>
                  </a:solidFill>
                </a:rPr>
                <a:t>?</a:t>
              </a:r>
              <a:endParaRPr kumimoji="1" lang="zh-CN" altLang="en-US" sz="7000" b="1" dirty="0">
                <a:solidFill>
                  <a:srgbClr val="666666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13714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xmlns="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xmlns="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xmlns="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xmlns="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xmlns="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xmlns="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xmlns="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xmlns="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xmlns="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xmlns="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xmlns="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xmlns="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xmlns="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xmlns="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xmlns="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xmlns="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xmlns="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xmlns="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xmlns="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xmlns="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7EFEA6E0-7A2D-4FE3-8E51-1E06DB793D71}"/>
              </a:ext>
            </a:extLst>
          </p:cNvPr>
          <p:cNvSpPr txBox="1"/>
          <p:nvPr/>
        </p:nvSpPr>
        <p:spPr>
          <a:xfrm>
            <a:off x="2070431" y="1352837"/>
            <a:ext cx="4765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感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谢</a:t>
            </a:r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聆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听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223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:a16="http://schemas.microsoft.com/office/drawing/2014/main" xmlns="" id="{3CFB803C-8A03-41F8-B516-C84290930A1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xmlns="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:a16="http://schemas.microsoft.com/office/drawing/2014/main" xmlns="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2CDFB7C7-B915-49EE-8C4D-994517D8B88B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9570" t="20919" r="34859" b="7901"/>
          <a:stretch/>
        </p:blipFill>
        <p:spPr>
          <a:xfrm rot="16200000">
            <a:off x="4470898" y="1843783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924149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9" presetClass="entr" presetSubtype="0" decel="10000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Moving Football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今日任务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3896" y="2681862"/>
            <a:ext cx="24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330454" y="2853273"/>
            <a:ext cx="2381095" cy="178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902920" y="2989163"/>
            <a:ext cx="2389653" cy="178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48168" y="918033"/>
            <a:ext cx="7400750" cy="15248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今天我们来做一</a:t>
            </a:r>
            <a:r>
              <a:rPr lang="zh-CN" altLang="en-US" dirty="0" smtClean="0"/>
              <a:t>个</a:t>
            </a:r>
            <a:r>
              <a:rPr lang="zh-CN" altLang="en-US" dirty="0" smtClean="0"/>
              <a:t>消灭星星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小游戏</a:t>
            </a:r>
            <a:r>
              <a:rPr lang="zh-CN" altLang="en-US" dirty="0" smtClean="0"/>
              <a:t>，玩家通过控制人物的走向来踩掉地上的星星，注意玩家走过的路不能重复走，小人碰到木桩</a:t>
            </a:r>
            <a:r>
              <a:rPr lang="zh-CN" altLang="en-US" dirty="0" smtClean="0"/>
              <a:t>走不动，踩掉所有星星游戏</a:t>
            </a:r>
            <a:r>
              <a:rPr lang="zh-CN" altLang="en-US" dirty="0" smtClean="0"/>
              <a:t>结束。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0400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Task rules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任务规划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3121919"/>
              </p:ext>
            </p:extLst>
          </p:nvPr>
        </p:nvGraphicFramePr>
        <p:xfrm>
          <a:off x="353931" y="1235423"/>
          <a:ext cx="7945519" cy="250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036"/>
                <a:gridCol w="1989494"/>
                <a:gridCol w="4078989"/>
              </a:tblGrid>
              <a:tr h="35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舞台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主要角色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4231">
                <a:tc row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游戏中背景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</a:t>
                      </a:r>
                      <a:r>
                        <a:rPr lang="zh-CN" altLang="en-US" baseline="0" dirty="0" smtClean="0"/>
                        <a:t>玩家角色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上下左右键控制小人的走向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09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   </a:t>
                      </a:r>
                      <a:r>
                        <a:rPr lang="zh-CN" altLang="en-US" baseline="0" dirty="0" smtClean="0"/>
                        <a:t>星星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玩家踩完所有星星游戏结束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3423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</a:t>
                      </a:r>
                      <a:r>
                        <a:rPr lang="zh-CN" altLang="en-US" baseline="0" dirty="0" smtClean="0"/>
                        <a:t>树桩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木桩起到阻碍的作用，玩家不能踩掉树桩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7470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        </a:t>
                      </a:r>
                      <a:r>
                        <a:rPr lang="zh-CN" altLang="en-US" baseline="0" dirty="0" smtClean="0"/>
                        <a:t>游戏刷新按钮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重置游戏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图片 15" descr="背景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487" y="2441480"/>
            <a:ext cx="1564212" cy="1173159"/>
          </a:xfrm>
          <a:prstGeom prst="rect">
            <a:avLst/>
          </a:prstGeom>
        </p:spPr>
      </p:pic>
      <p:pic>
        <p:nvPicPr>
          <p:cNvPr id="17" name="图片 16" descr="正常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375" y="1734424"/>
            <a:ext cx="163752" cy="292100"/>
          </a:xfrm>
          <a:prstGeom prst="rect">
            <a:avLst/>
          </a:prstGeom>
        </p:spPr>
      </p:pic>
      <p:pic>
        <p:nvPicPr>
          <p:cNvPr id="18" name="图片 17" descr="怪物小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486" y="2246068"/>
            <a:ext cx="249196" cy="249196"/>
          </a:xfrm>
          <a:prstGeom prst="rect">
            <a:avLst/>
          </a:prstGeom>
        </p:spPr>
      </p:pic>
      <p:pic>
        <p:nvPicPr>
          <p:cNvPr id="19" name="图片 18" descr="背景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72827" y="2805507"/>
            <a:ext cx="159795" cy="196890"/>
          </a:xfrm>
          <a:prstGeom prst="rect">
            <a:avLst/>
          </a:prstGeom>
        </p:spPr>
      </p:pic>
      <p:pic>
        <p:nvPicPr>
          <p:cNvPr id="20" name="图片 19" descr="蒙版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999" y="3336473"/>
            <a:ext cx="245104" cy="2358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37344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知识点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Knowledge points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02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13582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:a16="http://schemas.microsoft.com/office/drawing/2014/main" xmlns="" id="{B27704E6-8576-4437-BB52-55A8BEDDA7B0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直接连接符 4">
            <a:extLst>
              <a:ext uri="{FF2B5EF4-FFF2-40B4-BE49-F238E27FC236}">
                <a16:creationId xmlns:a16="http://schemas.microsoft.com/office/drawing/2014/main" xmlns="" id="{F9E0889C-24A9-4012-B5B0-3431262F7E37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直接连接符 5">
            <a:extLst>
              <a:ext uri="{FF2B5EF4-FFF2-40B4-BE49-F238E27FC236}">
                <a16:creationId xmlns:a16="http://schemas.microsoft.com/office/drawing/2014/main" xmlns="" id="{BD84CD78-8DD0-4841-A2D6-08E5A091375B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xmlns="" id="{B553A849-8CF4-46BE-9927-438B79CED307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xmlns="" id="{21A61DA6-854F-4802-8F6D-4A3481D0CEF6}"/>
              </a:ext>
            </a:extLst>
          </p:cNvPr>
          <p:cNvSpPr>
            <a:spLocks/>
          </p:cNvSpPr>
          <p:nvPr/>
        </p:nvSpPr>
        <p:spPr bwMode="auto">
          <a:xfrm>
            <a:off x="3854659" y="10653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866F1183-1A02-4ADD-A280-53F62E4DD8B4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Knowledge points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知识点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465132"/>
              </p:ext>
            </p:extLst>
          </p:nvPr>
        </p:nvGraphicFramePr>
        <p:xfrm>
          <a:off x="1227033" y="1256927"/>
          <a:ext cx="5756474" cy="2587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37"/>
                <a:gridCol w="2878237"/>
              </a:tblGrid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知识点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难度等级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添加背景，角色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运动指令，坐标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条件，循环指令，自制积木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变量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广播</a:t>
                      </a:r>
                      <a:r>
                        <a:rPr lang="en-US" altLang="zh-CN" sz="1300" dirty="0" smtClean="0"/>
                        <a:t>,</a:t>
                      </a:r>
                      <a:r>
                        <a:rPr lang="zh-CN" altLang="en-US" sz="1300" dirty="0" smtClean="0"/>
                        <a:t>克隆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4262718" y="1743634"/>
            <a:ext cx="1317801" cy="1990185"/>
            <a:chOff x="4477871" y="1465729"/>
            <a:chExt cx="1317801" cy="1990185"/>
          </a:xfrm>
        </p:grpSpPr>
        <p:sp>
          <p:nvSpPr>
            <p:cNvPr id="23" name="五角星 22"/>
            <p:cNvSpPr/>
            <p:nvPr/>
          </p:nvSpPr>
          <p:spPr>
            <a:xfrm>
              <a:off x="4477871" y="146572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五角星 35"/>
            <p:cNvSpPr/>
            <p:nvPr/>
          </p:nvSpPr>
          <p:spPr>
            <a:xfrm>
              <a:off x="4482343" y="192070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五角星 36"/>
            <p:cNvSpPr/>
            <p:nvPr/>
          </p:nvSpPr>
          <p:spPr>
            <a:xfrm>
              <a:off x="4836463" y="19184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506996" y="235549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867825" y="235325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五角星 39"/>
            <p:cNvSpPr/>
            <p:nvPr/>
          </p:nvSpPr>
          <p:spPr>
            <a:xfrm>
              <a:off x="4518202" y="279028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4892479" y="2788043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五角星 41"/>
            <p:cNvSpPr/>
            <p:nvPr/>
          </p:nvSpPr>
          <p:spPr>
            <a:xfrm>
              <a:off x="5253308" y="27790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518202" y="3240762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919373" y="323852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266755" y="32362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45"/>
            <p:cNvSpPr/>
            <p:nvPr/>
          </p:nvSpPr>
          <p:spPr>
            <a:xfrm>
              <a:off x="5587243" y="3234038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91119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代码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流程图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Code flow chart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03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3843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10963" y="992526"/>
            <a:ext cx="1567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玩家角色：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9" name="图片 28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8" y="1065636"/>
            <a:ext cx="171525" cy="305964"/>
          </a:xfrm>
          <a:prstGeom prst="rect">
            <a:avLst/>
          </a:prstGeom>
        </p:spPr>
      </p:pic>
      <p:sp>
        <p:nvSpPr>
          <p:cNvPr id="31" name="流程图: 可选过程 30"/>
          <p:cNvSpPr/>
          <p:nvPr/>
        </p:nvSpPr>
        <p:spPr>
          <a:xfrm>
            <a:off x="2164950" y="17914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1866900" y="2891615"/>
            <a:ext cx="1439333" cy="39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</a:t>
            </a:r>
            <a:r>
              <a:rPr lang="zh-CN" altLang="en-US" sz="1200" dirty="0" smtClean="0"/>
              <a:t>到对应位置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2124483" y="2275296"/>
            <a:ext cx="92336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监听上下左右键</a:t>
            </a:r>
            <a:endParaRPr lang="zh-CN" altLang="en-US" sz="1200" dirty="0"/>
          </a:p>
        </p:txBody>
      </p:sp>
      <p:cxnSp>
        <p:nvCxnSpPr>
          <p:cNvPr id="37" name="直接箭头连接符 36"/>
          <p:cNvCxnSpPr>
            <a:stCxn id="31" idx="2"/>
            <a:endCxn id="35" idx="0"/>
          </p:cNvCxnSpPr>
          <p:nvPr/>
        </p:nvCxnSpPr>
        <p:spPr>
          <a:xfrm rot="16200000" flipH="1">
            <a:off x="2488297" y="2177428"/>
            <a:ext cx="194742" cy="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2"/>
            <a:endCxn id="34" idx="0"/>
          </p:cNvCxnSpPr>
          <p:nvPr/>
        </p:nvCxnSpPr>
        <p:spPr>
          <a:xfrm rot="16200000" flipH="1">
            <a:off x="2470948" y="2775996"/>
            <a:ext cx="230836" cy="40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75"/>
          <p:cNvCxnSpPr>
            <a:stCxn id="34" idx="2"/>
            <a:endCxn id="46" idx="0"/>
          </p:cNvCxnSpPr>
          <p:nvPr/>
        </p:nvCxnSpPr>
        <p:spPr>
          <a:xfrm rot="5400000">
            <a:off x="2452035" y="3423832"/>
            <a:ext cx="269065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866900" y="3558365"/>
            <a:ext cx="1439333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碰到树桩不能移动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1866900" y="4191248"/>
            <a:ext cx="1439333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没碰到树桩没碰到星星不能移动</a:t>
            </a:r>
            <a:endParaRPr lang="zh-CN" altLang="en-US" sz="1200" dirty="0"/>
          </a:p>
        </p:txBody>
      </p:sp>
      <p:cxnSp>
        <p:nvCxnSpPr>
          <p:cNvPr id="49" name="直接箭头连接符 75"/>
          <p:cNvCxnSpPr>
            <a:stCxn id="46" idx="2"/>
            <a:endCxn id="48" idx="0"/>
          </p:cNvCxnSpPr>
          <p:nvPr/>
        </p:nvCxnSpPr>
        <p:spPr>
          <a:xfrm rot="5400000">
            <a:off x="2481668" y="4086348"/>
            <a:ext cx="209799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13714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46" grpId="0" animBg="1"/>
      <p:bldP spid="4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矢量图 课件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100"/>
      </a:accent1>
      <a:accent2>
        <a:srgbClr val="FFA74C"/>
      </a:accent2>
      <a:accent3>
        <a:srgbClr val="FF5C00"/>
      </a:accent3>
      <a:accent4>
        <a:srgbClr val="FF9F00"/>
      </a:accent4>
      <a:accent5>
        <a:srgbClr val="FFC34D"/>
      </a:accent5>
      <a:accent6>
        <a:srgbClr val="B44010"/>
      </a:accent6>
      <a:hlink>
        <a:srgbClr val="FF8100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FF8100"/>
    </a:accent1>
    <a:accent2>
      <a:srgbClr val="FFA74C"/>
    </a:accent2>
    <a:accent3>
      <a:srgbClr val="FF5C00"/>
    </a:accent3>
    <a:accent4>
      <a:srgbClr val="FF9F00"/>
    </a:accent4>
    <a:accent5>
      <a:srgbClr val="FFC34D"/>
    </a:accent5>
    <a:accent6>
      <a:srgbClr val="B44010"/>
    </a:accent6>
    <a:hlink>
      <a:srgbClr val="FF81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3995</TotalTime>
  <Words>943</Words>
  <Application>Microsoft Macintosh PowerPoint</Application>
  <PresentationFormat>全屏显示(16:9)</PresentationFormat>
  <Paragraphs>321</Paragraphs>
  <Slides>39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卡通矢量图 课件PPT</dc:title>
  <dc:creator>lenovo</dc:creator>
  <cp:lastModifiedBy>xbany</cp:lastModifiedBy>
  <cp:revision>1585</cp:revision>
  <dcterms:created xsi:type="dcterms:W3CDTF">2017-07-04T05:41:22Z</dcterms:created>
  <dcterms:modified xsi:type="dcterms:W3CDTF">2019-06-15T09:26:27Z</dcterms:modified>
</cp:coreProperties>
</file>