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7" r:id="rId2"/>
    <p:sldId id="313" r:id="rId3"/>
    <p:sldId id="314" r:id="rId4"/>
    <p:sldId id="327" r:id="rId5"/>
    <p:sldId id="291" r:id="rId6"/>
    <p:sldId id="285" r:id="rId7"/>
    <p:sldId id="267" r:id="rId8"/>
    <p:sldId id="286" r:id="rId9"/>
    <p:sldId id="288" r:id="rId10"/>
    <p:sldId id="293" r:id="rId11"/>
    <p:sldId id="299" r:id="rId12"/>
    <p:sldId id="295" r:id="rId13"/>
    <p:sldId id="336" r:id="rId14"/>
    <p:sldId id="340" r:id="rId15"/>
    <p:sldId id="339" r:id="rId16"/>
    <p:sldId id="341" r:id="rId17"/>
    <p:sldId id="345" r:id="rId18"/>
    <p:sldId id="316" r:id="rId19"/>
    <p:sldId id="346" r:id="rId20"/>
    <p:sldId id="318" r:id="rId21"/>
    <p:sldId id="347" r:id="rId22"/>
    <p:sldId id="317" r:id="rId23"/>
    <p:sldId id="348" r:id="rId24"/>
    <p:sldId id="349" r:id="rId25"/>
    <p:sldId id="353" r:id="rId26"/>
    <p:sldId id="354" r:id="rId27"/>
    <p:sldId id="351" r:id="rId28"/>
    <p:sldId id="352" r:id="rId29"/>
    <p:sldId id="321" r:id="rId30"/>
    <p:sldId id="307" r:id="rId31"/>
    <p:sldId id="322" r:id="rId32"/>
    <p:sldId id="355" r:id="rId33"/>
    <p:sldId id="356" r:id="rId34"/>
    <p:sldId id="357" r:id="rId35"/>
    <p:sldId id="323" r:id="rId36"/>
    <p:sldId id="358" r:id="rId37"/>
    <p:sldId id="325" r:id="rId38"/>
    <p:sldId id="359" r:id="rId39"/>
    <p:sldId id="326" r:id="rId40"/>
    <p:sldId id="361" r:id="rId41"/>
    <p:sldId id="312" r:id="rId42"/>
    <p:sldId id="292" r:id="rId43"/>
    <p:sldId id="280" r:id="rId44"/>
  </p:sldIdLst>
  <p:sldSz cx="9144000" cy="5143500" type="screen16x9"/>
  <p:notesSz cx="6858000" cy="9144000"/>
  <p:custDataLst>
    <p:tags r:id="rId4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FFA1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66" autoAdjust="0"/>
    <p:restoredTop sz="86469" autoAdjust="0"/>
  </p:normalViewPr>
  <p:slideViewPr>
    <p:cSldViewPr snapToGrid="0" showGuides="1">
      <p:cViewPr>
        <p:scale>
          <a:sx n="150" d="100"/>
          <a:sy n="150" d="100"/>
        </p:scale>
        <p:origin x="66" y="-396"/>
      </p:cViewPr>
      <p:guideLst>
        <p:guide orient="horz" pos="2436"/>
        <p:guide pos="2880"/>
      </p:guideLst>
    </p:cSldViewPr>
  </p:slideViewPr>
  <p:outlineViewPr>
    <p:cViewPr>
      <p:scale>
        <a:sx n="33" d="100"/>
        <a:sy n="33" d="100"/>
      </p:scale>
      <p:origin x="0" y="-4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5072" y="16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30421-1F17-48B9-A742-59371A34F01B}" type="datetimeFigureOut">
              <a:rPr lang="zh-CN" altLang="en-US" smtClean="0"/>
              <a:pPr/>
              <a:t>2019/6/13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6C13D-D929-4261-B8F5-C559A2912C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71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40272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15589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2018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09424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36526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38538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33659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09384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32539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150893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146505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312051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312051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312051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82232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115552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389105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378218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115929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336592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298793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20187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155899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18136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08468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88941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57577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2018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1558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2157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588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6402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2913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253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1955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2019/6/13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3697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B6D4C43E-DD09-483E-B4F8-0CD08AE46E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4676" y="38100"/>
            <a:ext cx="608620" cy="6118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CB4CBCD7-CDCA-4F7B-A8E8-9AC9F26BC6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29043" y="4011282"/>
            <a:ext cx="629986" cy="9370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16C29C2F-77D8-4AAE-B029-91E7CAE0A77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306440"/>
            <a:ext cx="809351" cy="3435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360598B0-5E40-4DA3-9401-A9C04D12171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6E4EBAB0-B729-4215-B817-FC067D842D3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6D7B5E2B-5F9F-4F50-8DCD-D76A227987D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211972" y="3556000"/>
            <a:ext cx="677632" cy="140291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BEFBD492-E027-448C-B14D-3F92A7861FC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020073" y="3541143"/>
            <a:ext cx="873510" cy="146114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8F2D29CF-81A6-4D49-8830-087779FEC47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633889" y="4587035"/>
            <a:ext cx="423519" cy="29646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3F94A80F-97E3-4D6C-9CE9-5F1248926610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629043" y="2932113"/>
            <a:ext cx="794099" cy="66704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1AC476DB-14CB-4419-8E7B-144FF0496B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/>
          <a:srcRect t="22427" r="27990"/>
          <a:stretch/>
        </p:blipFill>
        <p:spPr>
          <a:xfrm rot="5400000">
            <a:off x="7765137" y="-654960"/>
            <a:ext cx="824013" cy="193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93006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2019/6/13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3190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4726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9298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E1597-43B6-4500-898D-97D337DD2B86}" type="datetimeFigureOut">
              <a:rPr lang="zh-CN" altLang="en-US" smtClean="0"/>
              <a:pPr/>
              <a:t>2019/6/13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999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5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tags" Target="../tags/tag3.xml"/><Relationship Id="rId21" Type="http://schemas.openxmlformats.org/officeDocument/2006/relationships/image" Target="../media/image24.png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tags" Target="../tags/tag2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8.pn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7.png"/><Relationship Id="rId5" Type="http://schemas.openxmlformats.org/officeDocument/2006/relationships/notesSlide" Target="../notesSlides/notesSlide1.xml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5.png"/><Relationship Id="rId19" Type="http://schemas.openxmlformats.org/officeDocument/2006/relationships/image" Target="../media/image2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4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5.png"/><Relationship Id="rId21" Type="http://schemas.openxmlformats.org/officeDocument/2006/relationships/image" Target="../media/image61.png"/><Relationship Id="rId7" Type="http://schemas.openxmlformats.org/officeDocument/2006/relationships/image" Target="../media/image49.png"/><Relationship Id="rId12" Type="http://schemas.openxmlformats.org/officeDocument/2006/relationships/image" Target="../media/image9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10.png"/><Relationship Id="rId19" Type="http://schemas.openxmlformats.org/officeDocument/2006/relationships/image" Target="../media/image59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5.png"/><Relationship Id="rId21" Type="http://schemas.openxmlformats.org/officeDocument/2006/relationships/image" Target="../media/image61.png"/><Relationship Id="rId7" Type="http://schemas.openxmlformats.org/officeDocument/2006/relationships/image" Target="../media/image49.png"/><Relationship Id="rId12" Type="http://schemas.openxmlformats.org/officeDocument/2006/relationships/image" Target="../media/image9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10.png"/><Relationship Id="rId19" Type="http://schemas.openxmlformats.org/officeDocument/2006/relationships/image" Target="../media/image59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5.png"/><Relationship Id="rId21" Type="http://schemas.openxmlformats.org/officeDocument/2006/relationships/image" Target="../media/image61.png"/><Relationship Id="rId7" Type="http://schemas.openxmlformats.org/officeDocument/2006/relationships/image" Target="../media/image49.png"/><Relationship Id="rId12" Type="http://schemas.openxmlformats.org/officeDocument/2006/relationships/image" Target="../media/image9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10.png"/><Relationship Id="rId19" Type="http://schemas.openxmlformats.org/officeDocument/2006/relationships/image" Target="../media/image59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25.png"/><Relationship Id="rId7" Type="http://schemas.openxmlformats.org/officeDocument/2006/relationships/image" Target="../media/image13.png"/><Relationship Id="rId12" Type="http://schemas.openxmlformats.org/officeDocument/2006/relationships/image" Target="../media/image5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tags" Target="../tags/tag5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2.png"/><Relationship Id="rId1" Type="http://schemas.openxmlformats.org/officeDocument/2006/relationships/tags" Target="../tags/tag4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24" Type="http://schemas.openxmlformats.org/officeDocument/2006/relationships/image" Target="../media/image28.png"/><Relationship Id="rId5" Type="http://schemas.openxmlformats.org/officeDocument/2006/relationships/image" Target="../media/image11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8.png"/><Relationship Id="rId10" Type="http://schemas.openxmlformats.org/officeDocument/2006/relationships/image" Target="../media/image16.png"/><Relationship Id="rId19" Type="http://schemas.openxmlformats.org/officeDocument/2006/relationships/image" Target="../media/image23.png"/><Relationship Id="rId4" Type="http://schemas.openxmlformats.org/officeDocument/2006/relationships/notesSlide" Target="../notesSlides/notesSlide43.xml"/><Relationship Id="rId9" Type="http://schemas.openxmlformats.org/officeDocument/2006/relationships/image" Target="../media/image15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5.png"/><Relationship Id="rId21" Type="http://schemas.openxmlformats.org/officeDocument/2006/relationships/image" Target="../media/image61.png"/><Relationship Id="rId7" Type="http://schemas.openxmlformats.org/officeDocument/2006/relationships/image" Target="../media/image49.png"/><Relationship Id="rId12" Type="http://schemas.openxmlformats.org/officeDocument/2006/relationships/image" Target="../media/image9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10.png"/><Relationship Id="rId19" Type="http://schemas.openxmlformats.org/officeDocument/2006/relationships/image" Target="../media/image59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5.png"/><Relationship Id="rId21" Type="http://schemas.openxmlformats.org/officeDocument/2006/relationships/image" Target="../media/image61.png"/><Relationship Id="rId7" Type="http://schemas.openxmlformats.org/officeDocument/2006/relationships/image" Target="../media/image49.png"/><Relationship Id="rId12" Type="http://schemas.openxmlformats.org/officeDocument/2006/relationships/image" Target="../media/image9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10.png"/><Relationship Id="rId19" Type="http://schemas.openxmlformats.org/officeDocument/2006/relationships/image" Target="../media/image59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="" xmlns:a16="http://schemas.microsoft.com/office/drawing/2014/main" id="{A68A9E2E-A1AB-412D-957B-97C938AB69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116" y="2675146"/>
            <a:ext cx="859611" cy="43895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="" xmlns:a16="http://schemas.microsoft.com/office/drawing/2014/main" id="{F1382FDF-991D-405F-9F1F-6297EE2BDA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5930" y="2988207"/>
            <a:ext cx="1049003" cy="478116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="" xmlns:a16="http://schemas.microsoft.com/office/drawing/2014/main" id="{0B352624-4254-493A-A94B-756BD6FA62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9312" y="3002624"/>
            <a:ext cx="2383743" cy="1865538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="" xmlns:a16="http://schemas.microsoft.com/office/drawing/2014/main" id="{84C8B94A-6985-410F-85FE-FA8EBEC7D6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7289" y="3263243"/>
            <a:ext cx="2359356" cy="1621677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="" xmlns:a16="http://schemas.microsoft.com/office/drawing/2014/main" id="{8CB90C7C-AA5F-41A7-AF89-98C7722995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797" y="2951648"/>
            <a:ext cx="2274005" cy="1889924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="" xmlns:a16="http://schemas.microsoft.com/office/drawing/2014/main" id="{B5B93B74-3B75-4C44-A5C6-B1F38D6B79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91501" y="3676248"/>
            <a:ext cx="859611" cy="1280271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="" xmlns:a16="http://schemas.microsoft.com/office/drawing/2014/main" id="{59BDEE35-272D-4076-A1F5-2170425DC2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="" xmlns:a16="http://schemas.microsoft.com/office/drawing/2014/main" id="{845B2F22-F443-4628-AC6C-1033C18BED0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23907" y="4824641"/>
            <a:ext cx="2206943" cy="134124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="" xmlns:a16="http://schemas.microsoft.com/office/drawing/2014/main" id="{9C988148-1036-4563-B1CC-49ED50F6CBB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70847" y="3048296"/>
            <a:ext cx="932769" cy="1920406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="" xmlns:a16="http://schemas.microsoft.com/office/drawing/2014/main" id="{4F30ECA1-6050-4392-B67C-F89E5801681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81514" y="3012149"/>
            <a:ext cx="1194920" cy="1999661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="" xmlns:a16="http://schemas.microsoft.com/office/drawing/2014/main" id="{823B187E-D166-462E-847A-61AF50F7F28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30849" y="438754"/>
            <a:ext cx="1030313" cy="469433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="" xmlns:a16="http://schemas.microsoft.com/office/drawing/2014/main" id="{6342EF8D-B0F0-4A20-9C8D-EB934EDAD9F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869" y="4594295"/>
            <a:ext cx="585267" cy="323116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="" xmlns:a16="http://schemas.microsoft.com/office/drawing/2014/main" id="{5AD37651-B988-4E4F-B437-7E35CBF114A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0159" y="4139736"/>
            <a:ext cx="591363" cy="908383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="" xmlns:a16="http://schemas.microsoft.com/office/drawing/2014/main" id="{C6D23E6A-0E4B-4F0C-B0A8-E6D274A3537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9601" y="3951550"/>
            <a:ext cx="390178" cy="969348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="" xmlns:a16="http://schemas.microsoft.com/office/drawing/2014/main" id="{BEEEBB4F-018E-4E4D-A2FB-CFD0FF38C61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96141" y="4113169"/>
            <a:ext cx="347502" cy="73768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="" xmlns:a16="http://schemas.microsoft.com/office/drawing/2014/main" id="{EC280E98-B494-493B-9B8F-C964EC3E192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6797" y="3274213"/>
            <a:ext cx="640135" cy="262151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="" xmlns:a16="http://schemas.microsoft.com/office/drawing/2014/main" id="{A575B60D-B3C5-48F9-A7DD-9E19244DFD4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42297" y="157174"/>
            <a:ext cx="792549" cy="43895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="" xmlns:a16="http://schemas.microsoft.com/office/drawing/2014/main" id="{F4B0F296-B992-4EEF-93D1-4734E2997C9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699830" y="2802547"/>
            <a:ext cx="426757" cy="201185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="" xmlns:a16="http://schemas.microsoft.com/office/drawing/2014/main" id="{1C586B08-6AE2-4824-88F2-204D8709A01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320299" y="1334451"/>
            <a:ext cx="615749" cy="286537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="" xmlns:a16="http://schemas.microsoft.com/office/drawing/2014/main" id="{042BD759-996A-4925-BCB1-776D43969BE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263748" y="4297448"/>
            <a:ext cx="475529" cy="640135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="" xmlns:a16="http://schemas.microsoft.com/office/drawing/2014/main" id="{B6667C30-493F-4162-BA56-BF6715D540B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476063" y="3719865"/>
            <a:ext cx="499915" cy="1237595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="" xmlns:a16="http://schemas.microsoft.com/office/drawing/2014/main" id="{DCFB431A-5B06-452E-BD42-92892E9F85DF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17595" y="679373"/>
            <a:ext cx="268247" cy="1018120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="" xmlns:a16="http://schemas.microsoft.com/office/drawing/2014/main" id="{6E3FAF40-E435-4C54-B85E-F5FA71B4EEB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802184" y="1088388"/>
            <a:ext cx="536494" cy="249958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="" xmlns:a16="http://schemas.microsoft.com/office/drawing/2014/main" id="{7DB04CAE-9D61-41D3-9561-D36B29FDDC21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20036" y="679373"/>
            <a:ext cx="268247" cy="1018120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="" xmlns:a16="http://schemas.microsoft.com/office/drawing/2014/main" id="{7FD5FDF4-EBA7-428B-BAF6-B2CC7F767B9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557689" y="4542093"/>
            <a:ext cx="487722" cy="341406"/>
          </a:xfrm>
          <a:prstGeom prst="rect">
            <a:avLst/>
          </a:prstGeom>
        </p:spPr>
      </p:pic>
      <p:sp>
        <p:nvSpPr>
          <p:cNvPr id="82" name="文本框 81">
            <a:extLst>
              <a:ext uri="{FF2B5EF4-FFF2-40B4-BE49-F238E27FC236}">
                <a16:creationId xmlns="" xmlns:a16="http://schemas.microsoft.com/office/drawing/2014/main" id="{7EFEA6E0-7A2D-4FE3-8E51-1E06DB793D71}"/>
              </a:ext>
            </a:extLst>
          </p:cNvPr>
          <p:cNvSpPr txBox="1"/>
          <p:nvPr/>
        </p:nvSpPr>
        <p:spPr>
          <a:xfrm>
            <a:off x="833203" y="1471187"/>
            <a:ext cx="74775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6000" b="1" dirty="0" err="1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滑板少年</a:t>
            </a:r>
            <a:endParaRPr lang="zh-CN" altLang="en-US" sz="60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="" xmlns:a16="http://schemas.microsoft.com/office/drawing/2014/main" id="{062ABCFE-C0BC-4817-AF35-930D72D69C16}"/>
              </a:ext>
            </a:extLst>
          </p:cNvPr>
          <p:cNvSpPr txBox="1"/>
          <p:nvPr/>
        </p:nvSpPr>
        <p:spPr>
          <a:xfrm>
            <a:off x="3649269" y="494449"/>
            <a:ext cx="18454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2019</a:t>
            </a:r>
            <a:endParaRPr lang="zh-CN" altLang="en-US" sz="50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="" xmlns:a16="http://schemas.microsoft.com/office/drawing/2014/main" id="{42DCD41D-52BA-4448-94FD-D6E3D02085EE}"/>
              </a:ext>
            </a:extLst>
          </p:cNvPr>
          <p:cNvSpPr txBox="1"/>
          <p:nvPr/>
        </p:nvSpPr>
        <p:spPr>
          <a:xfrm>
            <a:off x="0" y="242084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600" dirty="0" smtClean="0">
                <a:solidFill>
                  <a:schemeClr val="tx2"/>
                </a:solidFill>
                <a:latin typeface="Arial" panose="020B0604020202020204" pitchFamily="34" charset="0"/>
              </a:rPr>
              <a:t>S</a:t>
            </a:r>
            <a:r>
              <a:rPr lang="en-US" altLang="zh-CN" sz="1600" dirty="0" smtClean="0">
                <a:solidFill>
                  <a:schemeClr val="tx2"/>
                </a:solidFill>
                <a:latin typeface="Arial" panose="020B0604020202020204" pitchFamily="34" charset="0"/>
              </a:rPr>
              <a:t>kater </a:t>
            </a:r>
            <a:r>
              <a:rPr lang="zh-CN" altLang="zh-CN" sz="1600" dirty="0" smtClean="0">
                <a:solidFill>
                  <a:schemeClr val="tx2"/>
                </a:solidFill>
                <a:latin typeface="Arial" panose="020B0604020202020204" pitchFamily="34" charset="0"/>
              </a:rPr>
              <a:t>B</a:t>
            </a:r>
            <a:r>
              <a:rPr lang="en-US" altLang="zh-CN" sz="1600" dirty="0" smtClean="0">
                <a:solidFill>
                  <a:schemeClr val="tx2"/>
                </a:solidFill>
                <a:latin typeface="Arial" panose="020B0604020202020204" pitchFamily="34" charset="0"/>
              </a:rPr>
              <a:t>oy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="" xmlns:a16="http://schemas.microsoft.com/office/drawing/2014/main" id="{667C8ED2-A0CE-49C3-92FA-B90D5616865B}"/>
              </a:ext>
            </a:extLst>
          </p:cNvPr>
          <p:cNvSpPr txBox="1"/>
          <p:nvPr/>
        </p:nvSpPr>
        <p:spPr>
          <a:xfrm>
            <a:off x="3730897" y="3216477"/>
            <a:ext cx="1682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2"/>
                </a:solidFill>
              </a:rPr>
              <a:t>教师</a:t>
            </a:r>
            <a:r>
              <a:rPr lang="zh-CN" altLang="en-US" sz="1600" dirty="0" smtClean="0">
                <a:solidFill>
                  <a:schemeClr val="tx2"/>
                </a:solidFill>
              </a:rPr>
              <a:t>：魏群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grpSp>
        <p:nvGrpSpPr>
          <p:cNvPr id="87" name="PA_组合 86">
            <a:extLst>
              <a:ext uri="{FF2B5EF4-FFF2-40B4-BE49-F238E27FC236}">
                <a16:creationId xmlns="" xmlns:a16="http://schemas.microsoft.com/office/drawing/2014/main" id="{3CFB803C-8A03-41F8-B516-C84290930A1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919506" y="3537334"/>
            <a:ext cx="2384757" cy="2664065"/>
            <a:chOff x="3919506" y="3537334"/>
            <a:chExt cx="2384757" cy="2664065"/>
          </a:xfrm>
        </p:grpSpPr>
        <p:sp>
          <p:nvSpPr>
            <p:cNvPr id="86" name="任意多边形: 形状 85">
              <a:extLst>
                <a:ext uri="{FF2B5EF4-FFF2-40B4-BE49-F238E27FC236}">
                  <a16:creationId xmlns="" xmlns:a16="http://schemas.microsoft.com/office/drawing/2014/main" id="{B8C78E12-FECB-4051-B0CE-DE4D7843E451}"/>
                </a:ext>
              </a:extLst>
            </p:cNvPr>
            <p:cNvSpPr/>
            <p:nvPr/>
          </p:nvSpPr>
          <p:spPr>
            <a:xfrm>
              <a:off x="3919506" y="3537334"/>
              <a:ext cx="2384757" cy="2664065"/>
            </a:xfrm>
            <a:custGeom>
              <a:avLst/>
              <a:gdLst/>
              <a:ahLst/>
              <a:cxnLst/>
              <a:rect l="0" t="0" r="0" b="0"/>
              <a:pathLst>
                <a:path w="2384757" h="2664065">
                  <a:moveTo>
                    <a:pt x="0" y="0"/>
                  </a:moveTo>
                  <a:lnTo>
                    <a:pt x="2384756" y="0"/>
                  </a:lnTo>
                  <a:lnTo>
                    <a:pt x="2384756" y="2664064"/>
                  </a:lnTo>
                  <a:lnTo>
                    <a:pt x="0" y="2664064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3" name="PA_图片 72">
              <a:extLst>
                <a:ext uri="{FF2B5EF4-FFF2-40B4-BE49-F238E27FC236}">
                  <a16:creationId xmlns="" xmlns:a16="http://schemas.microsoft.com/office/drawing/2014/main" id="{A9F65350-6FAB-4B65-A56C-582D0001B677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30"/>
            <a:stretch>
              <a:fillRect/>
            </a:stretch>
          </p:blipFill>
          <p:spPr>
            <a:xfrm>
              <a:off x="3944907" y="3537334"/>
              <a:ext cx="2359356" cy="1292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0150094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25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750"/>
                            </p:stCondLst>
                            <p:childTnLst>
                              <p:par>
                                <p:cTn id="12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 tmFilter="0,0; .5, 1; 1, 1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150"/>
                            </p:stCondLst>
                            <p:childTnLst>
                              <p:par>
                                <p:cTn id="1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7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  <p:bldP spid="8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0E35A2F5-8D96-4C97-B2B6-48F1BE8F1870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Code flow chart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代码流程图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84036" y="995904"/>
            <a:ext cx="1500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chemeClr val="accent1">
                    <a:lumMod val="100000"/>
                  </a:schemeClr>
                </a:solidFill>
              </a:rPr>
              <a:t>怪物：</a:t>
            </a:r>
            <a:endParaRPr lang="zh-CN" altLang="en-US" sz="2200" b="1" dirty="0">
              <a:solidFill>
                <a:schemeClr val="accent1">
                  <a:lumMod val="100000"/>
                </a:schemeClr>
              </a:solidFill>
            </a:endParaRPr>
          </a:p>
        </p:txBody>
      </p:sp>
      <p:pic>
        <p:nvPicPr>
          <p:cNvPr id="27" name="图片 26" descr="足球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315642" y="1045592"/>
            <a:ext cx="342901" cy="342901"/>
          </a:xfrm>
          <a:prstGeom prst="rect">
            <a:avLst/>
          </a:prstGeom>
        </p:spPr>
      </p:pic>
      <p:sp>
        <p:nvSpPr>
          <p:cNvPr id="28" name="流程图: 决策 27"/>
          <p:cNvSpPr/>
          <p:nvPr/>
        </p:nvSpPr>
        <p:spPr>
          <a:xfrm>
            <a:off x="2776885" y="1451916"/>
            <a:ext cx="558053" cy="184897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 smtClean="0"/>
          </a:p>
          <a:p>
            <a:pPr algn="ctr"/>
            <a:r>
              <a:rPr lang="zh-CN" altLang="en-US" sz="900" dirty="0" smtClean="0"/>
              <a:t>判断怪物是否跟少年接触</a:t>
            </a:r>
            <a:endParaRPr lang="zh-CN" altLang="en-US" sz="900" dirty="0"/>
          </a:p>
        </p:txBody>
      </p:sp>
      <p:sp>
        <p:nvSpPr>
          <p:cNvPr id="31" name="矩形 30"/>
          <p:cNvSpPr/>
          <p:nvPr/>
        </p:nvSpPr>
        <p:spPr>
          <a:xfrm>
            <a:off x="2075409" y="1674283"/>
            <a:ext cx="288000" cy="1405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随机从两边出现</a:t>
            </a:r>
            <a:endParaRPr lang="zh-CN" altLang="en-US" sz="1200" dirty="0"/>
          </a:p>
        </p:txBody>
      </p:sp>
      <p:cxnSp>
        <p:nvCxnSpPr>
          <p:cNvPr id="34" name="直接箭头连接符 33"/>
          <p:cNvCxnSpPr>
            <a:stCxn id="31" idx="3"/>
            <a:endCxn id="28" idx="1"/>
          </p:cNvCxnSpPr>
          <p:nvPr/>
        </p:nvCxnSpPr>
        <p:spPr>
          <a:xfrm flipV="1">
            <a:off x="2363409" y="2376402"/>
            <a:ext cx="413476" cy="61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8" idx="3"/>
          </p:cNvCxnSpPr>
          <p:nvPr/>
        </p:nvCxnSpPr>
        <p:spPr>
          <a:xfrm flipV="1">
            <a:off x="3334938" y="2373032"/>
            <a:ext cx="428059" cy="337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4965632" y="2389971"/>
            <a:ext cx="422465" cy="336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324967" y="2031484"/>
            <a:ext cx="3385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chemeClr val="accent2">
                    <a:lumMod val="75000"/>
                  </a:schemeClr>
                </a:solidFill>
              </a:rPr>
              <a:t>是</a:t>
            </a:r>
          </a:p>
        </p:txBody>
      </p:sp>
      <p:sp>
        <p:nvSpPr>
          <p:cNvPr id="40" name="流程图: 决策 10"/>
          <p:cNvSpPr/>
          <p:nvPr/>
        </p:nvSpPr>
        <p:spPr>
          <a:xfrm>
            <a:off x="3733617" y="1725084"/>
            <a:ext cx="1227850" cy="132926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 smtClean="0"/>
          </a:p>
          <a:p>
            <a:pPr algn="ctr"/>
            <a:r>
              <a:rPr lang="zh-CN" altLang="en-US" sz="900" dirty="0" smtClean="0"/>
              <a:t>判断怪物的</a:t>
            </a:r>
            <a:r>
              <a:rPr lang="en-US" altLang="zh-CN" sz="900" dirty="0" smtClean="0"/>
              <a:t>Y</a:t>
            </a:r>
            <a:r>
              <a:rPr lang="zh-CN" altLang="en-US" sz="900" dirty="0" smtClean="0"/>
              <a:t>坐标和少年的</a:t>
            </a:r>
            <a:r>
              <a:rPr lang="en-US" altLang="zh-CN" sz="900" dirty="0" smtClean="0"/>
              <a:t>Y</a:t>
            </a:r>
            <a:r>
              <a:rPr lang="zh-CN" altLang="en-US" sz="900" dirty="0" smtClean="0"/>
              <a:t>坐标</a:t>
            </a:r>
            <a:endParaRPr lang="zh-CN" altLang="en-US" sz="900" dirty="0"/>
          </a:p>
        </p:txBody>
      </p:sp>
      <p:sp>
        <p:nvSpPr>
          <p:cNvPr id="41" name="矩形 40"/>
          <p:cNvSpPr/>
          <p:nvPr/>
        </p:nvSpPr>
        <p:spPr>
          <a:xfrm>
            <a:off x="4897651" y="2063234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</a:rPr>
              <a:t>大于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2" name="直接箭头连接符 47"/>
          <p:cNvCxnSpPr>
            <a:stCxn id="40" idx="2"/>
          </p:cNvCxnSpPr>
          <p:nvPr/>
        </p:nvCxnSpPr>
        <p:spPr>
          <a:xfrm>
            <a:off x="4347542" y="3054350"/>
            <a:ext cx="12791" cy="4572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4415051" y="3087700"/>
            <a:ext cx="4924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</a:rPr>
              <a:t>小于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402808" y="1708149"/>
            <a:ext cx="667791" cy="1405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少年死亡，游戏结束</a:t>
            </a:r>
            <a:endParaRPr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3564466" y="3528483"/>
            <a:ext cx="1625600" cy="524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怪物死，积分</a:t>
            </a:r>
            <a:r>
              <a:rPr lang="en-US" altLang="zh-CN" sz="1200" dirty="0" smtClean="0"/>
              <a:t>+5</a:t>
            </a:r>
            <a:r>
              <a:rPr lang="zh-CN" altLang="en-US" sz="1200" dirty="0" smtClean="0"/>
              <a:t>，游戏继续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813714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  <p:bldP spid="39" grpId="0"/>
      <p:bldP spid="40" grpId="0" animBg="1"/>
      <p:bldP spid="41" grpId="0"/>
      <p:bldP spid="43" grpId="0"/>
      <p:bldP spid="45" grpId="0" animBg="1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655CA35D-8273-4668-82A0-C765CD98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4" y="3639126"/>
            <a:ext cx="2213040" cy="12436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4BAF13C2-10E7-4086-AC4F-A1D72893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36" y="2852701"/>
            <a:ext cx="2853175" cy="202404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4693DD7E-BAC5-4F55-9B73-7188916EC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59" y="2936238"/>
            <a:ext cx="2274005" cy="1896020"/>
          </a:xfrm>
          <a:prstGeom prst="rect">
            <a:avLst/>
          </a:prstGeom>
        </p:spPr>
      </p:pic>
      <p:grpSp>
        <p:nvGrpSpPr>
          <p:cNvPr id="2" name="组合 43">
            <a:extLst>
              <a:ext uri="{FF2B5EF4-FFF2-40B4-BE49-F238E27FC236}">
                <a16:creationId xmlns="" xmlns:a16="http://schemas.microsoft.com/office/drawing/2014/main" id="{E48C34C2-D5A2-4F0C-AC0F-4EF5A9C291B1}"/>
              </a:ext>
            </a:extLst>
          </p:cNvPr>
          <p:cNvGrpSpPr/>
          <p:nvPr/>
        </p:nvGrpSpPr>
        <p:grpSpPr>
          <a:xfrm>
            <a:off x="7337379" y="127341"/>
            <a:ext cx="1421290" cy="887160"/>
            <a:chOff x="7180022" y="219753"/>
            <a:chExt cx="1592029" cy="993734"/>
          </a:xfrm>
        </p:grpSpPr>
        <p:pic>
          <p:nvPicPr>
            <p:cNvPr id="26" name="图片 25">
              <a:extLst>
                <a:ext uri="{FF2B5EF4-FFF2-40B4-BE49-F238E27FC236}">
                  <a16:creationId xmlns="" xmlns:a16="http://schemas.microsoft.com/office/drawing/2014/main" id="{E7C3B35B-B8D2-4C49-81CB-DDBD637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8317" y="219753"/>
              <a:ext cx="993734" cy="9937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="" xmlns:a16="http://schemas.microsoft.com/office/drawing/2014/main" id="{895DE241-E92B-4927-900E-8FD3D5BB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0022" y="595615"/>
              <a:ext cx="1530229" cy="615749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08601CBF-2AD2-4261-8191-36F90736C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1461" y="4340776"/>
            <a:ext cx="1298561" cy="4816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2B1D96BD-DF8F-4B04-987B-AA4ECECC87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81" y="3053932"/>
            <a:ext cx="1079086" cy="4389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="" xmlns:a16="http://schemas.microsoft.com/office/drawing/2014/main" id="{D0C6C32C-0161-4254-8EF5-805CF6958C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187" y="23100"/>
            <a:ext cx="1298561" cy="282878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="" xmlns:a16="http://schemas.microsoft.com/office/drawing/2014/main" id="{E247DD9D-BD03-452E-9608-F8FD186A34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365388">
            <a:off x="1225006" y="192436"/>
            <a:ext cx="6693988" cy="256663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247E7A1F-2800-487C-87B4-09E147AD44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3773" y="2005412"/>
            <a:ext cx="914479" cy="76816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="" xmlns:a16="http://schemas.microsoft.com/office/drawing/2014/main" id="{A21ABC91-65F8-458C-AFC7-0F77CF6365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1879" y="3991676"/>
            <a:ext cx="469433" cy="9632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="" xmlns:a16="http://schemas.microsoft.com/office/drawing/2014/main" id="{C2534C03-113D-4374-8141-C9E008A840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9576" y="4059553"/>
            <a:ext cx="536494" cy="81083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="" xmlns:a16="http://schemas.microsoft.com/office/drawing/2014/main" id="{770B5569-BE13-47B0-923B-39DA4A4327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8448" y="4010686"/>
            <a:ext cx="457240" cy="96325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="" xmlns:a16="http://schemas.microsoft.com/office/drawing/2014/main" id="{BE25F316-3A78-4CC5-898C-80AE29383E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95611" y="4700137"/>
            <a:ext cx="304826" cy="21337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="" xmlns:a16="http://schemas.microsoft.com/office/drawing/2014/main" id="{1B4FF0A3-E370-4B23-B855-B90E306442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F7D8E1C9-AE3B-4107-B19D-3451CDDCD6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33D6A114-2470-4715-830C-28260D2ECE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214" y="3962389"/>
            <a:ext cx="475529" cy="10242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3AA638C2-CCCC-415E-B5DC-3514E6BD38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3985" y="4058786"/>
            <a:ext cx="548688" cy="92667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44F3D5BF-0C3C-4308-8162-8988AB671EA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110868" y="4644715"/>
            <a:ext cx="542591" cy="262151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19C89A45-DC9C-41DA-B220-A35EBF68355C}"/>
              </a:ext>
            </a:extLst>
          </p:cNvPr>
          <p:cNvSpPr/>
          <p:nvPr/>
        </p:nvSpPr>
        <p:spPr>
          <a:xfrm>
            <a:off x="2385180" y="2845283"/>
            <a:ext cx="437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2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编程</a:t>
            </a:r>
            <a:r>
              <a:rPr lang="zh-CN" altLang="en-US" sz="2400" b="1" i="0" dirty="0" smtClean="0">
                <a:solidFill>
                  <a:schemeClr val="tx2"/>
                </a:solidFill>
                <a:effectLst/>
                <a:latin typeface="造字工房悦黑演示版常规体" pitchFamily="50" charset="-122"/>
                <a:ea typeface="造字工房悦黑演示版常规体" pitchFamily="50" charset="-122"/>
              </a:rPr>
              <a:t>步骤</a:t>
            </a:r>
            <a:endParaRPr lang="en-US" altLang="zh-CN" sz="2400" b="1" i="0" dirty="0">
              <a:solidFill>
                <a:schemeClr val="tx2"/>
              </a:solidFill>
              <a:effectLst/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B72CC679-3BF7-4CFE-8D0F-B2D99AEDC9E4}"/>
              </a:ext>
            </a:extLst>
          </p:cNvPr>
          <p:cNvSpPr/>
          <p:nvPr/>
        </p:nvSpPr>
        <p:spPr>
          <a:xfrm>
            <a:off x="2385180" y="3222369"/>
            <a:ext cx="437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Programming steps</a:t>
            </a:r>
            <a:endParaRPr lang="en-US" altLang="zh-CN" sz="3200" b="1" i="0" dirty="0"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="" xmlns:a16="http://schemas.microsoft.com/office/drawing/2014/main" id="{62474400-4DF8-40B3-8FDB-A4B5AB5C49A6}"/>
              </a:ext>
            </a:extLst>
          </p:cNvPr>
          <p:cNvSpPr txBox="1"/>
          <p:nvPr/>
        </p:nvSpPr>
        <p:spPr>
          <a:xfrm>
            <a:off x="3649269" y="1111230"/>
            <a:ext cx="184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04</a:t>
            </a:r>
            <a:endParaRPr lang="zh-CN" altLang="en-US" sz="9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="" xmlns:a16="http://schemas.microsoft.com/office/drawing/2014/main" id="{F8406D1E-8D3F-4AE5-B5DB-91B6C4E28B2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570" t="20919" r="34859" b="7901"/>
          <a:stretch/>
        </p:blipFill>
        <p:spPr>
          <a:xfrm rot="16200000">
            <a:off x="4470898" y="1593712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3843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83"/>
                            </p:stCondLst>
                            <p:childTnLst>
                              <p:par>
                                <p:cTn id="9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83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 74">
            <a:extLst>
              <a:ext uri="{FF2B5EF4-FFF2-40B4-BE49-F238E27FC236}">
                <a16:creationId xmlns:a16="http://schemas.microsoft.com/office/drawing/2014/main" xmlns="" id="{2628660E-DB59-42D6-A2BE-D0A1A7E4537D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704173" y="1255401"/>
            <a:ext cx="3833597" cy="3452834"/>
            <a:chOff x="4390571" y="1111966"/>
            <a:chExt cx="2714698" cy="3452834"/>
          </a:xfrm>
        </p:grpSpPr>
        <p:sp>
          <p:nvSpPr>
            <p:cNvPr id="87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1" y="1481298"/>
              <a:ext cx="2714698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  <a:tabLst>
                  <a:tab pos="228594" algn="l"/>
                </a:tabLst>
                <a:defRPr/>
              </a:pPr>
              <a:r>
                <a:rPr lang="zh-CN" altLang="en-US" dirty="0" smtClean="0"/>
                <a:t>     制作游戏，首先要准备好背景和相应的角色，包括开始按钮，重来按钮，一个</a:t>
              </a:r>
              <a:r>
                <a:rPr lang="zh-CN" altLang="en-US" dirty="0" smtClean="0"/>
                <a:t>滑板</a:t>
              </a:r>
              <a:r>
                <a:rPr lang="zh-CN" altLang="en-US" dirty="0" smtClean="0"/>
                <a:t>少年</a:t>
              </a:r>
              <a:r>
                <a:rPr lang="zh-CN" altLang="en-US" dirty="0" smtClean="0"/>
                <a:t>，</a:t>
              </a:r>
              <a:r>
                <a:rPr lang="zh-CN" altLang="en-US" dirty="0" smtClean="0"/>
                <a:t>一个怪物，一个蒙板和一个地面，三个分数牌，一个积分板。</a:t>
              </a:r>
              <a:endParaRPr lang="zh-CN" altLang="en-US" dirty="0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390572" y="1111966"/>
              <a:ext cx="25464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第一步：设置背景和角色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16303" y="881475"/>
            <a:ext cx="2226326" cy="381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69469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 smtClean="0"/>
                <a:t>我们</a:t>
              </a:r>
              <a:r>
                <a:rPr lang="zh-CN" altLang="en-US" dirty="0"/>
                <a:t>需要给游戏</a:t>
              </a:r>
              <a:r>
                <a:rPr lang="zh-CN" altLang="en-US" dirty="0" smtClean="0"/>
                <a:t>添加游戏背景。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第二步：背景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 flipH="1">
            <a:off x="1702319" y="2454845"/>
            <a:ext cx="539861" cy="40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 flipH="1">
            <a:off x="5519701" y="1343179"/>
            <a:ext cx="574762" cy="431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5529270" y="3214369"/>
            <a:ext cx="752475" cy="771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17925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 smtClean="0"/>
                <a:t>这是游戏启动按键，游戏结束需要更换开始为重来。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三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步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：游戏进入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3" name="图片 32" descr="开始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746" y="1403284"/>
            <a:ext cx="601714" cy="356355"/>
          </a:xfrm>
          <a:prstGeom prst="rect">
            <a:avLst/>
          </a:prstGeom>
        </p:spPr>
      </p:pic>
      <p:pic>
        <p:nvPicPr>
          <p:cNvPr id="34" name="图片 33" descr="开始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634" y="2473123"/>
            <a:ext cx="601714" cy="35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2837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678978" y="996364"/>
            <a:ext cx="1229572" cy="3412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4298950" y="965375"/>
            <a:ext cx="859491" cy="260175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208593" y="818919"/>
            <a:ext cx="995356" cy="26075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点击绿旗</a:t>
            </a:r>
            <a:endParaRPr lang="zh-CN" altLang="en-US" sz="1200" dirty="0"/>
          </a:p>
        </p:txBody>
      </p:sp>
      <p:sp>
        <p:nvSpPr>
          <p:cNvPr id="2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765299" y="999293"/>
            <a:ext cx="1362003" cy="236106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移到最前面图层</a:t>
            </a:r>
            <a:endParaRPr lang="zh-CN" altLang="en-US" sz="1200" dirty="0"/>
          </a:p>
        </p:txBody>
      </p:sp>
      <p:cxnSp>
        <p:nvCxnSpPr>
          <p:cNvPr id="43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4730750" y="2204888"/>
            <a:ext cx="645583" cy="233512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4591050" y="2671278"/>
            <a:ext cx="618188" cy="9097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rot="10800000">
            <a:off x="3083146" y="1209238"/>
            <a:ext cx="631605" cy="257613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030413" y="1424217"/>
            <a:ext cx="1675186" cy="31804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将按钮换成开始造型</a:t>
            </a:r>
            <a:endParaRPr lang="zh-CN" altLang="en-US" sz="1200" dirty="0"/>
          </a:p>
        </p:txBody>
      </p:sp>
      <p:cxnSp>
        <p:nvCxnSpPr>
          <p:cNvPr id="48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rot="10800000">
            <a:off x="3026242" y="2005654"/>
            <a:ext cx="720259" cy="19996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2114550" y="1863553"/>
            <a:ext cx="895350" cy="25179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显示按钮</a:t>
            </a:r>
            <a:endParaRPr lang="zh-CN" altLang="en-US" sz="1200" dirty="0"/>
          </a:p>
        </p:txBody>
      </p:sp>
      <p:sp>
        <p:nvSpPr>
          <p:cNvPr id="5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376332" y="2040332"/>
            <a:ext cx="1475318" cy="25179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收到游戏结束广播</a:t>
            </a:r>
            <a:endParaRPr lang="zh-CN" altLang="en-US" sz="1200" dirty="0"/>
          </a:p>
        </p:txBody>
      </p:sp>
      <p:sp>
        <p:nvSpPr>
          <p:cNvPr id="59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240988" y="2526330"/>
            <a:ext cx="1172512" cy="25179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换成重来造型</a:t>
            </a:r>
            <a:endParaRPr lang="zh-CN" altLang="en-US" sz="1200" dirty="0"/>
          </a:p>
        </p:txBody>
      </p:sp>
      <p:cxnSp>
        <p:nvCxnSpPr>
          <p:cNvPr id="61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>
            <a:off x="2957871" y="3007129"/>
            <a:ext cx="750529" cy="34521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994760" y="2863193"/>
            <a:ext cx="888140" cy="27370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显示按钮</a:t>
            </a:r>
            <a:endParaRPr lang="zh-CN" altLang="en-US" sz="1200" dirty="0"/>
          </a:p>
        </p:txBody>
      </p:sp>
      <p:cxnSp>
        <p:nvCxnSpPr>
          <p:cNvPr id="69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>
            <a:stCxn id="71" idx="2"/>
          </p:cNvCxnSpPr>
          <p:nvPr/>
        </p:nvCxnSpPr>
        <p:spPr>
          <a:xfrm>
            <a:off x="2774950" y="3480264"/>
            <a:ext cx="1024638" cy="43021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rot="10800000">
            <a:off x="4527550" y="3733801"/>
            <a:ext cx="575708" cy="97955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149350" y="3341027"/>
            <a:ext cx="1625600" cy="2784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点击游戏开始按钮</a:t>
            </a:r>
            <a:endParaRPr lang="zh-CN" altLang="en-US" sz="1200" dirty="0"/>
          </a:p>
        </p:txBody>
      </p:sp>
      <p:sp>
        <p:nvSpPr>
          <p:cNvPr id="72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173107" y="3706637"/>
            <a:ext cx="1657975" cy="26846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游戏开始广播</a:t>
            </a:r>
            <a:endParaRPr lang="zh-CN" altLang="en-US" sz="1200" dirty="0"/>
          </a:p>
        </p:txBody>
      </p:sp>
      <p:cxnSp>
        <p:nvCxnSpPr>
          <p:cNvPr id="75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3174255" y="3981450"/>
            <a:ext cx="578595" cy="74044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2355850" y="3873701"/>
            <a:ext cx="904076" cy="30621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重置积分</a:t>
            </a:r>
            <a:endParaRPr lang="zh-CN" altLang="en-US" sz="1200" dirty="0"/>
          </a:p>
        </p:txBody>
      </p:sp>
      <p:cxnSp>
        <p:nvCxnSpPr>
          <p:cNvPr id="79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3083142" y="4305300"/>
            <a:ext cx="650658" cy="224514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2114550" y="4338073"/>
            <a:ext cx="1012752" cy="3223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隐藏按钮</a:t>
            </a:r>
            <a:endParaRPr lang="zh-CN" altLang="en-US" sz="1200" dirty="0"/>
          </a:p>
        </p:txBody>
      </p:sp>
      <p:cxnSp>
        <p:nvCxnSpPr>
          <p:cNvPr id="84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>
            <a:endCxn id="37" idx="0"/>
          </p:cNvCxnSpPr>
          <p:nvPr/>
        </p:nvCxnSpPr>
        <p:spPr>
          <a:xfrm flipV="1">
            <a:off x="4616450" y="1583241"/>
            <a:ext cx="413963" cy="156659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81898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28" grpId="0"/>
      <p:bldP spid="37" grpId="0"/>
      <p:bldP spid="49" grpId="0"/>
      <p:bldP spid="57" grpId="0"/>
      <p:bldP spid="59" grpId="0"/>
      <p:bldP spid="63" grpId="0"/>
      <p:bldP spid="71" grpId="0"/>
      <p:bldP spid="72" grpId="0"/>
      <p:bldP spid="77" grpId="0"/>
      <p:bldP spid="8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1</a:t>
              </a:r>
              <a:r>
                <a:rPr lang="zh-CN" altLang="en-US" dirty="0" smtClean="0"/>
                <a:t>、滑板少年在起跳和死亡情况下需要展示不同的造型。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第四步：滑板少年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866" y="2440558"/>
            <a:ext cx="289069" cy="425422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704" y="1393246"/>
            <a:ext cx="289069" cy="42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23325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884620" y="1458732"/>
            <a:ext cx="752475" cy="253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H="1" flipV="1">
            <a:off x="3251200" y="1355095"/>
            <a:ext cx="633422" cy="186483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618194" y="1153593"/>
            <a:ext cx="1634066" cy="372046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滑板少年正常情况</a:t>
            </a:r>
            <a:endParaRPr lang="zh-CN" altLang="en-US" sz="1400" dirty="0"/>
          </a:p>
        </p:txBody>
      </p:sp>
      <p:cxnSp>
        <p:nvCxnSpPr>
          <p:cNvPr id="15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4555636" y="2115012"/>
            <a:ext cx="513647" cy="307088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978398" y="1835889"/>
            <a:ext cx="2019301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滑板少年起跳后的造型</a:t>
            </a:r>
            <a:endParaRPr lang="zh-CN" altLang="en-US" sz="1400" dirty="0"/>
          </a:p>
        </p:txBody>
      </p:sp>
      <p:cxnSp>
        <p:nvCxnSpPr>
          <p:cNvPr id="1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H="1" flipV="1">
            <a:off x="3251200" y="3166962"/>
            <a:ext cx="633422" cy="186483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618194" y="2965460"/>
            <a:ext cx="1634066" cy="55244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滑板少年碰到怪物后的死亡造型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2</a:t>
              </a:r>
              <a:r>
                <a:rPr lang="zh-CN" altLang="en-US" dirty="0" smtClean="0"/>
                <a:t>、一开始滑板少年在舞台中是受重力影响的，在空中要自由落体，并且需要初始化积分和重力。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第四步：滑板少年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866" y="2440558"/>
            <a:ext cx="289069" cy="425422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854" y="1393246"/>
            <a:ext cx="289069" cy="42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9783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77833" y="465138"/>
            <a:ext cx="190893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>
            <a:stCxn id="1027" idx="1"/>
            <a:endCxn id="52" idx="2"/>
          </p:cNvCxnSpPr>
          <p:nvPr/>
        </p:nvCxnSpPr>
        <p:spPr>
          <a:xfrm rot="10800000" flipV="1">
            <a:off x="2644957" y="2622550"/>
            <a:ext cx="832877" cy="146549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endCxn id="50" idx="2"/>
          </p:cNvCxnSpPr>
          <p:nvPr/>
        </p:nvCxnSpPr>
        <p:spPr>
          <a:xfrm rot="10800000" flipV="1">
            <a:off x="2565400" y="698499"/>
            <a:ext cx="1054100" cy="200817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>
            <a:endCxn id="47" idx="2"/>
          </p:cNvCxnSpPr>
          <p:nvPr/>
        </p:nvCxnSpPr>
        <p:spPr>
          <a:xfrm rot="10800000" flipV="1">
            <a:off x="2876548" y="3158702"/>
            <a:ext cx="787688" cy="24176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4687107" y="977900"/>
            <a:ext cx="672293" cy="32763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4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231900" y="3270323"/>
            <a:ext cx="1644648" cy="26027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设置重力为</a:t>
            </a:r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5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246838" y="782633"/>
            <a:ext cx="1318562" cy="23336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游戏开始广播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382766" y="813701"/>
            <a:ext cx="1386707" cy="25310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向后移一层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4298950" y="1632460"/>
            <a:ext cx="801597" cy="1219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233895" y="1441582"/>
            <a:ext cx="1039904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广播得分</a:t>
            </a:r>
            <a:endParaRPr lang="en-US" altLang="zh-CN" sz="1400" dirty="0" smtClean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4258236" y="2190750"/>
            <a:ext cx="923364" cy="74859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206999" y="2053436"/>
            <a:ext cx="1409700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面向</a:t>
            </a:r>
            <a:r>
              <a:rPr lang="en-US" altLang="zh-CN" sz="1400" dirty="0" smtClean="0"/>
              <a:t>90</a:t>
            </a:r>
            <a:r>
              <a:rPr lang="zh-CN" altLang="en-US" sz="1400" dirty="0" smtClean="0"/>
              <a:t>度方向</a:t>
            </a:r>
            <a:endParaRPr lang="zh-CN" altLang="en-US" sz="1400" dirty="0"/>
          </a:p>
        </p:txBody>
      </p:sp>
      <p:cxnSp>
        <p:nvCxnSpPr>
          <p:cNvPr id="33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/>
          <p:nvPr/>
        </p:nvCxnSpPr>
        <p:spPr>
          <a:xfrm rot="10800000">
            <a:off x="2711450" y="1397001"/>
            <a:ext cx="857532" cy="3829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555749" y="1245516"/>
            <a:ext cx="1214714" cy="31451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设置积分为</a:t>
            </a:r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sp>
        <p:nvSpPr>
          <p:cNvPr id="5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306977" y="2623549"/>
            <a:ext cx="1337979" cy="29110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移到固定位置</a:t>
            </a:r>
            <a:endParaRPr lang="zh-CN" altLang="en-US" sz="1400" dirty="0"/>
          </a:p>
        </p:txBody>
      </p:sp>
      <p:cxnSp>
        <p:nvCxnSpPr>
          <p:cNvPr id="60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5143500" y="3587750"/>
            <a:ext cx="622300" cy="2349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810250" y="3411966"/>
            <a:ext cx="1371600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增加向下重力</a:t>
            </a:r>
            <a:endParaRPr lang="zh-CN" altLang="en-US" sz="1400" dirty="0"/>
          </a:p>
        </p:txBody>
      </p:sp>
      <p:cxnSp>
        <p:nvCxnSpPr>
          <p:cNvPr id="6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5321300" y="2870200"/>
            <a:ext cx="539750" cy="317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878228" y="2707112"/>
            <a:ext cx="1792571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设置滑板少年为活着</a:t>
            </a:r>
            <a:endParaRPr lang="zh-CN" altLang="en-US" sz="1400" dirty="0"/>
          </a:p>
        </p:txBody>
      </p:sp>
      <p:cxnSp>
        <p:nvCxnSpPr>
          <p:cNvPr id="34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/>
          <p:nvPr/>
        </p:nvCxnSpPr>
        <p:spPr>
          <a:xfrm rot="10800000" flipV="1">
            <a:off x="2736850" y="1968500"/>
            <a:ext cx="844550" cy="4445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454150" y="1861466"/>
            <a:ext cx="1341713" cy="31451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换成正常造型</a:t>
            </a:r>
            <a:endParaRPr lang="zh-CN" altLang="en-US" sz="1400" dirty="0"/>
          </a:p>
        </p:txBody>
      </p:sp>
      <p:sp>
        <p:nvSpPr>
          <p:cNvPr id="54" name="左大括号 53"/>
          <p:cNvSpPr/>
          <p:nvPr/>
        </p:nvSpPr>
        <p:spPr>
          <a:xfrm>
            <a:off x="3270250" y="3441700"/>
            <a:ext cx="279400" cy="1270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>
            <a:stCxn id="54" idx="1"/>
            <a:endCxn id="58" idx="2"/>
          </p:cNvCxnSpPr>
          <p:nvPr/>
        </p:nvCxnSpPr>
        <p:spPr>
          <a:xfrm rot="10800000" flipV="1">
            <a:off x="2390954" y="4076699"/>
            <a:ext cx="879296" cy="343399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888999" y="4045948"/>
            <a:ext cx="1501955" cy="74830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滑板少年受重力影响向下降落</a:t>
            </a:r>
            <a:endParaRPr lang="zh-CN" altLang="en-US" sz="1400" dirty="0"/>
          </a:p>
        </p:txBody>
      </p:sp>
      <p:cxnSp>
        <p:nvCxnSpPr>
          <p:cNvPr id="66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4883957" y="4133850"/>
            <a:ext cx="672293" cy="32763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579615" y="3969650"/>
            <a:ext cx="1449835" cy="50709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滑板少年受重力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影响向下移动</a:t>
            </a:r>
            <a:endParaRPr lang="zh-CN" altLang="en-US" sz="1400" dirty="0"/>
          </a:p>
        </p:txBody>
      </p:sp>
      <p:cxnSp>
        <p:nvCxnSpPr>
          <p:cNvPr id="68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endCxn id="69" idx="0"/>
          </p:cNvCxnSpPr>
          <p:nvPr/>
        </p:nvCxnSpPr>
        <p:spPr>
          <a:xfrm>
            <a:off x="4171950" y="4445000"/>
            <a:ext cx="571500" cy="173844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743450" y="4447016"/>
            <a:ext cx="1276350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检测碰到地面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3500"/>
                            </p:stCondLst>
                            <p:childTnLst>
                              <p:par>
                                <p:cTn id="1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0" grpId="0"/>
      <p:bldP spid="53" grpId="0"/>
      <p:bldP spid="25" grpId="0"/>
      <p:bldP spid="28" grpId="0"/>
      <p:bldP spid="36" grpId="0"/>
      <p:bldP spid="52" grpId="0"/>
      <p:bldP spid="61" grpId="0"/>
      <p:bldP spid="65" grpId="0"/>
      <p:bldP spid="37" grpId="0"/>
      <p:bldP spid="54" grpId="0" animBg="1"/>
      <p:bldP spid="58" grpId="0"/>
      <p:bldP spid="67" grpId="0"/>
      <p:bldP spid="6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DF430FA6-B996-4B7E-B089-F52B0A5C7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5" y="2769620"/>
            <a:ext cx="4764135" cy="225315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2E68AFFE-9C61-46B3-8873-1A547A59E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654" y="4611067"/>
            <a:ext cx="1120973" cy="24100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304F207B-8A99-45CE-BCF3-ECEF3B3CD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1AEC7992-F3FA-4E52-9C0A-266FD2B047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0521" y="4823803"/>
            <a:ext cx="2206943" cy="13412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1404E302-CFBC-4886-8B8D-E2DE694CA2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3194" y="3206948"/>
            <a:ext cx="932769" cy="193869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A5913F51-006A-480F-B220-02511CBEC4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8995" y="4512741"/>
            <a:ext cx="755970" cy="53649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A9583FB0-A85F-40EE-8239-3FB205B014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9484" y="39165"/>
            <a:ext cx="1838099" cy="1747526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E6B3B1EA-E3C2-41CC-BDDC-34B39A8696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4876" y="3916872"/>
            <a:ext cx="504438" cy="1076133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BE9D18E4-63FF-49C9-A9EA-47A7ACF715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55659" y="4275537"/>
            <a:ext cx="341897" cy="728634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C8F7E90A-7E8B-402A-904A-8ECA0A6BE9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8534" y="4091625"/>
            <a:ext cx="577301" cy="87435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33EB364B-8AF8-41BB-81DD-F9C3199E6D7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11963" y="3716583"/>
            <a:ext cx="558897" cy="1155687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CFD88012-8261-4F26-A4FC-813C5B3049A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36526" y="4036289"/>
            <a:ext cx="454696" cy="956756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xmlns="" id="{70F1721C-A54A-49BE-B81F-02846E2BA94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25671" y="3916872"/>
            <a:ext cx="473642" cy="1008858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xmlns="" id="{92D01FF1-FBCE-4CF1-915A-863C905001C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27577" y="4692337"/>
            <a:ext cx="448389" cy="319477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2821F842-D32F-4A58-8A6B-5BDB17CAE6C2}"/>
              </a:ext>
            </a:extLst>
          </p:cNvPr>
          <p:cNvSpPr txBox="1"/>
          <p:nvPr/>
        </p:nvSpPr>
        <p:spPr>
          <a:xfrm>
            <a:off x="889000" y="1337713"/>
            <a:ext cx="2851150" cy="138499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目录</a:t>
            </a:r>
            <a:endParaRPr lang="en-US" altLang="zh-CN" sz="48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CONTENTS</a:t>
            </a:r>
            <a:endParaRPr lang="zh-CN" altLang="en-US" sz="3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xmlns="" id="{3E9F033D-8D37-4523-A9E2-F5FD3EE20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796" y="483797"/>
            <a:ext cx="201534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solidFill>
                  <a:srgbClr val="3D3D3F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任务</a:t>
            </a:r>
            <a:endParaRPr lang="zh-CN" altLang="en-US" dirty="0">
              <a:solidFill>
                <a:srgbClr val="3D3D3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EF3F98E3-82B3-42E0-81F4-4AC32944B1E9}"/>
              </a:ext>
            </a:extLst>
          </p:cNvPr>
          <p:cNvSpPr/>
          <p:nvPr/>
        </p:nvSpPr>
        <p:spPr>
          <a:xfrm>
            <a:off x="5698514" y="742064"/>
            <a:ext cx="1905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accent5"/>
                </a:solidFill>
                <a:ea typeface="+mj-ea"/>
              </a:rPr>
              <a:t>Task</a:t>
            </a:r>
            <a:endParaRPr lang="zh-CN" altLang="en-US" sz="1400" dirty="0">
              <a:solidFill>
                <a:schemeClr val="accent5"/>
              </a:solidFill>
              <a:ea typeface="+mj-ea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xmlns="" id="{40E20388-908A-4C0C-BAD4-7CE6DA404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796" y="1327117"/>
            <a:ext cx="201534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solidFill>
                  <a:srgbClr val="3D3D3F"/>
                </a:solidFill>
                <a:latin typeface="Microsoft YaHei" charset="-122"/>
                <a:ea typeface="Microsoft YaHei" charset="-122"/>
                <a:cs typeface="Microsoft YaHei" charset="-122"/>
              </a:rPr>
              <a:t>知识点</a:t>
            </a:r>
            <a:endParaRPr lang="zh-CN" altLang="en-US" dirty="0">
              <a:solidFill>
                <a:srgbClr val="3D3D3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xmlns="" id="{69D80255-144A-4805-9D26-05DB7172B259}"/>
              </a:ext>
            </a:extLst>
          </p:cNvPr>
          <p:cNvSpPr/>
          <p:nvPr/>
        </p:nvSpPr>
        <p:spPr>
          <a:xfrm>
            <a:off x="5698514" y="1585384"/>
            <a:ext cx="1905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  <a:ea typeface="+mj-ea"/>
              </a:rPr>
              <a:t>Knowledge points</a:t>
            </a:r>
            <a:endParaRPr lang="zh-CN" altLang="en-US" sz="1400" dirty="0">
              <a:solidFill>
                <a:schemeClr val="accent5"/>
              </a:solidFill>
              <a:ea typeface="+mj-ea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xmlns="" id="{3D8541F0-6887-47BB-B523-F02CCC0CA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796" y="2184499"/>
            <a:ext cx="201534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solidFill>
                  <a:srgbClr val="3D3D3F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代码流程图</a:t>
            </a:r>
            <a:endParaRPr lang="zh-CN" altLang="en-US" dirty="0">
              <a:solidFill>
                <a:srgbClr val="3D3D3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xmlns="" id="{7862FFF4-D99C-48B7-90F2-93FA6A05DACC}"/>
              </a:ext>
            </a:extLst>
          </p:cNvPr>
          <p:cNvSpPr/>
          <p:nvPr/>
        </p:nvSpPr>
        <p:spPr>
          <a:xfrm>
            <a:off x="5698514" y="2441720"/>
            <a:ext cx="1905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  <a:ea typeface="+mj-ea"/>
              </a:rPr>
              <a:t>Code flow chart</a:t>
            </a:r>
            <a:endParaRPr lang="zh-CN" altLang="en-US" sz="1400" dirty="0">
              <a:solidFill>
                <a:schemeClr val="accent5"/>
              </a:solidFill>
              <a:ea typeface="+mj-ea"/>
            </a:endParaRP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xmlns="" id="{88F2DF56-EA78-4342-B68E-856EB323C4D1}"/>
              </a:ext>
            </a:extLst>
          </p:cNvPr>
          <p:cNvGrpSpPr/>
          <p:nvPr/>
        </p:nvGrpSpPr>
        <p:grpSpPr>
          <a:xfrm>
            <a:off x="4844321" y="3035990"/>
            <a:ext cx="851890" cy="508225"/>
            <a:chOff x="2671139" y="1338181"/>
            <a:chExt cx="946359" cy="564586"/>
          </a:xfrm>
        </p:grpSpPr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xmlns="" id="{661A5E4B-C043-4373-9A00-F0226D913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71139" y="1338181"/>
              <a:ext cx="946359" cy="498783"/>
            </a:xfrm>
            <a:prstGeom prst="rect">
              <a:avLst/>
            </a:prstGeom>
          </p:spPr>
        </p:pic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xmlns="" id="{9AD436EE-7340-44C7-8A8F-F7F21C5ECD42}"/>
                </a:ext>
              </a:extLst>
            </p:cNvPr>
            <p:cNvSpPr txBox="1"/>
            <p:nvPr/>
          </p:nvSpPr>
          <p:spPr>
            <a:xfrm>
              <a:off x="2741783" y="1389904"/>
              <a:ext cx="700486" cy="51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2"/>
                  </a:solidFill>
                </a:rPr>
                <a:t>04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</p:grpSp>
      <p:sp>
        <p:nvSpPr>
          <p:cNvPr id="87" name="文本框 86">
            <a:extLst>
              <a:ext uri="{FF2B5EF4-FFF2-40B4-BE49-F238E27FC236}">
                <a16:creationId xmlns:a16="http://schemas.microsoft.com/office/drawing/2014/main" xmlns="" id="{75484CBB-ABF3-4F3E-85A8-D50D3BF21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796" y="3031586"/>
            <a:ext cx="201534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solidFill>
                  <a:srgbClr val="3D3D3F"/>
                </a:solidFill>
                <a:latin typeface="Microsoft YaHei" charset="-122"/>
                <a:ea typeface="Microsoft YaHei" charset="-122"/>
                <a:cs typeface="Microsoft YaHei" charset="-122"/>
              </a:rPr>
              <a:t>编程步骤</a:t>
            </a:r>
            <a:endParaRPr lang="zh-CN" altLang="en-US" dirty="0">
              <a:solidFill>
                <a:srgbClr val="3D3D3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xmlns="" id="{A3AF4B4B-96BF-4EE0-9F5B-44A7B81F762A}"/>
              </a:ext>
            </a:extLst>
          </p:cNvPr>
          <p:cNvSpPr/>
          <p:nvPr/>
        </p:nvSpPr>
        <p:spPr>
          <a:xfrm>
            <a:off x="5698514" y="3289853"/>
            <a:ext cx="1905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  <a:ea typeface="+mj-ea"/>
              </a:rPr>
              <a:t>Programming steps</a:t>
            </a: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xmlns="" id="{CDE11586-5E21-44C5-B5C9-C8C1817AE99E}"/>
              </a:ext>
            </a:extLst>
          </p:cNvPr>
          <p:cNvGrpSpPr/>
          <p:nvPr/>
        </p:nvGrpSpPr>
        <p:grpSpPr>
          <a:xfrm>
            <a:off x="4844321" y="470249"/>
            <a:ext cx="851890" cy="508225"/>
            <a:chOff x="2671139" y="1338181"/>
            <a:chExt cx="946359" cy="564586"/>
          </a:xfrm>
        </p:grpSpPr>
        <p:pic>
          <p:nvPicPr>
            <p:cNvPr id="90" name="图片 89">
              <a:extLst>
                <a:ext uri="{FF2B5EF4-FFF2-40B4-BE49-F238E27FC236}">
                  <a16:creationId xmlns:a16="http://schemas.microsoft.com/office/drawing/2014/main" xmlns="" id="{000289F8-263D-4140-9CF9-E51423614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71139" y="1338181"/>
              <a:ext cx="946359" cy="498783"/>
            </a:xfrm>
            <a:prstGeom prst="rect">
              <a:avLst/>
            </a:prstGeom>
          </p:spPr>
        </p:pic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xmlns="" id="{059A0488-3C49-4B93-8EF9-CB577CDAA1A0}"/>
                </a:ext>
              </a:extLst>
            </p:cNvPr>
            <p:cNvSpPr txBox="1"/>
            <p:nvPr/>
          </p:nvSpPr>
          <p:spPr>
            <a:xfrm>
              <a:off x="2741783" y="1389904"/>
              <a:ext cx="700486" cy="51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2"/>
                  </a:solidFill>
                </a:rPr>
                <a:t>01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xmlns="" id="{9CEFAEF4-CACE-469C-9740-42E47ED6AF4C}"/>
              </a:ext>
            </a:extLst>
          </p:cNvPr>
          <p:cNvGrpSpPr/>
          <p:nvPr/>
        </p:nvGrpSpPr>
        <p:grpSpPr>
          <a:xfrm>
            <a:off x="4844321" y="2175066"/>
            <a:ext cx="851890" cy="508225"/>
            <a:chOff x="2671139" y="1338181"/>
            <a:chExt cx="946359" cy="564586"/>
          </a:xfrm>
        </p:grpSpPr>
        <p:pic>
          <p:nvPicPr>
            <p:cNvPr id="93" name="图片 92">
              <a:extLst>
                <a:ext uri="{FF2B5EF4-FFF2-40B4-BE49-F238E27FC236}">
                  <a16:creationId xmlns:a16="http://schemas.microsoft.com/office/drawing/2014/main" xmlns="" id="{285D8526-1653-49DF-811F-278804795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71139" y="1338181"/>
              <a:ext cx="946359" cy="498783"/>
            </a:xfrm>
            <a:prstGeom prst="rect">
              <a:avLst/>
            </a:prstGeom>
          </p:spPr>
        </p:pic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xmlns="" id="{EC140383-DDFA-4F23-88D8-8924BD715703}"/>
                </a:ext>
              </a:extLst>
            </p:cNvPr>
            <p:cNvSpPr txBox="1"/>
            <p:nvPr/>
          </p:nvSpPr>
          <p:spPr>
            <a:xfrm>
              <a:off x="2741783" y="1389904"/>
              <a:ext cx="700486" cy="51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2"/>
                  </a:solidFill>
                </a:rPr>
                <a:t>03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xmlns="" id="{5FF656B0-2DD7-4FB9-8E70-4EEA86031E4D}"/>
              </a:ext>
            </a:extLst>
          </p:cNvPr>
          <p:cNvGrpSpPr/>
          <p:nvPr/>
        </p:nvGrpSpPr>
        <p:grpSpPr>
          <a:xfrm>
            <a:off x="4844321" y="1319959"/>
            <a:ext cx="851890" cy="508225"/>
            <a:chOff x="2671139" y="1338181"/>
            <a:chExt cx="946359" cy="564586"/>
          </a:xfrm>
        </p:grpSpPr>
        <p:pic>
          <p:nvPicPr>
            <p:cNvPr id="96" name="图片 95">
              <a:extLst>
                <a:ext uri="{FF2B5EF4-FFF2-40B4-BE49-F238E27FC236}">
                  <a16:creationId xmlns:a16="http://schemas.microsoft.com/office/drawing/2014/main" xmlns="" id="{CB504DE2-BD7A-430F-A11D-891D41015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71139" y="1338181"/>
              <a:ext cx="946359" cy="498783"/>
            </a:xfrm>
            <a:prstGeom prst="rect">
              <a:avLst/>
            </a:prstGeom>
          </p:spPr>
        </p:pic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xmlns="" id="{173B6332-2D7A-4991-8DF6-283CD50C520A}"/>
                </a:ext>
              </a:extLst>
            </p:cNvPr>
            <p:cNvSpPr txBox="1"/>
            <p:nvPr/>
          </p:nvSpPr>
          <p:spPr>
            <a:xfrm>
              <a:off x="2741783" y="1389904"/>
              <a:ext cx="700486" cy="51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2"/>
                  </a:solidFill>
                </a:rPr>
                <a:t>02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88F2DF56-EA78-4342-B68E-856EB323C4D1}"/>
              </a:ext>
            </a:extLst>
          </p:cNvPr>
          <p:cNvGrpSpPr/>
          <p:nvPr/>
        </p:nvGrpSpPr>
        <p:grpSpPr>
          <a:xfrm>
            <a:off x="4843839" y="3890647"/>
            <a:ext cx="851890" cy="508225"/>
            <a:chOff x="2671139" y="1338181"/>
            <a:chExt cx="946359" cy="564586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xmlns="" id="{661A5E4B-C043-4373-9A00-F0226D913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71139" y="1338181"/>
              <a:ext cx="946359" cy="498783"/>
            </a:xfrm>
            <a:prstGeom prst="rect">
              <a:avLst/>
            </a:prstGeom>
          </p:spPr>
        </p:pic>
        <p:sp>
          <p:nvSpPr>
            <p:cNvPr id="42" name="文本框 85">
              <a:extLst>
                <a:ext uri="{FF2B5EF4-FFF2-40B4-BE49-F238E27FC236}">
                  <a16:creationId xmlns:a16="http://schemas.microsoft.com/office/drawing/2014/main" xmlns="" id="{9AD436EE-7340-44C7-8A8F-F7F21C5ECD42}"/>
                </a:ext>
              </a:extLst>
            </p:cNvPr>
            <p:cNvSpPr txBox="1"/>
            <p:nvPr/>
          </p:nvSpPr>
          <p:spPr>
            <a:xfrm>
              <a:off x="2741783" y="1389904"/>
              <a:ext cx="700486" cy="51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tx2"/>
                  </a:solidFill>
                </a:rPr>
                <a:t>05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</p:grpSp>
      <p:sp>
        <p:nvSpPr>
          <p:cNvPr id="43" name="文本框 86">
            <a:extLst>
              <a:ext uri="{FF2B5EF4-FFF2-40B4-BE49-F238E27FC236}">
                <a16:creationId xmlns:a16="http://schemas.microsoft.com/office/drawing/2014/main" xmlns="" id="{75484CBB-ABF3-4F3E-85A8-D50D3BF21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6211" y="3875553"/>
            <a:ext cx="201534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solidFill>
                  <a:srgbClr val="3D3D3F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课后思考</a:t>
            </a:r>
            <a:endParaRPr lang="zh-CN" altLang="en-US" dirty="0">
              <a:solidFill>
                <a:srgbClr val="3D3D3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A3AF4B4B-96BF-4EE0-9F5B-44A7B81F762A}"/>
              </a:ext>
            </a:extLst>
          </p:cNvPr>
          <p:cNvSpPr/>
          <p:nvPr/>
        </p:nvSpPr>
        <p:spPr>
          <a:xfrm>
            <a:off x="5704929" y="4133820"/>
            <a:ext cx="1905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  <a:ea typeface="+mj-ea"/>
              </a:rPr>
              <a:t>Thinking</a:t>
            </a:r>
            <a:endParaRPr lang="zh-CN" altLang="en-US" sz="1400" dirty="0">
              <a:solidFill>
                <a:schemeClr val="accent5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992789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tmFilter="0,0; .5, 1; 1, 1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450"/>
                            </p:stCondLst>
                            <p:childTnLst>
                              <p:par>
                                <p:cTn id="7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50" decel="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50" decel="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50" decel="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50" decel="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5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950"/>
                            </p:stCondLst>
                            <p:childTnLst>
                              <p:par>
                                <p:cTn id="10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450"/>
                            </p:stCondLst>
                            <p:childTnLst>
                              <p:par>
                                <p:cTn id="13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789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 tmFilter="0,0; .5, 1; 1, 1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789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 tmFilter="0,0; .5, 1; 1, 1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789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 tmFilter="0,0; .5, 1; 1, 1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789"/>
                                  </p:iterate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 tmFilter="0,0; .5, 1; 1, 1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789"/>
                                  </p:iterate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0" grpId="0"/>
      <p:bldP spid="51" grpId="0"/>
      <p:bldP spid="75" grpId="0"/>
      <p:bldP spid="76" grpId="0"/>
      <p:bldP spid="81" grpId="0"/>
      <p:bldP spid="82" grpId="0"/>
      <p:bldP spid="87" grpId="0"/>
      <p:bldP spid="88" grpId="0"/>
      <p:bldP spid="43" grpId="0"/>
      <p:bldP spid="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3</a:t>
              </a:r>
              <a:r>
                <a:rPr lang="zh-CN" altLang="en-US" dirty="0" smtClean="0"/>
                <a:t>、如果</a:t>
              </a:r>
              <a:r>
                <a:rPr lang="zh-CN" altLang="en-US" dirty="0" smtClean="0"/>
                <a:t>滑板</a:t>
              </a:r>
              <a:r>
                <a:rPr lang="zh-CN" altLang="en-US" dirty="0" smtClean="0"/>
                <a:t>少年</a:t>
              </a:r>
              <a:r>
                <a:rPr lang="zh-CN" altLang="en-US" dirty="0" smtClean="0"/>
                <a:t>在</a:t>
              </a:r>
              <a:r>
                <a:rPr lang="zh-CN" altLang="en-US" dirty="0" smtClean="0"/>
                <a:t>碰到地面之前还活着则不再受重力影响，如果已经死了则换成倒地造型游戏结束。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第四步：滑板少年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866" y="2440558"/>
            <a:ext cx="289069" cy="425422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304" y="1374196"/>
            <a:ext cx="289069" cy="42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9277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74633" y="865674"/>
            <a:ext cx="1908935" cy="3424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>
            <a:endCxn id="52" idx="2"/>
          </p:cNvCxnSpPr>
          <p:nvPr/>
        </p:nvCxnSpPr>
        <p:spPr>
          <a:xfrm rot="10800000" flipV="1">
            <a:off x="2784656" y="2698750"/>
            <a:ext cx="822144" cy="15290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endCxn id="50" idx="2"/>
          </p:cNvCxnSpPr>
          <p:nvPr/>
        </p:nvCxnSpPr>
        <p:spPr>
          <a:xfrm rot="10800000">
            <a:off x="2692400" y="1016792"/>
            <a:ext cx="685800" cy="18258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>
            <a:endCxn id="47" idx="2"/>
          </p:cNvCxnSpPr>
          <p:nvPr/>
        </p:nvCxnSpPr>
        <p:spPr>
          <a:xfrm rot="10800000" flipV="1">
            <a:off x="2508250" y="3200400"/>
            <a:ext cx="933450" cy="23181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endCxn id="53" idx="0"/>
          </p:cNvCxnSpPr>
          <p:nvPr/>
        </p:nvCxnSpPr>
        <p:spPr>
          <a:xfrm flipV="1">
            <a:off x="4731557" y="1248225"/>
            <a:ext cx="727406" cy="18154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4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206500" y="3302073"/>
            <a:ext cx="1301750" cy="26027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滑板男孩已死</a:t>
            </a:r>
            <a:endParaRPr lang="zh-CN" altLang="en-US" sz="1400" dirty="0"/>
          </a:p>
        </p:txBody>
      </p:sp>
      <p:sp>
        <p:nvSpPr>
          <p:cNvPr id="5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665938" y="750883"/>
            <a:ext cx="1026462" cy="53181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判断是否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碰到地面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458963" y="1016900"/>
            <a:ext cx="1145036" cy="46264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刚开始没有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碰到地面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4991100" y="1956310"/>
            <a:ext cx="801597" cy="1219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849841" y="1765432"/>
            <a:ext cx="1408207" cy="32371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滑板男孩活着</a:t>
            </a:r>
            <a:endParaRPr lang="en-US" altLang="zh-CN" sz="1400" dirty="0" smtClean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4838700" y="2419351"/>
            <a:ext cx="654050" cy="44449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543548" y="2256636"/>
            <a:ext cx="1479552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设置碰到地面了</a:t>
            </a:r>
            <a:endParaRPr lang="zh-CN" altLang="en-US" sz="1400" dirty="0"/>
          </a:p>
        </p:txBody>
      </p:sp>
      <p:cxnSp>
        <p:nvCxnSpPr>
          <p:cNvPr id="33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>
            <a:endCxn id="36" idx="2"/>
          </p:cNvCxnSpPr>
          <p:nvPr/>
        </p:nvCxnSpPr>
        <p:spPr>
          <a:xfrm rot="10800000" flipV="1">
            <a:off x="2668864" y="1670050"/>
            <a:ext cx="734737" cy="76658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454149" y="1385216"/>
            <a:ext cx="1214714" cy="7229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碰到了地面执行里面的代码块</a:t>
            </a:r>
            <a:endParaRPr lang="zh-CN" altLang="en-US" sz="1400" dirty="0"/>
          </a:p>
        </p:txBody>
      </p:sp>
      <p:sp>
        <p:nvSpPr>
          <p:cNvPr id="5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543050" y="2706099"/>
            <a:ext cx="1241606" cy="29110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设置重力为</a:t>
            </a:r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cxnSp>
        <p:nvCxnSpPr>
          <p:cNvPr id="60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>
            <a:off x="4292600" y="3365500"/>
            <a:ext cx="977900" cy="254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308600" y="3215116"/>
            <a:ext cx="1371600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换成倒地造型</a:t>
            </a:r>
            <a:endParaRPr lang="zh-CN" altLang="en-US" sz="1400" dirty="0"/>
          </a:p>
        </p:txBody>
      </p:sp>
      <p:cxnSp>
        <p:nvCxnSpPr>
          <p:cNvPr id="6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4184650" y="2914650"/>
            <a:ext cx="1092200" cy="508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255928" y="2789662"/>
            <a:ext cx="2078322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向上移动直到脱离地面</a:t>
            </a:r>
          </a:p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endParaRPr lang="zh-CN" altLang="en-US" sz="1400" dirty="0"/>
          </a:p>
        </p:txBody>
      </p:sp>
      <p:cxnSp>
        <p:nvCxnSpPr>
          <p:cNvPr id="34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/>
          <p:nvPr/>
        </p:nvCxnSpPr>
        <p:spPr>
          <a:xfrm rot="10800000" flipV="1">
            <a:off x="2660650" y="2279650"/>
            <a:ext cx="831850" cy="24130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377950" y="2318666"/>
            <a:ext cx="1341713" cy="31451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换成正常造型</a:t>
            </a:r>
            <a:endParaRPr lang="zh-CN" altLang="en-US" sz="1400" dirty="0"/>
          </a:p>
        </p:txBody>
      </p:sp>
      <p:cxnSp>
        <p:nvCxnSpPr>
          <p:cNvPr id="57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>
            <a:endCxn id="58" idx="2"/>
          </p:cNvCxnSpPr>
          <p:nvPr/>
        </p:nvCxnSpPr>
        <p:spPr>
          <a:xfrm rot="10800000" flipV="1">
            <a:off x="2410000" y="3848099"/>
            <a:ext cx="1101550" cy="197349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479549" y="3899898"/>
            <a:ext cx="930451" cy="29110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游戏结束</a:t>
            </a:r>
            <a:endParaRPr lang="zh-CN" altLang="en-US" sz="1400" dirty="0"/>
          </a:p>
        </p:txBody>
      </p:sp>
      <p:cxnSp>
        <p:nvCxnSpPr>
          <p:cNvPr id="66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endCxn id="67" idx="0"/>
          </p:cNvCxnSpPr>
          <p:nvPr/>
        </p:nvCxnSpPr>
        <p:spPr>
          <a:xfrm>
            <a:off x="4128307" y="3582414"/>
            <a:ext cx="708357" cy="174062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836664" y="3633101"/>
            <a:ext cx="1449835" cy="2467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移到最前面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0" grpId="0"/>
      <p:bldP spid="53" grpId="0"/>
      <p:bldP spid="25" grpId="0"/>
      <p:bldP spid="28" grpId="0"/>
      <p:bldP spid="36" grpId="0"/>
      <p:bldP spid="52" grpId="0"/>
      <p:bldP spid="61" grpId="0"/>
      <p:bldP spid="65" grpId="0"/>
      <p:bldP spid="37" grpId="0"/>
      <p:bldP spid="58" grpId="0"/>
      <p:bldP spid="6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4</a:t>
              </a:r>
              <a:r>
                <a:rPr lang="zh-CN" altLang="en-US" dirty="0" smtClean="0"/>
                <a:t>、通过方向键来控制</a:t>
              </a:r>
              <a:r>
                <a:rPr lang="zh-CN" altLang="en-US" dirty="0" smtClean="0"/>
                <a:t>滑板</a:t>
              </a:r>
              <a:r>
                <a:rPr lang="zh-CN" altLang="en-US" dirty="0" smtClean="0"/>
                <a:t>少年</a:t>
              </a:r>
              <a:r>
                <a:rPr lang="zh-CN" altLang="en-US" dirty="0" smtClean="0"/>
                <a:t>的上下左右移动</a:t>
              </a:r>
              <a:r>
                <a:rPr lang="zh-CN" altLang="en-US" dirty="0" smtClean="0"/>
                <a:t>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第四步：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滑板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少年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866" y="2440558"/>
            <a:ext cx="289069" cy="425422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504" y="1386896"/>
            <a:ext cx="289069" cy="42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78350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97594" y="1060450"/>
            <a:ext cx="1699505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rot="10800000">
            <a:off x="2559050" y="1187450"/>
            <a:ext cx="527050" cy="952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627838" y="947733"/>
            <a:ext cx="1026462" cy="25241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游戏开始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4641850" y="1758950"/>
            <a:ext cx="527050" cy="698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125940" y="1632082"/>
            <a:ext cx="1300260" cy="32371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按下左键</a:t>
            </a:r>
            <a:endParaRPr lang="en-US" altLang="zh-CN" sz="1400" dirty="0" smtClean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>
            <a:off x="4521200" y="2571750"/>
            <a:ext cx="1231900" cy="31752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803898" y="2440786"/>
            <a:ext cx="1625602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按下右键</a:t>
            </a:r>
            <a:endParaRPr lang="zh-CN" altLang="en-US" sz="1400" dirty="0"/>
          </a:p>
        </p:txBody>
      </p:sp>
      <p:cxnSp>
        <p:nvCxnSpPr>
          <p:cNvPr id="60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4768850" y="3530600"/>
            <a:ext cx="571500" cy="1143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372100" y="3259566"/>
            <a:ext cx="1257300" cy="52503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自制积木设定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方向和步数</a:t>
            </a:r>
            <a:endParaRPr lang="zh-CN" altLang="en-US" sz="1400" dirty="0"/>
          </a:p>
        </p:txBody>
      </p:sp>
      <p:cxnSp>
        <p:nvCxnSpPr>
          <p:cNvPr id="6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endCxn id="65" idx="0"/>
          </p:cNvCxnSpPr>
          <p:nvPr/>
        </p:nvCxnSpPr>
        <p:spPr>
          <a:xfrm>
            <a:off x="4241800" y="2819400"/>
            <a:ext cx="1014128" cy="14209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255928" y="2789662"/>
            <a:ext cx="960722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向右移动</a:t>
            </a:r>
            <a:endParaRPr lang="zh-CN" altLang="en-US" sz="1400" dirty="0"/>
          </a:p>
        </p:txBody>
      </p:sp>
      <p:cxnSp>
        <p:nvCxnSpPr>
          <p:cNvPr id="34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>
            <a:endCxn id="37" idx="2"/>
          </p:cNvCxnSpPr>
          <p:nvPr/>
        </p:nvCxnSpPr>
        <p:spPr>
          <a:xfrm rot="10800000" flipV="1">
            <a:off x="2325962" y="2114550"/>
            <a:ext cx="1039538" cy="81976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257299" y="2039266"/>
            <a:ext cx="1068663" cy="31451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向左移动</a:t>
            </a:r>
            <a:endParaRPr lang="zh-CN" altLang="en-US" sz="1400" dirty="0"/>
          </a:p>
        </p:txBody>
      </p:sp>
      <p:cxnSp>
        <p:nvCxnSpPr>
          <p:cNvPr id="57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/>
          <p:nvPr/>
        </p:nvCxnSpPr>
        <p:spPr>
          <a:xfrm rot="10800000" flipV="1">
            <a:off x="2406650" y="4368800"/>
            <a:ext cx="749300" cy="15240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428748" y="4280898"/>
            <a:ext cx="930451" cy="48795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设置水平移动距离</a:t>
            </a:r>
            <a:endParaRPr lang="zh-CN" altLang="en-US" sz="1400" dirty="0"/>
          </a:p>
        </p:txBody>
      </p:sp>
      <p:cxnSp>
        <p:nvCxnSpPr>
          <p:cNvPr id="66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endCxn id="67" idx="0"/>
          </p:cNvCxnSpPr>
          <p:nvPr/>
        </p:nvCxnSpPr>
        <p:spPr>
          <a:xfrm>
            <a:off x="3975100" y="4089400"/>
            <a:ext cx="569462" cy="35376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544562" y="4001401"/>
            <a:ext cx="1665737" cy="2467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设置水平移动方向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25" grpId="0"/>
      <p:bldP spid="28" grpId="0"/>
      <p:bldP spid="61" grpId="0"/>
      <p:bldP spid="65" grpId="0"/>
      <p:bldP spid="37" grpId="0"/>
      <p:bldP spid="58" grpId="0"/>
      <p:bldP spid="6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5</a:t>
              </a:r>
              <a:r>
                <a:rPr lang="zh-CN" altLang="en-US" dirty="0" smtClean="0"/>
                <a:t>、</a:t>
              </a:r>
              <a:r>
                <a:rPr lang="zh-CN" altLang="en-US" dirty="0" smtClean="0"/>
                <a:t>按上下键控制滑板男孩的上跳和下落。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第四步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：滑板男孩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866" y="2440558"/>
            <a:ext cx="289069" cy="425422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754" y="1342446"/>
            <a:ext cx="289069" cy="42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78350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78362" y="1480166"/>
            <a:ext cx="1925687" cy="247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>
            <a:endCxn id="52" idx="2"/>
          </p:cNvCxnSpPr>
          <p:nvPr/>
        </p:nvCxnSpPr>
        <p:spPr>
          <a:xfrm rot="10800000" flipV="1">
            <a:off x="2708456" y="2844799"/>
            <a:ext cx="860244" cy="76699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cxnSp>
        <p:nvCxnSpPr>
          <p:cNvPr id="2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4127500" y="1866900"/>
            <a:ext cx="749300" cy="1143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890991" y="1701932"/>
            <a:ext cx="1408207" cy="32371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重复监听按键</a:t>
            </a:r>
            <a:endParaRPr lang="en-US" altLang="zh-CN" sz="1400" dirty="0" smtClean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>
            <a:off x="4076700" y="2546351"/>
            <a:ext cx="590550" cy="44449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686298" y="2453486"/>
            <a:ext cx="1333502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向上移动</a:t>
            </a:r>
            <a:r>
              <a:rPr lang="en-US" altLang="zh-CN" sz="1400" dirty="0" smtClean="0"/>
              <a:t>20</a:t>
            </a:r>
            <a:r>
              <a:rPr lang="zh-CN" altLang="en-US" sz="1400" dirty="0" smtClean="0"/>
              <a:t>步</a:t>
            </a:r>
            <a:endParaRPr lang="zh-CN" altLang="en-US" sz="1400" dirty="0"/>
          </a:p>
        </p:txBody>
      </p:sp>
      <p:cxnSp>
        <p:nvCxnSpPr>
          <p:cNvPr id="33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>
            <a:endCxn id="36" idx="2"/>
          </p:cNvCxnSpPr>
          <p:nvPr/>
        </p:nvCxnSpPr>
        <p:spPr>
          <a:xfrm rot="10800000">
            <a:off x="2668862" y="1524458"/>
            <a:ext cx="734744" cy="14559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752599" y="1385216"/>
            <a:ext cx="916263" cy="2784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游戏开始</a:t>
            </a:r>
            <a:endParaRPr lang="zh-CN" altLang="en-US" sz="1400" dirty="0"/>
          </a:p>
        </p:txBody>
      </p:sp>
      <p:sp>
        <p:nvSpPr>
          <p:cNvPr id="5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466850" y="2661648"/>
            <a:ext cx="1241606" cy="51970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向上移动换成跳跃造型</a:t>
            </a:r>
            <a:endParaRPr lang="zh-CN" altLang="en-US" sz="1400" dirty="0"/>
          </a:p>
        </p:txBody>
      </p:sp>
      <p:cxnSp>
        <p:nvCxnSpPr>
          <p:cNvPr id="60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5092700" y="3405188"/>
            <a:ext cx="571500" cy="23812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695950" y="3234166"/>
            <a:ext cx="1371600" cy="7599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只有碰到地面之后才能继续按上键</a:t>
            </a:r>
            <a:endParaRPr lang="zh-CN" altLang="en-US" sz="1400" dirty="0"/>
          </a:p>
        </p:txBody>
      </p:sp>
      <p:cxnSp>
        <p:nvCxnSpPr>
          <p:cNvPr id="6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5054600" y="3009900"/>
            <a:ext cx="533400" cy="1333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586128" y="2859512"/>
            <a:ext cx="1519522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防止重复按上键</a:t>
            </a:r>
            <a:endParaRPr lang="zh-CN" altLang="en-US" sz="1400" dirty="0"/>
          </a:p>
        </p:txBody>
      </p:sp>
      <p:cxnSp>
        <p:nvCxnSpPr>
          <p:cNvPr id="34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/>
          <p:nvPr/>
        </p:nvCxnSpPr>
        <p:spPr>
          <a:xfrm rot="10800000">
            <a:off x="2673350" y="2247900"/>
            <a:ext cx="787400" cy="6350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892299" y="2096416"/>
            <a:ext cx="808313" cy="31451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按上键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36" grpId="0"/>
      <p:bldP spid="52" grpId="0"/>
      <p:bldP spid="61" grpId="0"/>
      <p:bldP spid="65" grpId="0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98800" y="1332933"/>
            <a:ext cx="1851087" cy="2896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/>
          <p:nvPr/>
        </p:nvCxnSpPr>
        <p:spPr>
          <a:xfrm rot="10800000" flipV="1">
            <a:off x="2670356" y="2622549"/>
            <a:ext cx="860244" cy="76699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cxnSp>
        <p:nvCxnSpPr>
          <p:cNvPr id="2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3911600" y="1682750"/>
            <a:ext cx="857250" cy="1524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776691" y="1536832"/>
            <a:ext cx="1408207" cy="32371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重复监听按键</a:t>
            </a:r>
            <a:endParaRPr lang="en-US" altLang="zh-CN" sz="1400" dirty="0" smtClean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4019550" y="2317750"/>
            <a:ext cx="571500" cy="63501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622798" y="2135986"/>
            <a:ext cx="1333502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向下移动</a:t>
            </a:r>
            <a:r>
              <a:rPr lang="en-US" altLang="zh-CN" sz="1400" dirty="0" smtClean="0"/>
              <a:t>30</a:t>
            </a:r>
            <a:endParaRPr lang="zh-CN" altLang="en-US" sz="1400" dirty="0"/>
          </a:p>
        </p:txBody>
      </p:sp>
      <p:cxnSp>
        <p:nvCxnSpPr>
          <p:cNvPr id="33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>
            <a:endCxn id="36" idx="2"/>
          </p:cNvCxnSpPr>
          <p:nvPr/>
        </p:nvCxnSpPr>
        <p:spPr>
          <a:xfrm rot="10800000">
            <a:off x="2649812" y="1505408"/>
            <a:ext cx="544238" cy="4399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733549" y="1366166"/>
            <a:ext cx="916263" cy="2784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游戏开始</a:t>
            </a:r>
            <a:endParaRPr lang="zh-CN" altLang="en-US" sz="1400" dirty="0"/>
          </a:p>
        </p:txBody>
      </p:sp>
      <p:sp>
        <p:nvSpPr>
          <p:cNvPr id="5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168400" y="2534648"/>
            <a:ext cx="1546406" cy="33555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防止重复按下键</a:t>
            </a:r>
            <a:endParaRPr lang="zh-CN" altLang="en-US" sz="1400" dirty="0"/>
          </a:p>
        </p:txBody>
      </p:sp>
      <p:cxnSp>
        <p:nvCxnSpPr>
          <p:cNvPr id="60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>
            <a:off x="4171950" y="3714750"/>
            <a:ext cx="793750" cy="1588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651500" y="2573766"/>
            <a:ext cx="1371600" cy="7599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只有碰到地面之后才能继续按上键</a:t>
            </a:r>
            <a:endParaRPr lang="zh-CN" altLang="en-US" sz="1400" dirty="0"/>
          </a:p>
        </p:txBody>
      </p:sp>
      <p:cxnSp>
        <p:nvCxnSpPr>
          <p:cNvPr id="6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4857750" y="2876550"/>
            <a:ext cx="742950" cy="1143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586128" y="2859512"/>
            <a:ext cx="1519522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endParaRPr lang="zh-CN" altLang="en-US" sz="1400" dirty="0"/>
          </a:p>
        </p:txBody>
      </p:sp>
      <p:cxnSp>
        <p:nvCxnSpPr>
          <p:cNvPr id="34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>
            <a:endCxn id="37" idx="2"/>
          </p:cNvCxnSpPr>
          <p:nvPr/>
        </p:nvCxnSpPr>
        <p:spPr>
          <a:xfrm rot="10800000">
            <a:off x="2656162" y="2107626"/>
            <a:ext cx="677588" cy="6924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847849" y="1950366"/>
            <a:ext cx="808313" cy="31451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按下键</a:t>
            </a:r>
            <a:endParaRPr lang="zh-CN" altLang="en-US" sz="1400" dirty="0"/>
          </a:p>
        </p:txBody>
      </p:sp>
      <p:sp>
        <p:nvSpPr>
          <p:cNvPr id="2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965700" y="3570716"/>
            <a:ext cx="1619250" cy="3281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定义上下移动积木</a:t>
            </a:r>
            <a:endParaRPr lang="zh-CN" altLang="en-US" sz="1400" dirty="0"/>
          </a:p>
        </p:txBody>
      </p:sp>
      <p:cxnSp>
        <p:nvCxnSpPr>
          <p:cNvPr id="29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/>
          <p:nvPr/>
        </p:nvCxnSpPr>
        <p:spPr>
          <a:xfrm rot="10800000">
            <a:off x="2733856" y="4115298"/>
            <a:ext cx="523694" cy="12202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809750" y="3950698"/>
            <a:ext cx="968556" cy="33555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设置重力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5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36" grpId="0"/>
      <p:bldP spid="52" grpId="0"/>
      <p:bldP spid="61" grpId="0"/>
      <p:bldP spid="65" grpId="0"/>
      <p:bldP spid="37" grpId="0"/>
      <p:bldP spid="26" grpId="0"/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6</a:t>
              </a:r>
              <a:r>
                <a:rPr lang="zh-CN" altLang="en-US" dirty="0" smtClean="0"/>
                <a:t>、</a:t>
              </a:r>
              <a:r>
                <a:rPr lang="zh-CN" altLang="en-US" dirty="0" smtClean="0"/>
                <a:t>当滑板男孩碰到怪物之后先向上移动一段距离之后再死亡。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第四步：滑板少年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866" y="2440558"/>
            <a:ext cx="289069" cy="425422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804" y="1367846"/>
            <a:ext cx="289069" cy="42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78350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43579" y="1839385"/>
            <a:ext cx="2091276" cy="1140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5041900" y="2425701"/>
            <a:ext cx="654050" cy="44449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759448" y="2250286"/>
            <a:ext cx="1625602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设置滑板男孩已死</a:t>
            </a:r>
            <a:endParaRPr lang="zh-CN" altLang="en-US" sz="1400" dirty="0"/>
          </a:p>
        </p:txBody>
      </p:sp>
      <p:cxnSp>
        <p:nvCxnSpPr>
          <p:cNvPr id="6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>
            <a:off x="3943350" y="2787650"/>
            <a:ext cx="1187450" cy="1333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141628" y="2757912"/>
            <a:ext cx="1684622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向上运动一段距离</a:t>
            </a:r>
            <a:endParaRPr lang="zh-CN" altLang="en-US" sz="1400" dirty="0"/>
          </a:p>
        </p:txBody>
      </p:sp>
      <p:cxnSp>
        <p:nvCxnSpPr>
          <p:cNvPr id="34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>
            <a:endCxn id="37" idx="2"/>
          </p:cNvCxnSpPr>
          <p:nvPr/>
        </p:nvCxnSpPr>
        <p:spPr>
          <a:xfrm rot="10800000" flipV="1">
            <a:off x="2427562" y="2133600"/>
            <a:ext cx="779190" cy="69276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358899" y="2045616"/>
            <a:ext cx="1068663" cy="31451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收到碰到怪物广播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65" grpId="0"/>
      <p:bldP spid="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mtClean="0"/>
                <a:t>1</a:t>
              </a:r>
              <a:r>
                <a:rPr lang="zh-CN" altLang="en-US" smtClean="0"/>
                <a:t>、我们</a:t>
              </a:r>
              <a:r>
                <a:rPr lang="zh-CN" altLang="en-US" dirty="0" smtClean="0"/>
                <a:t>需要克隆怪物，随着时间的推移出现的怪物会越来越多。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第五步：怪物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0" name="图片 29" descr="足球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14937" y="1440670"/>
            <a:ext cx="342901" cy="342901"/>
          </a:xfrm>
          <a:prstGeom prst="rect">
            <a:avLst/>
          </a:prstGeom>
        </p:spPr>
      </p:pic>
      <p:pic>
        <p:nvPicPr>
          <p:cNvPr id="31" name="图片 30" descr="足球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04659" y="2476668"/>
            <a:ext cx="342901" cy="3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3789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655CA35D-8273-4668-82A0-C765CD98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4" y="3639126"/>
            <a:ext cx="2213040" cy="12436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4BAF13C2-10E7-4086-AC4F-A1D72893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36" y="2852701"/>
            <a:ext cx="2853175" cy="202404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4693DD7E-BAC5-4F55-9B73-7188916EC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59" y="2936238"/>
            <a:ext cx="2274005" cy="1896020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:a16="http://schemas.microsoft.com/office/drawing/2014/main" xmlns="" id="{E48C34C2-D5A2-4F0C-AC0F-4EF5A9C291B1}"/>
              </a:ext>
            </a:extLst>
          </p:cNvPr>
          <p:cNvGrpSpPr/>
          <p:nvPr/>
        </p:nvGrpSpPr>
        <p:grpSpPr>
          <a:xfrm>
            <a:off x="7337379" y="127341"/>
            <a:ext cx="1421290" cy="887160"/>
            <a:chOff x="7180022" y="219753"/>
            <a:chExt cx="1592029" cy="993734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xmlns="" id="{E7C3B35B-B8D2-4C49-81CB-DDBD637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8317" y="219753"/>
              <a:ext cx="993734" cy="9937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xmlns="" id="{895DE241-E92B-4927-900E-8FD3D5BB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0022" y="595615"/>
              <a:ext cx="1530229" cy="615749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08601CBF-2AD2-4261-8191-36F90736C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1461" y="4340776"/>
            <a:ext cx="1298561" cy="4816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2B1D96BD-DF8F-4B04-987B-AA4ECECC87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81" y="3053932"/>
            <a:ext cx="1079086" cy="4389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xmlns="" id="{D0C6C32C-0161-4254-8EF5-805CF6958C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187" y="23100"/>
            <a:ext cx="1298561" cy="282878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xmlns="" id="{E247DD9D-BD03-452E-9608-F8FD186A34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365388">
            <a:off x="1225006" y="192436"/>
            <a:ext cx="6693988" cy="256663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xmlns="" id="{247E7A1F-2800-487C-87B4-09E147AD44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3773" y="2005412"/>
            <a:ext cx="914479" cy="76816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xmlns="" id="{A21ABC91-65F8-458C-AFC7-0F77CF6365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1879" y="3991676"/>
            <a:ext cx="469433" cy="9632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xmlns="" id="{C2534C03-113D-4374-8141-C9E008A840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9576" y="4059553"/>
            <a:ext cx="536494" cy="81083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xmlns="" id="{770B5569-BE13-47B0-923B-39DA4A4327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8448" y="4010686"/>
            <a:ext cx="457240" cy="96325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xmlns="" id="{BE25F316-3A78-4CC5-898C-80AE29383E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95611" y="4700137"/>
            <a:ext cx="304826" cy="21337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1B4FF0A3-E370-4B23-B855-B90E306442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F7D8E1C9-AE3B-4107-B19D-3451CDDCD6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33D6A114-2470-4715-830C-28260D2ECE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214" y="3962389"/>
            <a:ext cx="475529" cy="10242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3AA638C2-CCCC-415E-B5DC-3514E6BD38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3985" y="4058786"/>
            <a:ext cx="548688" cy="92667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44F3D5BF-0C3C-4308-8162-8988AB671EA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110868" y="4644715"/>
            <a:ext cx="542591" cy="262151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19C89A45-DC9C-41DA-B220-A35EBF68355C}"/>
              </a:ext>
            </a:extLst>
          </p:cNvPr>
          <p:cNvSpPr/>
          <p:nvPr/>
        </p:nvSpPr>
        <p:spPr>
          <a:xfrm>
            <a:off x="2385180" y="2845283"/>
            <a:ext cx="437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i="0" dirty="0" smtClean="0">
                <a:solidFill>
                  <a:schemeClr val="tx2"/>
                </a:solidFill>
                <a:effectLst/>
                <a:latin typeface="造字工房悦黑演示版常规体" pitchFamily="50" charset="-122"/>
                <a:ea typeface="造字工房悦黑演示版常规体" pitchFamily="50" charset="-122"/>
              </a:rPr>
              <a:t>任务</a:t>
            </a:r>
            <a:endParaRPr lang="en-US" altLang="zh-CN" sz="2400" b="1" i="0" dirty="0">
              <a:solidFill>
                <a:schemeClr val="tx2"/>
              </a:solidFill>
              <a:effectLst/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B72CC679-3BF7-4CFE-8D0F-B2D99AEDC9E4}"/>
              </a:ext>
            </a:extLst>
          </p:cNvPr>
          <p:cNvSpPr/>
          <p:nvPr/>
        </p:nvSpPr>
        <p:spPr>
          <a:xfrm>
            <a:off x="2385180" y="3222369"/>
            <a:ext cx="437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Task</a:t>
            </a:r>
            <a:endParaRPr lang="en-US" altLang="zh-CN" sz="3200" b="1" i="0" dirty="0"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62474400-4DF8-40B3-8FDB-A4B5AB5C49A6}"/>
              </a:ext>
            </a:extLst>
          </p:cNvPr>
          <p:cNvSpPr txBox="1"/>
          <p:nvPr/>
        </p:nvSpPr>
        <p:spPr>
          <a:xfrm>
            <a:off x="3649269" y="1111230"/>
            <a:ext cx="184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01</a:t>
            </a:r>
            <a:endParaRPr lang="zh-CN" altLang="en-US" sz="9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xmlns="" id="{F8406D1E-8D3F-4AE5-B5DB-91B6C4E28B2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570" t="20919" r="34859" b="7901"/>
          <a:stretch/>
        </p:blipFill>
        <p:spPr>
          <a:xfrm rot="16200000">
            <a:off x="4470898" y="1593712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3741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83"/>
                            </p:stCondLst>
                            <p:childTnLst>
                              <p:par>
                                <p:cTn id="9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83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922650" y="1051422"/>
            <a:ext cx="37052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/>
          <p:nvPr/>
        </p:nvCxnSpPr>
        <p:spPr>
          <a:xfrm rot="10800000">
            <a:off x="2348954" y="2580270"/>
            <a:ext cx="584746" cy="8038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rot="10800000">
            <a:off x="2256286" y="1280532"/>
            <a:ext cx="715515" cy="154569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5238750" y="1727201"/>
            <a:ext cx="762000" cy="88899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187450" y="1145047"/>
            <a:ext cx="1041400" cy="29005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游戏开始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6017181" y="1611626"/>
            <a:ext cx="1926667" cy="28702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怪物出现的间隔时间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>
            <a:off x="5048250" y="2222500"/>
            <a:ext cx="1016000" cy="1588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6068353" y="2063750"/>
            <a:ext cx="1835529" cy="2984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设置怪物的重力</a:t>
            </a:r>
            <a:endParaRPr lang="en-US" altLang="zh-CN" sz="1400" dirty="0" smtClean="0"/>
          </a:p>
        </p:txBody>
      </p:sp>
      <p:sp>
        <p:nvSpPr>
          <p:cNvPr id="5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162050" y="2418853"/>
            <a:ext cx="1174204" cy="29259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隐藏怪物</a:t>
            </a:r>
            <a:endParaRPr lang="zh-CN" altLang="en-US" sz="1400" dirty="0"/>
          </a:p>
        </p:txBody>
      </p:sp>
      <p:sp>
        <p:nvSpPr>
          <p:cNvPr id="6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641465" y="3555087"/>
            <a:ext cx="2579605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endParaRPr lang="zh-CN" altLang="en-US" sz="1400" dirty="0"/>
          </a:p>
        </p:txBody>
      </p:sp>
      <p:cxnSp>
        <p:nvCxnSpPr>
          <p:cNvPr id="42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>
            <a:off x="2550577" y="3454342"/>
            <a:ext cx="560923" cy="12758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731559" y="3277831"/>
            <a:ext cx="1858708" cy="27816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等待多少秒出现怪物</a:t>
            </a:r>
            <a:endParaRPr lang="zh-CN" altLang="en-US" sz="1400" dirty="0"/>
          </a:p>
        </p:txBody>
      </p:sp>
      <p:cxnSp>
        <p:nvCxnSpPr>
          <p:cNvPr id="48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endCxn id="49" idx="0"/>
          </p:cNvCxnSpPr>
          <p:nvPr/>
        </p:nvCxnSpPr>
        <p:spPr>
          <a:xfrm>
            <a:off x="4051300" y="4273550"/>
            <a:ext cx="1054760" cy="85639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106060" y="4197177"/>
            <a:ext cx="958190" cy="32402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克隆怪物</a:t>
            </a:r>
            <a:endParaRPr lang="zh-CN" altLang="en-US" sz="1400" dirty="0"/>
          </a:p>
        </p:txBody>
      </p:sp>
      <p:cxnSp>
        <p:nvCxnSpPr>
          <p:cNvPr id="28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/>
          <p:nvPr/>
        </p:nvCxnSpPr>
        <p:spPr>
          <a:xfrm rot="10800000" flipV="1">
            <a:off x="2432050" y="3924300"/>
            <a:ext cx="647700" cy="5715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603250" y="3803153"/>
            <a:ext cx="1797050" cy="29259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减少怪物出现的时间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  <p:bldP spid="25" grpId="0"/>
      <p:bldP spid="52" grpId="0"/>
      <p:bldP spid="46" grpId="0"/>
      <p:bldP spid="49" grpId="0"/>
      <p:bldP spid="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2</a:t>
              </a:r>
              <a:r>
                <a:rPr lang="zh-CN" altLang="en-US" dirty="0" smtClean="0"/>
                <a:t>、怪物出现的位置是随机的，会随机的从左右和中间位置出现。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第五步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：怪物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0" name="图片 29" descr="足球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514937" y="1440670"/>
            <a:ext cx="342901" cy="342901"/>
          </a:xfrm>
          <a:prstGeom prst="rect">
            <a:avLst/>
          </a:prstGeom>
        </p:spPr>
      </p:pic>
      <p:pic>
        <p:nvPicPr>
          <p:cNvPr id="31" name="图片 30" descr="足球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04659" y="2476668"/>
            <a:ext cx="342901" cy="3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5175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93038" y="1000622"/>
            <a:ext cx="3354849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>
            <a:stCxn id="52" idx="0"/>
          </p:cNvCxnSpPr>
          <p:nvPr/>
        </p:nvCxnSpPr>
        <p:spPr>
          <a:xfrm rot="10800000">
            <a:off x="4038600" y="2403226"/>
            <a:ext cx="1752600" cy="10795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endCxn id="50" idx="2"/>
          </p:cNvCxnSpPr>
          <p:nvPr/>
        </p:nvCxnSpPr>
        <p:spPr>
          <a:xfrm rot="10800000">
            <a:off x="2260600" y="1258324"/>
            <a:ext cx="609600" cy="37076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4699000" y="1371600"/>
            <a:ext cx="704850" cy="27305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035050" y="1113297"/>
            <a:ext cx="1225550" cy="29005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克隆体启动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467348" y="1071876"/>
            <a:ext cx="1250951" cy="5219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设置怪物向下的移动距离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>
            <a:off x="2159000" y="1974850"/>
            <a:ext cx="692150" cy="317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289853" y="1809750"/>
            <a:ext cx="1835529" cy="2984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在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之间取随机数</a:t>
            </a:r>
            <a:endParaRPr lang="en-US" altLang="zh-CN" sz="1400" dirty="0" smtClean="0"/>
          </a:p>
        </p:txBody>
      </p:sp>
      <p:sp>
        <p:nvSpPr>
          <p:cNvPr id="5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791200" y="2247402"/>
            <a:ext cx="1231900" cy="52754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设置怪物左边初始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坐标</a:t>
            </a:r>
            <a:endParaRPr lang="zh-CN" altLang="en-US" sz="1400" dirty="0"/>
          </a:p>
        </p:txBody>
      </p:sp>
      <p:sp>
        <p:nvSpPr>
          <p:cNvPr id="6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641465" y="3555087"/>
            <a:ext cx="2579605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endParaRPr lang="zh-CN" altLang="en-US" sz="1400" dirty="0"/>
          </a:p>
        </p:txBody>
      </p:sp>
      <p:cxnSp>
        <p:nvCxnSpPr>
          <p:cNvPr id="42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>
            <a:off x="2398177" y="2717742"/>
            <a:ext cx="637123" cy="19108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895349" y="2541231"/>
            <a:ext cx="1542517" cy="27816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表示从左边出现</a:t>
            </a:r>
            <a:endParaRPr lang="zh-CN" altLang="en-US" sz="1400" dirty="0"/>
          </a:p>
        </p:txBody>
      </p:sp>
      <p:cxnSp>
        <p:nvCxnSpPr>
          <p:cNvPr id="48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endCxn id="49" idx="0"/>
          </p:cNvCxnSpPr>
          <p:nvPr/>
        </p:nvCxnSpPr>
        <p:spPr>
          <a:xfrm>
            <a:off x="5467350" y="4235450"/>
            <a:ext cx="292760" cy="174539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760110" y="4247977"/>
            <a:ext cx="1745590" cy="32402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怪物</a:t>
            </a:r>
            <a:r>
              <a:rPr lang="en-US" altLang="zh-CN" sz="1400" dirty="0" smtClean="0"/>
              <a:t>y</a:t>
            </a:r>
            <a:r>
              <a:rPr lang="zh-CN" altLang="en-US" sz="1400" dirty="0" smtClean="0"/>
              <a:t>轴的出现位置</a:t>
            </a:r>
            <a:endParaRPr lang="zh-CN" altLang="en-US" sz="1400" dirty="0"/>
          </a:p>
        </p:txBody>
      </p:sp>
      <p:cxnSp>
        <p:nvCxnSpPr>
          <p:cNvPr id="28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/>
          <p:nvPr/>
        </p:nvCxnSpPr>
        <p:spPr>
          <a:xfrm rot="10800000" flipV="1">
            <a:off x="2324100" y="3308350"/>
            <a:ext cx="660400" cy="9525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317500" y="3225303"/>
            <a:ext cx="2082800" cy="29259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设置怪物右边初始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坐标</a:t>
            </a:r>
            <a:endParaRPr lang="zh-CN" altLang="en-US" sz="1400" dirty="0"/>
          </a:p>
        </p:txBody>
      </p:sp>
      <p:cxnSp>
        <p:nvCxnSpPr>
          <p:cNvPr id="51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/>
          <p:nvPr/>
        </p:nvCxnSpPr>
        <p:spPr>
          <a:xfrm rot="10800000" flipV="1">
            <a:off x="5041900" y="3581400"/>
            <a:ext cx="679450" cy="6350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753100" y="3295152"/>
            <a:ext cx="1231900" cy="52754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en-US" altLang="zh-CN" sz="1400" dirty="0" smtClean="0"/>
              <a:t>-1</a:t>
            </a:r>
            <a:r>
              <a:rPr lang="zh-CN" altLang="en-US" sz="1400" dirty="0" smtClean="0"/>
              <a:t>表示怪物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从右边出现</a:t>
            </a:r>
            <a:endParaRPr lang="zh-CN" altLang="en-US" sz="1400" dirty="0"/>
          </a:p>
        </p:txBody>
      </p:sp>
      <p:cxnSp>
        <p:nvCxnSpPr>
          <p:cNvPr id="63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/>
          <p:nvPr/>
        </p:nvCxnSpPr>
        <p:spPr>
          <a:xfrm rot="10800000" flipV="1">
            <a:off x="2374900" y="4527550"/>
            <a:ext cx="520700" cy="8255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377950" y="4431803"/>
            <a:ext cx="1073150" cy="29259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克隆体显示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  <p:bldP spid="25" grpId="0"/>
      <p:bldP spid="52" grpId="0"/>
      <p:bldP spid="46" grpId="0"/>
      <p:bldP spid="49" grpId="0"/>
      <p:bldP spid="29" grpId="0"/>
      <p:bldP spid="54" grpId="0"/>
      <p:bldP spid="6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93038" y="1252423"/>
            <a:ext cx="3354849" cy="320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>
            <a:stCxn id="52" idx="0"/>
          </p:cNvCxnSpPr>
          <p:nvPr/>
        </p:nvCxnSpPr>
        <p:spPr>
          <a:xfrm rot="10800000">
            <a:off x="4483100" y="2432050"/>
            <a:ext cx="1308100" cy="79126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rot="10800000">
            <a:off x="2247900" y="1315474"/>
            <a:ext cx="685800" cy="113276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4756150" y="1454150"/>
            <a:ext cx="838200" cy="279402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174750" y="967246"/>
            <a:ext cx="1060450" cy="59485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重复执行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进行监测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651497" y="1338576"/>
            <a:ext cx="1250951" cy="2044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碰到滑板少年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stCxn id="25" idx="2"/>
          </p:cNvCxnSpPr>
          <p:nvPr/>
        </p:nvCxnSpPr>
        <p:spPr>
          <a:xfrm>
            <a:off x="2106331" y="2003425"/>
            <a:ext cx="1011519" cy="73025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654049" y="1733550"/>
            <a:ext cx="1452282" cy="5397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如果滑板少年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在怪物的上面</a:t>
            </a:r>
            <a:endParaRPr lang="en-US" altLang="zh-CN" sz="1400" dirty="0" smtClean="0"/>
          </a:p>
        </p:txBody>
      </p:sp>
      <p:sp>
        <p:nvSpPr>
          <p:cNvPr id="5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791200" y="2247402"/>
            <a:ext cx="927100" cy="52754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踩死怪物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增加积分</a:t>
            </a:r>
            <a:endParaRPr lang="zh-CN" altLang="en-US" sz="1400" dirty="0"/>
          </a:p>
        </p:txBody>
      </p:sp>
      <p:sp>
        <p:nvSpPr>
          <p:cNvPr id="6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641465" y="3555087"/>
            <a:ext cx="2579605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endParaRPr lang="zh-CN" altLang="en-US" sz="1400" dirty="0"/>
          </a:p>
        </p:txBody>
      </p:sp>
      <p:cxnSp>
        <p:nvCxnSpPr>
          <p:cNvPr id="42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2398177" y="2698750"/>
            <a:ext cx="789523" cy="18992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416049" y="2541231"/>
            <a:ext cx="1021816" cy="27816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广播得分</a:t>
            </a:r>
            <a:endParaRPr lang="zh-CN" altLang="en-US" sz="1400" dirty="0"/>
          </a:p>
        </p:txBody>
      </p:sp>
      <p:cxnSp>
        <p:nvCxnSpPr>
          <p:cNvPr id="28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/>
          <p:nvPr/>
        </p:nvCxnSpPr>
        <p:spPr>
          <a:xfrm rot="10800000" flipV="1">
            <a:off x="2425700" y="3086100"/>
            <a:ext cx="774700" cy="10160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889000" y="2952252"/>
            <a:ext cx="1517650" cy="53389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踩到怪物后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怪物要向下降落</a:t>
            </a:r>
            <a:endParaRPr lang="zh-CN" altLang="en-US" sz="1400" dirty="0"/>
          </a:p>
        </p:txBody>
      </p:sp>
      <p:cxnSp>
        <p:nvCxnSpPr>
          <p:cNvPr id="51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>
            <a:stCxn id="54" idx="0"/>
          </p:cNvCxnSpPr>
          <p:nvPr/>
        </p:nvCxnSpPr>
        <p:spPr>
          <a:xfrm rot="10800000">
            <a:off x="4343400" y="3556000"/>
            <a:ext cx="1873250" cy="225176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6216650" y="3390402"/>
            <a:ext cx="1231900" cy="78154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如果滑板少年在怪物下面碰到怪物</a:t>
            </a:r>
            <a:endParaRPr lang="zh-CN" altLang="en-US" sz="1400" dirty="0"/>
          </a:p>
        </p:txBody>
      </p:sp>
      <p:cxnSp>
        <p:nvCxnSpPr>
          <p:cNvPr id="63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/>
          <p:nvPr/>
        </p:nvCxnSpPr>
        <p:spPr>
          <a:xfrm rot="10800000" flipV="1">
            <a:off x="2622550" y="3873500"/>
            <a:ext cx="520700" cy="8255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111250" y="3790453"/>
            <a:ext cx="1466850" cy="29259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停止怪物的脚本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  <p:bldP spid="25" grpId="0"/>
      <p:bldP spid="52" grpId="0"/>
      <p:bldP spid="46" grpId="0"/>
      <p:bldP spid="29" grpId="0"/>
      <p:bldP spid="54" grpId="0"/>
      <p:bldP spid="6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93038" y="1403460"/>
            <a:ext cx="3354849" cy="2899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/>
          <p:nvPr/>
        </p:nvCxnSpPr>
        <p:spPr>
          <a:xfrm rot="10800000" flipV="1">
            <a:off x="6076950" y="2552700"/>
            <a:ext cx="482600" cy="18415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rot="10800000">
            <a:off x="2247900" y="1315474"/>
            <a:ext cx="749300" cy="233926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4718050" y="1784350"/>
            <a:ext cx="349250" cy="889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485900" y="967246"/>
            <a:ext cx="749300" cy="59485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如果碰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到地面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105393" y="1617976"/>
            <a:ext cx="1631956" cy="31242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重置怪物向上移动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stCxn id="25" idx="2"/>
          </p:cNvCxnSpPr>
          <p:nvPr/>
        </p:nvCxnSpPr>
        <p:spPr>
          <a:xfrm>
            <a:off x="2119031" y="2070100"/>
            <a:ext cx="852769" cy="2984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666749" y="1943100"/>
            <a:ext cx="1452282" cy="25400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碰到舞台边缘</a:t>
            </a:r>
            <a:endParaRPr lang="en-US" altLang="zh-CN" sz="1400" dirty="0" smtClean="0"/>
          </a:p>
        </p:txBody>
      </p:sp>
      <p:sp>
        <p:nvSpPr>
          <p:cNvPr id="5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6584950" y="2298202"/>
            <a:ext cx="1390650" cy="52754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使克隆体在相反的方向出现</a:t>
            </a:r>
            <a:endParaRPr lang="zh-CN" altLang="en-US" sz="1400" dirty="0"/>
          </a:p>
        </p:txBody>
      </p:sp>
      <p:sp>
        <p:nvSpPr>
          <p:cNvPr id="6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641465" y="3555087"/>
            <a:ext cx="2579605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endParaRPr lang="zh-CN" altLang="en-US" sz="1400" dirty="0"/>
          </a:p>
        </p:txBody>
      </p:sp>
      <p:cxnSp>
        <p:nvCxnSpPr>
          <p:cNvPr id="42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>
            <a:off x="2239427" y="3251142"/>
            <a:ext cx="859373" cy="38158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889000" y="2952252"/>
            <a:ext cx="1320800" cy="53389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增加移动距离模拟重力效果</a:t>
            </a:r>
            <a:endParaRPr lang="zh-CN" altLang="en-US" sz="1400" dirty="0"/>
          </a:p>
        </p:txBody>
      </p:sp>
      <p:cxnSp>
        <p:nvCxnSpPr>
          <p:cNvPr id="51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>
            <a:stCxn id="54" idx="0"/>
          </p:cNvCxnSpPr>
          <p:nvPr/>
        </p:nvCxnSpPr>
        <p:spPr>
          <a:xfrm rot="10800000" flipV="1">
            <a:off x="4292600" y="3514476"/>
            <a:ext cx="939800" cy="98674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232400" y="3276102"/>
            <a:ext cx="1333500" cy="47674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根据移动距离控制怪物移动</a:t>
            </a:r>
            <a:endParaRPr lang="zh-CN" altLang="en-US" sz="1400" dirty="0"/>
          </a:p>
        </p:txBody>
      </p:sp>
      <p:cxnSp>
        <p:nvCxnSpPr>
          <p:cNvPr id="63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/>
          <p:nvPr/>
        </p:nvCxnSpPr>
        <p:spPr>
          <a:xfrm rot="10800000" flipV="1">
            <a:off x="2622550" y="3905250"/>
            <a:ext cx="457200" cy="5080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111250" y="3790453"/>
            <a:ext cx="1466850" cy="29259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怪物水平移动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  <p:bldP spid="25" grpId="0"/>
      <p:bldP spid="52" grpId="0"/>
      <p:bldP spid="29" grpId="0"/>
      <p:bldP spid="54" grpId="0"/>
      <p:bldP spid="6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507862" y="989720"/>
            <a:ext cx="4129954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dirty="0" smtClean="0"/>
                <a:t>3</a:t>
              </a:r>
              <a:r>
                <a:rPr lang="zh-CN" altLang="en-US" dirty="0" smtClean="0"/>
                <a:t>、</a:t>
              </a:r>
              <a:r>
                <a:rPr lang="zh-CN" altLang="en-US" dirty="0" smtClean="0"/>
                <a:t>怪物碰到滑板少年之后需要加速降落。</a:t>
              </a:r>
              <a:endParaRPr lang="zh-CN" altLang="en-US" dirty="0"/>
            </a:p>
            <a:p>
              <a:pPr algn="just">
                <a:lnSpc>
                  <a:spcPct val="150000"/>
                </a:lnSpc>
              </a:pP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第五步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：怪物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0" name="图片 29" descr="足球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453938" y="1001706"/>
            <a:ext cx="342901" cy="342901"/>
          </a:xfrm>
          <a:prstGeom prst="rect">
            <a:avLst/>
          </a:prstGeom>
        </p:spPr>
      </p:pic>
      <p:pic>
        <p:nvPicPr>
          <p:cNvPr id="31" name="图片 30" descr="足球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04659" y="2476668"/>
            <a:ext cx="342901" cy="3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8404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956234" y="1270110"/>
            <a:ext cx="2101357" cy="2899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/>
          <p:nvPr/>
        </p:nvCxnSpPr>
        <p:spPr>
          <a:xfrm rot="10800000" flipV="1">
            <a:off x="4686300" y="2590800"/>
            <a:ext cx="425450" cy="5715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rot="10800000">
            <a:off x="2247900" y="1315474"/>
            <a:ext cx="749300" cy="233926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4178300" y="1892300"/>
            <a:ext cx="349250" cy="889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276350" y="967246"/>
            <a:ext cx="958850" cy="59485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定义死亡下落积木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565642" y="1719576"/>
            <a:ext cx="1708157" cy="31242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换成怪物被踩造型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stCxn id="25" idx="2"/>
          </p:cNvCxnSpPr>
          <p:nvPr/>
        </p:nvCxnSpPr>
        <p:spPr>
          <a:xfrm>
            <a:off x="2119031" y="2070100"/>
            <a:ext cx="878169" cy="2413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50850" y="1943100"/>
            <a:ext cx="1668181" cy="25400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模拟怪物自由落体</a:t>
            </a:r>
            <a:endParaRPr lang="en-US" altLang="zh-CN" sz="1400" dirty="0" smtClean="0"/>
          </a:p>
        </p:txBody>
      </p:sp>
      <p:sp>
        <p:nvSpPr>
          <p:cNvPr id="5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149850" y="2336302"/>
            <a:ext cx="1212850" cy="52754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增加怪物的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移动距离</a:t>
            </a:r>
            <a:endParaRPr lang="zh-CN" altLang="en-US" sz="1400" dirty="0"/>
          </a:p>
        </p:txBody>
      </p:sp>
      <p:sp>
        <p:nvSpPr>
          <p:cNvPr id="6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641465" y="3555087"/>
            <a:ext cx="2579605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endParaRPr lang="zh-CN" altLang="en-US" sz="1400" dirty="0"/>
          </a:p>
        </p:txBody>
      </p:sp>
      <p:cxnSp>
        <p:nvCxnSpPr>
          <p:cNvPr id="42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2152650" y="2927350"/>
            <a:ext cx="984250" cy="14605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844550" y="2907803"/>
            <a:ext cx="1320800" cy="33069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怪物上下移动</a:t>
            </a:r>
            <a:endParaRPr lang="zh-CN" altLang="en-US" sz="1400" dirty="0"/>
          </a:p>
        </p:txBody>
      </p:sp>
      <p:cxnSp>
        <p:nvCxnSpPr>
          <p:cNvPr id="51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/>
          <p:nvPr/>
        </p:nvCxnSpPr>
        <p:spPr>
          <a:xfrm rot="10800000">
            <a:off x="4972050" y="3314700"/>
            <a:ext cx="393700" cy="66426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403850" y="3149102"/>
            <a:ext cx="965200" cy="47674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判断怪物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碰到边缘</a:t>
            </a:r>
            <a:endParaRPr lang="zh-CN" altLang="en-US" sz="1400" dirty="0"/>
          </a:p>
        </p:txBody>
      </p:sp>
      <p:cxnSp>
        <p:nvCxnSpPr>
          <p:cNvPr id="63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>
            <a:endCxn id="64" idx="2"/>
          </p:cNvCxnSpPr>
          <p:nvPr/>
        </p:nvCxnSpPr>
        <p:spPr>
          <a:xfrm rot="10800000" flipV="1">
            <a:off x="2717800" y="3549650"/>
            <a:ext cx="514350" cy="69602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409700" y="3472953"/>
            <a:ext cx="1308100" cy="29259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删除此克隆体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  <p:bldP spid="25" grpId="0"/>
      <p:bldP spid="52" grpId="0"/>
      <p:bldP spid="29" grpId="0"/>
      <p:bldP spid="54" grpId="0"/>
      <p:bldP spid="6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 smtClean="0"/>
                <a:t>在游戏开始和结束时用于遮挡舞台</a:t>
              </a:r>
              <a:r>
                <a:rPr lang="zh-CN" altLang="en-US" dirty="0" smtClean="0"/>
                <a:t>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627630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第六步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：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蒙板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688872" y="1441238"/>
            <a:ext cx="423616" cy="31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1794510" y="2514600"/>
            <a:ext cx="369474" cy="27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68731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647228" y="1455966"/>
            <a:ext cx="1229572" cy="2582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4406900" y="1384475"/>
            <a:ext cx="859491" cy="260175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303843" y="1238019"/>
            <a:ext cx="995356" cy="26075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点击绿旗</a:t>
            </a:r>
            <a:endParaRPr lang="zh-CN" altLang="en-US" sz="1200" dirty="0"/>
          </a:p>
        </p:txBody>
      </p:sp>
      <p:sp>
        <p:nvSpPr>
          <p:cNvPr id="2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2235199" y="1723192"/>
            <a:ext cx="828600" cy="31515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显示蒙板</a:t>
            </a:r>
            <a:endParaRPr lang="zh-CN" altLang="en-US" sz="1200" dirty="0"/>
          </a:p>
        </p:txBody>
      </p:sp>
      <p:cxnSp>
        <p:nvCxnSpPr>
          <p:cNvPr id="43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flipV="1">
            <a:off x="4768850" y="2204888"/>
            <a:ext cx="607483" cy="303362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endCxn id="59" idx="0"/>
          </p:cNvCxnSpPr>
          <p:nvPr/>
        </p:nvCxnSpPr>
        <p:spPr>
          <a:xfrm flipV="1">
            <a:off x="4076700" y="2766527"/>
            <a:ext cx="637238" cy="33824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26">
            <a:extLst>
              <a:ext uri="{FF2B5EF4-FFF2-40B4-BE49-F238E27FC236}">
                <a16:creationId xmlns="" xmlns:a16="http://schemas.microsoft.com/office/drawing/2014/main" id="{DEF8C06F-28D9-4EC1-9832-2EBC8FD69D8F}"/>
              </a:ext>
            </a:extLst>
          </p:cNvPr>
          <p:cNvCxnSpPr/>
          <p:nvPr/>
        </p:nvCxnSpPr>
        <p:spPr>
          <a:xfrm rot="10800000">
            <a:off x="3098800" y="1866900"/>
            <a:ext cx="635002" cy="165102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376332" y="2040332"/>
            <a:ext cx="865718" cy="25179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游戏开始</a:t>
            </a:r>
            <a:endParaRPr lang="zh-CN" altLang="en-US" sz="1200" dirty="0"/>
          </a:p>
        </p:txBody>
      </p:sp>
      <p:sp>
        <p:nvSpPr>
          <p:cNvPr id="59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713938" y="2640630"/>
            <a:ext cx="531162" cy="25179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隐藏</a:t>
            </a:r>
            <a:endParaRPr lang="zh-CN" altLang="en-US" sz="1200" dirty="0"/>
          </a:p>
        </p:txBody>
      </p:sp>
      <p:cxnSp>
        <p:nvCxnSpPr>
          <p:cNvPr id="61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>
            <a:off x="2938821" y="3292879"/>
            <a:ext cx="750529" cy="34521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981200" y="3123543"/>
            <a:ext cx="933450" cy="27370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游戏结束</a:t>
            </a:r>
            <a:endParaRPr lang="zh-CN" altLang="en-US" sz="1200" dirty="0"/>
          </a:p>
        </p:txBody>
      </p:sp>
      <p:cxnSp>
        <p:nvCxnSpPr>
          <p:cNvPr id="70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rot="10800000" flipV="1">
            <a:off x="4038600" y="3517900"/>
            <a:ext cx="977900" cy="5715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5071506" y="3382787"/>
            <a:ext cx="833993" cy="26846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显示蒙板</a:t>
            </a:r>
            <a:endParaRPr lang="zh-CN" altLang="en-US" sz="1200" dirty="0"/>
          </a:p>
        </p:txBody>
      </p:sp>
      <p:cxnSp>
        <p:nvCxnSpPr>
          <p:cNvPr id="75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3174255" y="3917950"/>
            <a:ext cx="540495" cy="137544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917700" y="3873701"/>
            <a:ext cx="1342226" cy="30621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200" dirty="0" smtClean="0"/>
              <a:t>停止全部脚本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881898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28" grpId="0"/>
      <p:bldP spid="57" grpId="0"/>
      <p:bldP spid="59" grpId="0"/>
      <p:bldP spid="63" grpId="0"/>
      <p:bldP spid="72" grpId="0"/>
      <p:bldP spid="7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 smtClean="0"/>
                <a:t>踩死一个怪物得</a:t>
              </a:r>
              <a:r>
                <a:rPr lang="en-US" altLang="zh-CN" dirty="0" smtClean="0"/>
                <a:t>5</a:t>
              </a:r>
              <a:r>
                <a:rPr lang="zh-CN" altLang="en-US" dirty="0" smtClean="0"/>
                <a:t>分</a:t>
              </a:r>
              <a:r>
                <a:rPr lang="en-US" altLang="zh-CN" dirty="0" smtClean="0"/>
                <a:t>,</a:t>
              </a:r>
              <a:r>
                <a:rPr lang="zh-CN" altLang="en-US" dirty="0" smtClean="0"/>
                <a:t>下面只介绍个位的得分情况，十位和百位雷同。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第七步</a:t>
              </a:r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：得分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0" name="图片 29" descr="左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416" y="1447636"/>
            <a:ext cx="268487" cy="343063"/>
          </a:xfrm>
          <a:prstGeom prst="rect">
            <a:avLst/>
          </a:prstGeom>
        </p:spPr>
      </p:pic>
      <p:pic>
        <p:nvPicPr>
          <p:cNvPr id="31" name="图片 30" descr="左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540" y="2456424"/>
            <a:ext cx="269162" cy="34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25785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FFA100"/>
                </a:solidFill>
                <a:latin typeface="+mj-ea"/>
                <a:ea typeface="+mj-ea"/>
              </a:rPr>
              <a:t>Moving Football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FFA100"/>
                </a:solidFill>
                <a:latin typeface="+mj-ea"/>
                <a:ea typeface="+mj-ea"/>
              </a:rPr>
              <a:t>今日任务</a:t>
            </a:r>
            <a:endParaRPr lang="zh-CN" altLang="en-US" sz="2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49007" y="2681862"/>
            <a:ext cx="240977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320129" y="2851788"/>
            <a:ext cx="2401745" cy="1784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5902920" y="2983431"/>
            <a:ext cx="2389653" cy="179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748168" y="924383"/>
            <a:ext cx="7400750" cy="152481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50000"/>
              </a:lnSpc>
              <a:tabLst>
                <a:tab pos="228594" algn="l"/>
              </a:tabLst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今天我们来做一个滑板少年的小游戏，游戏开始怪物从两边随机出现</a:t>
            </a:r>
            <a:r>
              <a:rPr lang="en-US" altLang="zh-CN" dirty="0" smtClean="0"/>
              <a:t>,</a:t>
            </a:r>
            <a:r>
              <a:rPr lang="zh-CN" altLang="en-US" dirty="0" smtClean="0"/>
              <a:t>玩家通过上下左右键来</a:t>
            </a:r>
            <a:r>
              <a:rPr lang="zh-CN" altLang="en-US" dirty="0" smtClean="0"/>
              <a:t>控制少年的</a:t>
            </a:r>
            <a:r>
              <a:rPr lang="zh-CN" altLang="en-US" dirty="0" smtClean="0"/>
              <a:t>运动，使用滑板踩死怪物，怪物消失，怪物到后面会越来越多哦，让我来挑战吧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00400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57694" y="1327150"/>
            <a:ext cx="3803594" cy="3079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rot="10800000">
            <a:off x="2247900" y="1479550"/>
            <a:ext cx="381000" cy="635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3327400" y="1790700"/>
            <a:ext cx="1022350" cy="4445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663700" y="1316497"/>
            <a:ext cx="552450" cy="27735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得分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349742" y="1617976"/>
            <a:ext cx="1619258" cy="31242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移到最前面的图层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stCxn id="25" idx="2"/>
          </p:cNvCxnSpPr>
          <p:nvPr/>
        </p:nvCxnSpPr>
        <p:spPr>
          <a:xfrm>
            <a:off x="2176180" y="2079625"/>
            <a:ext cx="484470" cy="60325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825500" y="1930400"/>
            <a:ext cx="1350680" cy="2984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计算百位得分</a:t>
            </a:r>
            <a:endParaRPr lang="en-US" altLang="zh-CN" sz="1400" dirty="0" smtClean="0"/>
          </a:p>
        </p:txBody>
      </p:sp>
      <p:sp>
        <p:nvSpPr>
          <p:cNvPr id="5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806450" y="2425203"/>
            <a:ext cx="1441450" cy="33069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计算</a:t>
            </a:r>
            <a:r>
              <a:rPr lang="zh-CN" altLang="en-US" sz="1400" dirty="0" smtClean="0"/>
              <a:t>十位</a:t>
            </a:r>
            <a:r>
              <a:rPr lang="zh-CN" altLang="en-US" sz="1400" dirty="0" smtClean="0"/>
              <a:t>得分</a:t>
            </a:r>
            <a:endParaRPr lang="en-US" altLang="zh-CN" sz="1400" dirty="0" smtClean="0"/>
          </a:p>
        </p:txBody>
      </p:sp>
      <p:sp>
        <p:nvSpPr>
          <p:cNvPr id="6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641465" y="3555087"/>
            <a:ext cx="2579605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endParaRPr lang="zh-CN" altLang="en-US" sz="1400" dirty="0"/>
          </a:p>
        </p:txBody>
      </p:sp>
      <p:cxnSp>
        <p:nvCxnSpPr>
          <p:cNvPr id="42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1987550" y="2584450"/>
            <a:ext cx="660400" cy="254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844550" y="2907803"/>
            <a:ext cx="1320800" cy="33069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怪物上下移动</a:t>
            </a:r>
            <a:endParaRPr lang="zh-CN" altLang="en-US" sz="1400" dirty="0"/>
          </a:p>
        </p:txBody>
      </p:sp>
      <p:cxnSp>
        <p:nvCxnSpPr>
          <p:cNvPr id="51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/>
          <p:nvPr/>
        </p:nvCxnSpPr>
        <p:spPr>
          <a:xfrm rot="10800000">
            <a:off x="3962400" y="3346450"/>
            <a:ext cx="393700" cy="66426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419600" y="3250702"/>
            <a:ext cx="965200" cy="27989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个位是</a:t>
            </a:r>
            <a:r>
              <a:rPr lang="en-US" altLang="zh-CN" sz="1400" dirty="0" smtClean="0"/>
              <a:t>0</a:t>
            </a:r>
            <a:endParaRPr lang="zh-CN" altLang="en-US" sz="1400" dirty="0"/>
          </a:p>
        </p:txBody>
      </p:sp>
      <p:cxnSp>
        <p:nvCxnSpPr>
          <p:cNvPr id="63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>
            <a:endCxn id="64" idx="2"/>
          </p:cNvCxnSpPr>
          <p:nvPr/>
        </p:nvCxnSpPr>
        <p:spPr>
          <a:xfrm rot="10800000" flipV="1">
            <a:off x="2203450" y="4083050"/>
            <a:ext cx="514350" cy="69602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895350" y="4006353"/>
            <a:ext cx="1308100" cy="29259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换成对应造型</a:t>
            </a:r>
            <a:endParaRPr lang="zh-CN" altLang="en-US" sz="1400" dirty="0"/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2070100" y="3009900"/>
            <a:ext cx="590550" cy="762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774700" y="3517403"/>
            <a:ext cx="1085850" cy="33069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换成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造型</a:t>
            </a:r>
            <a:endParaRPr lang="en-US" altLang="zh-CN" sz="1400" dirty="0" smtClean="0"/>
          </a:p>
        </p:txBody>
      </p:sp>
      <p:cxnSp>
        <p:nvCxnSpPr>
          <p:cNvPr id="36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1879600" y="3663950"/>
            <a:ext cx="857250" cy="381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  <p:bldP spid="25" grpId="0"/>
      <p:bldP spid="52" grpId="0"/>
      <p:bldP spid="29" grpId="0"/>
      <p:bldP spid="54" grpId="0"/>
      <p:bldP spid="64" grpId="0"/>
      <p:bldP spid="3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655CA35D-8273-4668-82A0-C765CD98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4" y="3639126"/>
            <a:ext cx="2213040" cy="12436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4BAF13C2-10E7-4086-AC4F-A1D72893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36" y="2852701"/>
            <a:ext cx="2853175" cy="202404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4693DD7E-BAC5-4F55-9B73-7188916EC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59" y="2936238"/>
            <a:ext cx="2274005" cy="1896020"/>
          </a:xfrm>
          <a:prstGeom prst="rect">
            <a:avLst/>
          </a:prstGeom>
        </p:spPr>
      </p:pic>
      <p:grpSp>
        <p:nvGrpSpPr>
          <p:cNvPr id="2" name="组合 43">
            <a:extLst>
              <a:ext uri="{FF2B5EF4-FFF2-40B4-BE49-F238E27FC236}">
                <a16:creationId xmlns="" xmlns:a16="http://schemas.microsoft.com/office/drawing/2014/main" id="{E48C34C2-D5A2-4F0C-AC0F-4EF5A9C291B1}"/>
              </a:ext>
            </a:extLst>
          </p:cNvPr>
          <p:cNvGrpSpPr/>
          <p:nvPr/>
        </p:nvGrpSpPr>
        <p:grpSpPr>
          <a:xfrm>
            <a:off x="7337379" y="127341"/>
            <a:ext cx="1421290" cy="887160"/>
            <a:chOff x="7180022" y="219753"/>
            <a:chExt cx="1592029" cy="993734"/>
          </a:xfrm>
        </p:grpSpPr>
        <p:pic>
          <p:nvPicPr>
            <p:cNvPr id="26" name="图片 25">
              <a:extLst>
                <a:ext uri="{FF2B5EF4-FFF2-40B4-BE49-F238E27FC236}">
                  <a16:creationId xmlns="" xmlns:a16="http://schemas.microsoft.com/office/drawing/2014/main" id="{E7C3B35B-B8D2-4C49-81CB-DDBD637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8317" y="219753"/>
              <a:ext cx="993734" cy="9937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="" xmlns:a16="http://schemas.microsoft.com/office/drawing/2014/main" id="{895DE241-E92B-4927-900E-8FD3D5BB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0022" y="595615"/>
              <a:ext cx="1530229" cy="615749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08601CBF-2AD2-4261-8191-36F90736C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1461" y="4340776"/>
            <a:ext cx="1298561" cy="4816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2B1D96BD-DF8F-4B04-987B-AA4ECECC87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81" y="3053932"/>
            <a:ext cx="1079086" cy="4389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="" xmlns:a16="http://schemas.microsoft.com/office/drawing/2014/main" id="{D0C6C32C-0161-4254-8EF5-805CF6958C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187" y="23100"/>
            <a:ext cx="1298561" cy="282878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="" xmlns:a16="http://schemas.microsoft.com/office/drawing/2014/main" id="{E247DD9D-BD03-452E-9608-F8FD186A34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365388">
            <a:off x="1225006" y="192436"/>
            <a:ext cx="6693988" cy="256663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247E7A1F-2800-487C-87B4-09E147AD44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3773" y="2005412"/>
            <a:ext cx="914479" cy="76816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="" xmlns:a16="http://schemas.microsoft.com/office/drawing/2014/main" id="{A21ABC91-65F8-458C-AFC7-0F77CF6365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1879" y="3991676"/>
            <a:ext cx="469433" cy="9632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="" xmlns:a16="http://schemas.microsoft.com/office/drawing/2014/main" id="{C2534C03-113D-4374-8141-C9E008A840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9576" y="4059553"/>
            <a:ext cx="536494" cy="81083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="" xmlns:a16="http://schemas.microsoft.com/office/drawing/2014/main" id="{770B5569-BE13-47B0-923B-39DA4A4327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8448" y="4010686"/>
            <a:ext cx="457240" cy="96325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="" xmlns:a16="http://schemas.microsoft.com/office/drawing/2014/main" id="{BE25F316-3A78-4CC5-898C-80AE29383E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95611" y="4700137"/>
            <a:ext cx="304826" cy="21337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="" xmlns:a16="http://schemas.microsoft.com/office/drawing/2014/main" id="{1B4FF0A3-E370-4B23-B855-B90E306442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F7D8E1C9-AE3B-4107-B19D-3451CDDCD6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33D6A114-2470-4715-830C-28260D2ECE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214" y="3962389"/>
            <a:ext cx="475529" cy="10242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3AA638C2-CCCC-415E-B5DC-3514E6BD38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3985" y="4058786"/>
            <a:ext cx="548688" cy="92667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44F3D5BF-0C3C-4308-8162-8988AB671EA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110868" y="4644715"/>
            <a:ext cx="542591" cy="262151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19C89A45-DC9C-41DA-B220-A35EBF68355C}"/>
              </a:ext>
            </a:extLst>
          </p:cNvPr>
          <p:cNvSpPr/>
          <p:nvPr/>
        </p:nvSpPr>
        <p:spPr>
          <a:xfrm>
            <a:off x="2385180" y="2845283"/>
            <a:ext cx="437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i="0" dirty="0" smtClean="0">
                <a:solidFill>
                  <a:schemeClr val="tx2"/>
                </a:solidFill>
                <a:effectLst/>
                <a:latin typeface="造字工房悦黑演示版常规体" pitchFamily="50" charset="-122"/>
                <a:ea typeface="造字工房悦黑演示版常规体" pitchFamily="50" charset="-122"/>
              </a:rPr>
              <a:t>课后思考</a:t>
            </a:r>
            <a:endParaRPr lang="en-US" altLang="zh-CN" sz="2400" b="1" i="0" dirty="0">
              <a:solidFill>
                <a:schemeClr val="tx2"/>
              </a:solidFill>
              <a:effectLst/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B72CC679-3BF7-4CFE-8D0F-B2D99AEDC9E4}"/>
              </a:ext>
            </a:extLst>
          </p:cNvPr>
          <p:cNvSpPr/>
          <p:nvPr/>
        </p:nvSpPr>
        <p:spPr>
          <a:xfrm>
            <a:off x="2385180" y="3222369"/>
            <a:ext cx="437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Thinking</a:t>
            </a:r>
            <a:endParaRPr lang="en-US" altLang="zh-CN" sz="3200" b="1" i="0" dirty="0"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="" xmlns:a16="http://schemas.microsoft.com/office/drawing/2014/main" id="{62474400-4DF8-40B3-8FDB-A4B5AB5C49A6}"/>
              </a:ext>
            </a:extLst>
          </p:cNvPr>
          <p:cNvSpPr txBox="1"/>
          <p:nvPr/>
        </p:nvSpPr>
        <p:spPr>
          <a:xfrm>
            <a:off x="3649269" y="1111230"/>
            <a:ext cx="184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05</a:t>
            </a:r>
            <a:endParaRPr lang="zh-CN" altLang="en-US" sz="9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="" xmlns:a16="http://schemas.microsoft.com/office/drawing/2014/main" id="{F8406D1E-8D3F-4AE5-B5DB-91B6C4E28B2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570" t="20919" r="34859" b="7901"/>
          <a:stretch/>
        </p:blipFill>
        <p:spPr>
          <a:xfrm rot="16200000">
            <a:off x="4470898" y="1593712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3843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83"/>
                            </p:stCondLst>
                            <p:childTnLst>
                              <p:par>
                                <p:cTn id="9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83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0E35A2F5-8D96-4C97-B2B6-48F1BE8F1870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FFA100"/>
                </a:solidFill>
                <a:latin typeface="+mj-ea"/>
                <a:ea typeface="+mj-ea"/>
              </a:rPr>
              <a:t>Thinking</a:t>
            </a:r>
            <a:endParaRPr lang="en-US" altLang="zh-CN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课后思考</a:t>
            </a:r>
          </a:p>
        </p:txBody>
      </p:sp>
      <p:grpSp>
        <p:nvGrpSpPr>
          <p:cNvPr id="2" name="组 33"/>
          <p:cNvGrpSpPr/>
          <p:nvPr/>
        </p:nvGrpSpPr>
        <p:grpSpPr>
          <a:xfrm>
            <a:off x="1711286" y="1291608"/>
            <a:ext cx="5765279" cy="3452834"/>
            <a:chOff x="4390571" y="1111966"/>
            <a:chExt cx="5205601" cy="3452834"/>
          </a:xfrm>
        </p:grpSpPr>
        <p:sp>
          <p:nvSpPr>
            <p:cNvPr id="35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1" y="1481298"/>
              <a:ext cx="5205601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numCol="1" anchor="t">
              <a:noAutofit/>
            </a:bodyPr>
            <a:lstStyle/>
            <a:p>
              <a:pPr>
                <a:lnSpc>
                  <a:spcPct val="150000"/>
                </a:lnSpc>
                <a:tabLst>
                  <a:tab pos="228594" algn="l"/>
                </a:tabLst>
                <a:defRPr/>
              </a:pPr>
              <a:r>
                <a:rPr lang="zh-CN" altLang="en-US" dirty="0" smtClean="0"/>
                <a:t>     现在</a:t>
              </a:r>
              <a:r>
                <a:rPr lang="zh-CN" altLang="en-US" dirty="0" smtClean="0"/>
                <a:t>只有一种怪物，如果出现多个怪物怎么处理</a:t>
              </a:r>
              <a:r>
                <a:rPr lang="zh-CN" altLang="en-US" dirty="0" smtClean="0"/>
                <a:t>。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390572" y="1111966"/>
              <a:ext cx="21676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>
                  <a:solidFill>
                    <a:schemeClr val="accent1">
                      <a:lumMod val="100000"/>
                    </a:schemeClr>
                  </a:solidFill>
                </a:rPr>
                <a:t>课后思考</a:t>
              </a: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5333999" y="2551644"/>
            <a:ext cx="1290991" cy="2125692"/>
            <a:chOff x="5333999" y="2551644"/>
            <a:chExt cx="1290991" cy="2125692"/>
          </a:xfrm>
        </p:grpSpPr>
        <p:grpSp>
          <p:nvGrpSpPr>
            <p:cNvPr id="9" name="Group 64">
              <a:extLst>
                <a:ext uri="{FF2B5EF4-FFF2-40B4-BE49-F238E27FC236}">
                  <a16:creationId xmlns:a16="http://schemas.microsoft.com/office/drawing/2014/main" xmlns="" id="{F94D4E44-9BBF-4929-9E4F-91F774AA8370}"/>
                </a:ext>
              </a:extLst>
            </p:cNvPr>
            <p:cNvGrpSpPr/>
            <p:nvPr/>
          </p:nvGrpSpPr>
          <p:grpSpPr>
            <a:xfrm rot="19891913">
              <a:off x="5333999" y="2551644"/>
              <a:ext cx="1290991" cy="2125692"/>
              <a:chOff x="170364" y="949888"/>
              <a:chExt cx="1945268" cy="3203011"/>
            </a:xfrm>
          </p:grpSpPr>
          <p:sp>
            <p:nvSpPr>
              <p:cNvPr id="11" name="Rectangle 69">
                <a:extLst>
                  <a:ext uri="{FF2B5EF4-FFF2-40B4-BE49-F238E27FC236}">
                    <a16:creationId xmlns:a16="http://schemas.microsoft.com/office/drawing/2014/main" xmlns="" id="{336C5388-0AA0-4EA9-A23E-74241B35A776}"/>
                  </a:ext>
                </a:extLst>
              </p:cNvPr>
              <p:cNvSpPr/>
              <p:nvPr/>
            </p:nvSpPr>
            <p:spPr>
              <a:xfrm>
                <a:off x="975357" y="2854550"/>
                <a:ext cx="335282" cy="132489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Oval 70">
                <a:extLst>
                  <a:ext uri="{FF2B5EF4-FFF2-40B4-BE49-F238E27FC236}">
                    <a16:creationId xmlns:a16="http://schemas.microsoft.com/office/drawing/2014/main" xmlns="" id="{AD553C53-B1EC-4F8A-9987-EBD895897A13}"/>
                  </a:ext>
                </a:extLst>
              </p:cNvPr>
              <p:cNvSpPr/>
              <p:nvPr/>
            </p:nvSpPr>
            <p:spPr>
              <a:xfrm>
                <a:off x="170364" y="949888"/>
                <a:ext cx="1945268" cy="194527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Oval 71">
                <a:extLst>
                  <a:ext uri="{FF2B5EF4-FFF2-40B4-BE49-F238E27FC236}">
                    <a16:creationId xmlns:a16="http://schemas.microsoft.com/office/drawing/2014/main" xmlns="" id="{955B923A-89CF-4546-AD3D-AD3408E0978C}"/>
                  </a:ext>
                </a:extLst>
              </p:cNvPr>
              <p:cNvSpPr/>
              <p:nvPr/>
            </p:nvSpPr>
            <p:spPr>
              <a:xfrm>
                <a:off x="368693" y="1148217"/>
                <a:ext cx="1548613" cy="15486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Rectangle: Top Corners Rounded 72">
                <a:extLst>
                  <a:ext uri="{FF2B5EF4-FFF2-40B4-BE49-F238E27FC236}">
                    <a16:creationId xmlns:a16="http://schemas.microsoft.com/office/drawing/2014/main" xmlns="" id="{5CE3207A-44A4-472E-BA00-D3BDAB4E38DD}"/>
                  </a:ext>
                </a:extLst>
              </p:cNvPr>
              <p:cNvSpPr/>
              <p:nvPr/>
            </p:nvSpPr>
            <p:spPr>
              <a:xfrm>
                <a:off x="944878" y="2984657"/>
                <a:ext cx="396241" cy="185829"/>
              </a:xfrm>
              <a:prstGeom prst="round2SameRect">
                <a:avLst>
                  <a:gd name="adj1" fmla="val 15385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Rectangle: Top Corners Rounded 73">
                <a:extLst>
                  <a:ext uri="{FF2B5EF4-FFF2-40B4-BE49-F238E27FC236}">
                    <a16:creationId xmlns:a16="http://schemas.microsoft.com/office/drawing/2014/main" xmlns="" id="{A0187962-A5BC-44C6-BBAE-BD2C864E80E3}"/>
                  </a:ext>
                </a:extLst>
              </p:cNvPr>
              <p:cNvSpPr/>
              <p:nvPr/>
            </p:nvSpPr>
            <p:spPr>
              <a:xfrm flipV="1">
                <a:off x="923924" y="3151246"/>
                <a:ext cx="438151" cy="1001653"/>
              </a:xfrm>
              <a:prstGeom prst="round2SameRect">
                <a:avLst>
                  <a:gd name="adj1" fmla="val 15385"/>
                  <a:gd name="adj2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 rot="20052675">
              <a:off x="5515622" y="2705740"/>
              <a:ext cx="49596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7000" b="1" dirty="0" smtClean="0">
                  <a:solidFill>
                    <a:srgbClr val="666666"/>
                  </a:solidFill>
                </a:rPr>
                <a:t>?</a:t>
              </a:r>
              <a:endParaRPr kumimoji="1" lang="zh-CN" altLang="en-US" sz="7000" b="1" dirty="0">
                <a:solidFill>
                  <a:srgbClr val="6666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813714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="" xmlns:a16="http://schemas.microsoft.com/office/drawing/2014/main" id="{A68A9E2E-A1AB-412D-957B-97C938AB6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116" y="2675146"/>
            <a:ext cx="859611" cy="43895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="" xmlns:a16="http://schemas.microsoft.com/office/drawing/2014/main" id="{F1382FDF-991D-405F-9F1F-6297EE2BDA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5930" y="2988207"/>
            <a:ext cx="1049003" cy="478116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="" xmlns:a16="http://schemas.microsoft.com/office/drawing/2014/main" id="{0B352624-4254-493A-A94B-756BD6FA62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9312" y="3002624"/>
            <a:ext cx="2383743" cy="1865538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="" xmlns:a16="http://schemas.microsoft.com/office/drawing/2014/main" id="{84C8B94A-6985-410F-85FE-FA8EBEC7D6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7289" y="3263243"/>
            <a:ext cx="2359356" cy="1621677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="" xmlns:a16="http://schemas.microsoft.com/office/drawing/2014/main" id="{8CB90C7C-AA5F-41A7-AF89-98C7722995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97" y="2951648"/>
            <a:ext cx="2274005" cy="1889924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="" xmlns:a16="http://schemas.microsoft.com/office/drawing/2014/main" id="{B5B93B74-3B75-4C44-A5C6-B1F38D6B79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91501" y="3676248"/>
            <a:ext cx="859611" cy="1280271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="" xmlns:a16="http://schemas.microsoft.com/office/drawing/2014/main" id="{59BDEE35-272D-4076-A1F5-2170425DC2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="" xmlns:a16="http://schemas.microsoft.com/office/drawing/2014/main" id="{845B2F22-F443-4628-AC6C-1033C18BED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23907" y="4824641"/>
            <a:ext cx="2206943" cy="134124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="" xmlns:a16="http://schemas.microsoft.com/office/drawing/2014/main" id="{9C988148-1036-4563-B1CC-49ED50F6CBB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70847" y="3048296"/>
            <a:ext cx="932769" cy="1920406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="" xmlns:a16="http://schemas.microsoft.com/office/drawing/2014/main" id="{4F30ECA1-6050-4392-B67C-F89E5801681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81514" y="3012149"/>
            <a:ext cx="1194920" cy="1999661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="" xmlns:a16="http://schemas.microsoft.com/office/drawing/2014/main" id="{823B187E-D166-462E-847A-61AF50F7F2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30849" y="438754"/>
            <a:ext cx="1030313" cy="469433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="" xmlns:a16="http://schemas.microsoft.com/office/drawing/2014/main" id="{6342EF8D-B0F0-4A20-9C8D-EB934EDAD9F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869" y="4594295"/>
            <a:ext cx="585267" cy="323116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="" xmlns:a16="http://schemas.microsoft.com/office/drawing/2014/main" id="{5AD37651-B988-4E4F-B437-7E35CBF114A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30159" y="4139736"/>
            <a:ext cx="591363" cy="908383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="" xmlns:a16="http://schemas.microsoft.com/office/drawing/2014/main" id="{C6D23E6A-0E4B-4F0C-B0A8-E6D274A3537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9601" y="3951550"/>
            <a:ext cx="390178" cy="969348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="" xmlns:a16="http://schemas.microsoft.com/office/drawing/2014/main" id="{BEEEBB4F-018E-4E4D-A2FB-CFD0FF38C61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96141" y="4113169"/>
            <a:ext cx="347502" cy="73768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="" xmlns:a16="http://schemas.microsoft.com/office/drawing/2014/main" id="{EC280E98-B494-493B-9B8F-C964EC3E192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797" y="3274213"/>
            <a:ext cx="640135" cy="262151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="" xmlns:a16="http://schemas.microsoft.com/office/drawing/2014/main" id="{A575B60D-B3C5-48F9-A7DD-9E19244DFD4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42297" y="157174"/>
            <a:ext cx="792549" cy="43895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="" xmlns:a16="http://schemas.microsoft.com/office/drawing/2014/main" id="{F4B0F296-B992-4EEF-93D1-4734E2997C9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699830" y="2802547"/>
            <a:ext cx="426757" cy="201185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="" xmlns:a16="http://schemas.microsoft.com/office/drawing/2014/main" id="{1C586B08-6AE2-4824-88F2-204D8709A01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320299" y="1334451"/>
            <a:ext cx="615749" cy="286537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="" xmlns:a16="http://schemas.microsoft.com/office/drawing/2014/main" id="{042BD759-996A-4925-BCB1-776D43969BE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263748" y="4297448"/>
            <a:ext cx="475529" cy="640135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="" xmlns:a16="http://schemas.microsoft.com/office/drawing/2014/main" id="{B6667C30-493F-4162-BA56-BF6715D540B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476063" y="3719865"/>
            <a:ext cx="499915" cy="1237595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="" xmlns:a16="http://schemas.microsoft.com/office/drawing/2014/main" id="{DCFB431A-5B06-452E-BD42-92892E9F85D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17595" y="679373"/>
            <a:ext cx="268247" cy="1018120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="" xmlns:a16="http://schemas.microsoft.com/office/drawing/2014/main" id="{6E3FAF40-E435-4C54-B85E-F5FA71B4EEB3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802184" y="1088388"/>
            <a:ext cx="536494" cy="249958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="" xmlns:a16="http://schemas.microsoft.com/office/drawing/2014/main" id="{7DB04CAE-9D61-41D3-9561-D36B29FDDC2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20036" y="679373"/>
            <a:ext cx="268247" cy="1018120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="" xmlns:a16="http://schemas.microsoft.com/office/drawing/2014/main" id="{7FD5FDF4-EBA7-428B-BAF6-B2CC7F767B98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557689" y="4542093"/>
            <a:ext cx="487722" cy="341406"/>
          </a:xfrm>
          <a:prstGeom prst="rect">
            <a:avLst/>
          </a:prstGeom>
        </p:spPr>
      </p:pic>
      <p:sp>
        <p:nvSpPr>
          <p:cNvPr id="82" name="文本框 81">
            <a:extLst>
              <a:ext uri="{FF2B5EF4-FFF2-40B4-BE49-F238E27FC236}">
                <a16:creationId xmlns="" xmlns:a16="http://schemas.microsoft.com/office/drawing/2014/main" id="{7EFEA6E0-7A2D-4FE3-8E51-1E06DB793D71}"/>
              </a:ext>
            </a:extLst>
          </p:cNvPr>
          <p:cNvSpPr txBox="1"/>
          <p:nvPr/>
        </p:nvSpPr>
        <p:spPr>
          <a:xfrm>
            <a:off x="2070431" y="1352837"/>
            <a:ext cx="47654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0" b="1" dirty="0">
                <a:solidFill>
                  <a:schemeClr val="tx2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感</a:t>
            </a:r>
            <a:r>
              <a:rPr lang="zh-CN" altLang="en-US" sz="8000" b="1" dirty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谢</a:t>
            </a:r>
            <a:r>
              <a:rPr lang="zh-CN" altLang="en-US" sz="8000" b="1" dirty="0">
                <a:solidFill>
                  <a:schemeClr val="tx2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聆</a:t>
            </a:r>
            <a:r>
              <a:rPr lang="zh-CN" altLang="en-US" sz="8000" b="1" dirty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听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="" xmlns:a16="http://schemas.microsoft.com/office/drawing/2014/main" id="{062ABCFE-C0BC-4817-AF35-930D72D69C16}"/>
              </a:ext>
            </a:extLst>
          </p:cNvPr>
          <p:cNvSpPr txBox="1"/>
          <p:nvPr/>
        </p:nvSpPr>
        <p:spPr>
          <a:xfrm>
            <a:off x="3649269" y="494449"/>
            <a:ext cx="2233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2019</a:t>
            </a:r>
            <a:endParaRPr lang="zh-CN" altLang="en-US" sz="60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grpSp>
        <p:nvGrpSpPr>
          <p:cNvPr id="87" name="PA_组合 86">
            <a:extLst>
              <a:ext uri="{FF2B5EF4-FFF2-40B4-BE49-F238E27FC236}">
                <a16:creationId xmlns="" xmlns:a16="http://schemas.microsoft.com/office/drawing/2014/main" id="{3CFB803C-8A03-41F8-B516-C84290930A1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919506" y="3537334"/>
            <a:ext cx="2384757" cy="2664065"/>
            <a:chOff x="3919506" y="3537334"/>
            <a:chExt cx="2384757" cy="2664065"/>
          </a:xfrm>
        </p:grpSpPr>
        <p:sp>
          <p:nvSpPr>
            <p:cNvPr id="86" name="任意多边形: 形状 85">
              <a:extLst>
                <a:ext uri="{FF2B5EF4-FFF2-40B4-BE49-F238E27FC236}">
                  <a16:creationId xmlns="" xmlns:a16="http://schemas.microsoft.com/office/drawing/2014/main" id="{B8C78E12-FECB-4051-B0CE-DE4D7843E451}"/>
                </a:ext>
              </a:extLst>
            </p:cNvPr>
            <p:cNvSpPr/>
            <p:nvPr/>
          </p:nvSpPr>
          <p:spPr>
            <a:xfrm>
              <a:off x="3919506" y="3537334"/>
              <a:ext cx="2384757" cy="2664065"/>
            </a:xfrm>
            <a:custGeom>
              <a:avLst/>
              <a:gdLst/>
              <a:ahLst/>
              <a:cxnLst/>
              <a:rect l="0" t="0" r="0" b="0"/>
              <a:pathLst>
                <a:path w="2384757" h="2664065">
                  <a:moveTo>
                    <a:pt x="0" y="0"/>
                  </a:moveTo>
                  <a:lnTo>
                    <a:pt x="2384756" y="0"/>
                  </a:lnTo>
                  <a:lnTo>
                    <a:pt x="2384756" y="2664064"/>
                  </a:lnTo>
                  <a:lnTo>
                    <a:pt x="0" y="2664064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3" name="PA_图片 72">
              <a:extLst>
                <a:ext uri="{FF2B5EF4-FFF2-40B4-BE49-F238E27FC236}">
                  <a16:creationId xmlns="" xmlns:a16="http://schemas.microsoft.com/office/drawing/2014/main" id="{A9F65350-6FAB-4B65-A56C-582D0001B677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9"/>
            <a:stretch>
              <a:fillRect/>
            </a:stretch>
          </p:blipFill>
          <p:spPr>
            <a:xfrm>
              <a:off x="3944907" y="3537334"/>
              <a:ext cx="2359356" cy="1292464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2CDFB7C7-B915-49EE-8C4D-994517D8B88B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l="49570" t="20919" r="34859" b="7901"/>
          <a:stretch/>
        </p:blipFill>
        <p:spPr>
          <a:xfrm rot="16200000">
            <a:off x="4470898" y="1843783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92414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25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750"/>
                            </p:stCondLst>
                            <p:childTnLst>
                              <p:par>
                                <p:cTn id="12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 tmFilter="0,0; .5, 1; 1, 1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150"/>
                            </p:stCondLst>
                            <p:childTnLst>
                              <p:par>
                                <p:cTn id="141" presetID="49" presetClass="entr" presetSubtype="0" decel="10000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 74">
            <a:extLst>
              <a:ext uri="{FF2B5EF4-FFF2-40B4-BE49-F238E27FC236}">
                <a16:creationId xmlns="" xmlns:a16="http://schemas.microsoft.com/office/drawing/2014/main" id="{2628660E-DB59-42D6-A2BE-D0A1A7E4537D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FFA100"/>
                </a:solidFill>
                <a:latin typeface="+mj-ea"/>
                <a:ea typeface="+mj-ea"/>
              </a:rPr>
              <a:t>Task rules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FFA100"/>
                </a:solidFill>
                <a:latin typeface="+mj-ea"/>
                <a:ea typeface="+mj-ea"/>
              </a:rPr>
              <a:t>任务规划</a:t>
            </a:r>
            <a:endParaRPr lang="zh-CN" altLang="en-US" sz="2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03121919"/>
              </p:ext>
            </p:extLst>
          </p:nvPr>
        </p:nvGraphicFramePr>
        <p:xfrm>
          <a:off x="353931" y="721073"/>
          <a:ext cx="7945519" cy="4060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036"/>
                <a:gridCol w="1989494"/>
                <a:gridCol w="4078989"/>
              </a:tblGrid>
              <a:tr h="3519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舞台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主要角色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场景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34231">
                <a:tc rowSpan="7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游戏中背景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/>
                        <a:t>               </a:t>
                      </a:r>
                      <a:r>
                        <a:rPr lang="zh-CN" altLang="en-US" baseline="0" dirty="0" smtClean="0"/>
                        <a:t>滑板少年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通过上下左右键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控制少年移动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和跳跃。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5096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/>
                        <a:t>       </a:t>
                      </a:r>
                      <a:r>
                        <a:rPr lang="zh-CN" altLang="en-US" baseline="0" dirty="0" smtClean="0"/>
                        <a:t>怪物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zh-CN" altLang="en-US" sz="1200" dirty="0" smtClean="0">
                          <a:latin typeface="+mn-ea"/>
                          <a:ea typeface="+mn-ea"/>
                        </a:rPr>
                        <a:t>游戏开始，从两边每隔</a:t>
                      </a:r>
                      <a:r>
                        <a:rPr lang="en-US" altLang="zh-CN" sz="1200" dirty="0" smtClean="0">
                          <a:latin typeface="+mn-ea"/>
                          <a:ea typeface="+mn-ea"/>
                        </a:rPr>
                        <a:t>1-4</a:t>
                      </a:r>
                      <a:r>
                        <a:rPr lang="zh-CN" altLang="en-US" sz="1200" dirty="0" smtClean="0">
                          <a:latin typeface="+mn-ea"/>
                          <a:ea typeface="+mn-ea"/>
                        </a:rPr>
                        <a:t>秒随机出现，碰到地面和墙壁反弹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。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3423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/>
                        <a:t>        地面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zh-CN" altLang="en-US" sz="1200" dirty="0" smtClean="0"/>
                        <a:t>男孩站立和下落</a:t>
                      </a:r>
                      <a:r>
                        <a:rPr lang="zh-CN" altLang="en-US" sz="1200" dirty="0" smtClean="0"/>
                        <a:t>的地面。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57470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/>
                        <a:t>         蒙板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zh-CN" altLang="en-US" sz="1200" dirty="0" smtClean="0"/>
                        <a:t>游戏开始前的遮盖。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518041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/>
                        <a:t>              </a:t>
                      </a:r>
                      <a:r>
                        <a:rPr lang="zh-CN" altLang="en-US" dirty="0" smtClean="0"/>
                        <a:t>开始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重来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zh-CN" altLang="en-US" sz="1200" dirty="0" smtClean="0"/>
                        <a:t>开启游戏的按钮。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51885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        得分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zh-CN" altLang="en-US" sz="1200" dirty="0" smtClean="0"/>
                        <a:t>标识当前得分。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51885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           积分板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zh-CN" altLang="en-US" sz="1200" smtClean="0"/>
                        <a:t>展示积分</a:t>
                      </a:r>
                      <a:endParaRPr lang="zh-CN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6" name="图片 15" descr="背景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7" y="2145105"/>
            <a:ext cx="1713078" cy="1285963"/>
          </a:xfrm>
          <a:prstGeom prst="rect">
            <a:avLst/>
          </a:prstGeom>
        </p:spPr>
      </p:pic>
      <p:pic>
        <p:nvPicPr>
          <p:cNvPr id="17" name="图片 16" descr="正常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51" y="1141838"/>
            <a:ext cx="304800" cy="448573"/>
          </a:xfrm>
          <a:prstGeom prst="rect">
            <a:avLst/>
          </a:prstGeom>
        </p:spPr>
      </p:pic>
      <p:pic>
        <p:nvPicPr>
          <p:cNvPr id="18" name="图片 17" descr="怪物小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01" y="1680633"/>
            <a:ext cx="351367" cy="351367"/>
          </a:xfrm>
          <a:prstGeom prst="rect">
            <a:avLst/>
          </a:prstGeom>
        </p:spPr>
      </p:pic>
      <p:pic>
        <p:nvPicPr>
          <p:cNvPr id="19" name="图片 18" descr="背景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499" y="2171700"/>
            <a:ext cx="298451" cy="435805"/>
          </a:xfrm>
          <a:prstGeom prst="rect">
            <a:avLst/>
          </a:prstGeom>
        </p:spPr>
      </p:pic>
      <p:pic>
        <p:nvPicPr>
          <p:cNvPr id="20" name="图片 19" descr="蒙版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3" y="2787652"/>
            <a:ext cx="406397" cy="304798"/>
          </a:xfrm>
          <a:prstGeom prst="rect">
            <a:avLst/>
          </a:prstGeom>
        </p:spPr>
      </p:pic>
      <p:pic>
        <p:nvPicPr>
          <p:cNvPr id="21" name="图片 20" descr="开始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419" y="3347115"/>
            <a:ext cx="512231" cy="296290"/>
          </a:xfrm>
          <a:prstGeom prst="rect">
            <a:avLst/>
          </a:prstGeom>
        </p:spPr>
      </p:pic>
      <p:pic>
        <p:nvPicPr>
          <p:cNvPr id="22" name="图片 21" descr="00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233" y="3835400"/>
            <a:ext cx="221307" cy="282781"/>
          </a:xfrm>
          <a:prstGeom prst="rect">
            <a:avLst/>
          </a:prstGeom>
        </p:spPr>
      </p:pic>
      <p:pic>
        <p:nvPicPr>
          <p:cNvPr id="23" name="图片 22" descr="积分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50" y="4375285"/>
            <a:ext cx="450850" cy="33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63734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655CA35D-8273-4668-82A0-C765CD98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4" y="3639126"/>
            <a:ext cx="2213040" cy="12436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4BAF13C2-10E7-4086-AC4F-A1D72893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36" y="2852701"/>
            <a:ext cx="2853175" cy="202404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4693DD7E-BAC5-4F55-9B73-7188916EC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59" y="2936238"/>
            <a:ext cx="2274005" cy="1896020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="" xmlns:a16="http://schemas.microsoft.com/office/drawing/2014/main" id="{E48C34C2-D5A2-4F0C-AC0F-4EF5A9C291B1}"/>
              </a:ext>
            </a:extLst>
          </p:cNvPr>
          <p:cNvGrpSpPr/>
          <p:nvPr/>
        </p:nvGrpSpPr>
        <p:grpSpPr>
          <a:xfrm>
            <a:off x="7337379" y="127341"/>
            <a:ext cx="1421290" cy="887160"/>
            <a:chOff x="7180022" y="219753"/>
            <a:chExt cx="1592029" cy="993734"/>
          </a:xfrm>
        </p:grpSpPr>
        <p:pic>
          <p:nvPicPr>
            <p:cNvPr id="26" name="图片 25">
              <a:extLst>
                <a:ext uri="{FF2B5EF4-FFF2-40B4-BE49-F238E27FC236}">
                  <a16:creationId xmlns="" xmlns:a16="http://schemas.microsoft.com/office/drawing/2014/main" id="{E7C3B35B-B8D2-4C49-81CB-DDBD637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8317" y="219753"/>
              <a:ext cx="993734" cy="9937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="" xmlns:a16="http://schemas.microsoft.com/office/drawing/2014/main" id="{895DE241-E92B-4927-900E-8FD3D5BB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0022" y="595615"/>
              <a:ext cx="1530229" cy="615749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08601CBF-2AD2-4261-8191-36F90736C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1461" y="4340776"/>
            <a:ext cx="1298561" cy="4816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2B1D96BD-DF8F-4B04-987B-AA4ECECC87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81" y="3053932"/>
            <a:ext cx="1079086" cy="4389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="" xmlns:a16="http://schemas.microsoft.com/office/drawing/2014/main" id="{D0C6C32C-0161-4254-8EF5-805CF6958C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187" y="23100"/>
            <a:ext cx="1298561" cy="282878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="" xmlns:a16="http://schemas.microsoft.com/office/drawing/2014/main" id="{E247DD9D-BD03-452E-9608-F8FD186A34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365388">
            <a:off x="1225006" y="192436"/>
            <a:ext cx="6693988" cy="256663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247E7A1F-2800-487C-87B4-09E147AD44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3773" y="2005412"/>
            <a:ext cx="914479" cy="76816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="" xmlns:a16="http://schemas.microsoft.com/office/drawing/2014/main" id="{A21ABC91-65F8-458C-AFC7-0F77CF6365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1879" y="3991676"/>
            <a:ext cx="469433" cy="9632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="" xmlns:a16="http://schemas.microsoft.com/office/drawing/2014/main" id="{C2534C03-113D-4374-8141-C9E008A840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9576" y="4059553"/>
            <a:ext cx="536494" cy="81083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="" xmlns:a16="http://schemas.microsoft.com/office/drawing/2014/main" id="{770B5569-BE13-47B0-923B-39DA4A4327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8448" y="4010686"/>
            <a:ext cx="457240" cy="96325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="" xmlns:a16="http://schemas.microsoft.com/office/drawing/2014/main" id="{BE25F316-3A78-4CC5-898C-80AE29383E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95611" y="4700137"/>
            <a:ext cx="304826" cy="21337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="" xmlns:a16="http://schemas.microsoft.com/office/drawing/2014/main" id="{1B4FF0A3-E370-4B23-B855-B90E306442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F7D8E1C9-AE3B-4107-B19D-3451CDDCD6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33D6A114-2470-4715-830C-28260D2ECE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214" y="3962389"/>
            <a:ext cx="475529" cy="10242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3AA638C2-CCCC-415E-B5DC-3514E6BD38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3985" y="4058786"/>
            <a:ext cx="548688" cy="92667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44F3D5BF-0C3C-4308-8162-8988AB671EA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110868" y="4644715"/>
            <a:ext cx="542591" cy="262151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19C89A45-DC9C-41DA-B220-A35EBF68355C}"/>
              </a:ext>
            </a:extLst>
          </p:cNvPr>
          <p:cNvSpPr/>
          <p:nvPr/>
        </p:nvSpPr>
        <p:spPr>
          <a:xfrm>
            <a:off x="2385180" y="2845283"/>
            <a:ext cx="437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i="0" dirty="0" smtClean="0">
                <a:solidFill>
                  <a:schemeClr val="tx2"/>
                </a:solidFill>
                <a:effectLst/>
                <a:latin typeface="造字工房悦黑演示版常规体" pitchFamily="50" charset="-122"/>
                <a:ea typeface="造字工房悦黑演示版常规体" pitchFamily="50" charset="-122"/>
              </a:rPr>
              <a:t>知识点</a:t>
            </a:r>
            <a:endParaRPr lang="en-US" altLang="zh-CN" sz="2400" b="1" i="0" dirty="0">
              <a:solidFill>
                <a:schemeClr val="tx2"/>
              </a:solidFill>
              <a:effectLst/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B72CC679-3BF7-4CFE-8D0F-B2D99AEDC9E4}"/>
              </a:ext>
            </a:extLst>
          </p:cNvPr>
          <p:cNvSpPr/>
          <p:nvPr/>
        </p:nvSpPr>
        <p:spPr>
          <a:xfrm>
            <a:off x="2385180" y="3222369"/>
            <a:ext cx="437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Knowledge points</a:t>
            </a:r>
            <a:endParaRPr lang="en-US" altLang="zh-CN" sz="3200" b="1" i="0" dirty="0"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="" xmlns:a16="http://schemas.microsoft.com/office/drawing/2014/main" id="{62474400-4DF8-40B3-8FDB-A4B5AB5C49A6}"/>
              </a:ext>
            </a:extLst>
          </p:cNvPr>
          <p:cNvSpPr txBox="1"/>
          <p:nvPr/>
        </p:nvSpPr>
        <p:spPr>
          <a:xfrm>
            <a:off x="3649269" y="1111230"/>
            <a:ext cx="184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02</a:t>
            </a:r>
            <a:endParaRPr lang="zh-CN" altLang="en-US" sz="9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="" xmlns:a16="http://schemas.microsoft.com/office/drawing/2014/main" id="{F8406D1E-8D3F-4AE5-B5DB-91B6C4E28B2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570" t="20919" r="34859" b="7901"/>
          <a:stretch/>
        </p:blipFill>
        <p:spPr>
          <a:xfrm rot="16200000">
            <a:off x="4470898" y="1593712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1358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83"/>
                            </p:stCondLst>
                            <p:childTnLst>
                              <p:par>
                                <p:cTn id="9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83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3">
            <a:extLst>
              <a:ext uri="{FF2B5EF4-FFF2-40B4-BE49-F238E27FC236}">
                <a16:creationId xmlns="" xmlns:a16="http://schemas.microsoft.com/office/drawing/2014/main" id="{B27704E6-8576-4437-BB52-55A8BEDDA7B0}"/>
              </a:ext>
            </a:extLst>
          </p:cNvPr>
          <p:cNvSpPr>
            <a:spLocks/>
          </p:cNvSpPr>
          <p:nvPr/>
        </p:nvSpPr>
        <p:spPr bwMode="auto">
          <a:xfrm>
            <a:off x="1015256" y="202015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" name="直接连接符 4">
            <a:extLst>
              <a:ext uri="{FF2B5EF4-FFF2-40B4-BE49-F238E27FC236}">
                <a16:creationId xmlns="" xmlns:a16="http://schemas.microsoft.com/office/drawing/2014/main" id="{F9E0889C-24A9-4012-B5B0-3431262F7E37}"/>
              </a:ext>
            </a:extLst>
          </p:cNvPr>
          <p:cNvSpPr>
            <a:spLocks/>
          </p:cNvSpPr>
          <p:nvPr/>
        </p:nvSpPr>
        <p:spPr bwMode="auto">
          <a:xfrm>
            <a:off x="1015256" y="202015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" name="直接连接符 5">
            <a:extLst>
              <a:ext uri="{FF2B5EF4-FFF2-40B4-BE49-F238E27FC236}">
                <a16:creationId xmlns="" xmlns:a16="http://schemas.microsoft.com/office/drawing/2014/main" id="{BD84CD78-8DD0-4841-A2D6-08E5A091375B}"/>
              </a:ext>
            </a:extLst>
          </p:cNvPr>
          <p:cNvSpPr>
            <a:spLocks/>
          </p:cNvSpPr>
          <p:nvPr/>
        </p:nvSpPr>
        <p:spPr bwMode="auto">
          <a:xfrm>
            <a:off x="1086694" y="202134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" name="直接连接符 6">
            <a:extLst>
              <a:ext uri="{FF2B5EF4-FFF2-40B4-BE49-F238E27FC236}">
                <a16:creationId xmlns="" xmlns:a16="http://schemas.microsoft.com/office/drawing/2014/main" id="{B553A849-8CF4-46BE-9927-438B79CED307}"/>
              </a:ext>
            </a:extLst>
          </p:cNvPr>
          <p:cNvSpPr>
            <a:spLocks/>
          </p:cNvSpPr>
          <p:nvPr/>
        </p:nvSpPr>
        <p:spPr bwMode="auto">
          <a:xfrm>
            <a:off x="1086694" y="202134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直接连接符 13">
            <a:extLst>
              <a:ext uri="{FF2B5EF4-FFF2-40B4-BE49-F238E27FC236}">
                <a16:creationId xmlns="" xmlns:a16="http://schemas.microsoft.com/office/drawing/2014/main" id="{21A61DA6-854F-4802-8F6D-4A3481D0CEF6}"/>
              </a:ext>
            </a:extLst>
          </p:cNvPr>
          <p:cNvSpPr>
            <a:spLocks/>
          </p:cNvSpPr>
          <p:nvPr/>
        </p:nvSpPr>
        <p:spPr bwMode="auto">
          <a:xfrm>
            <a:off x="3854659" y="106539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866F1183-1A02-4ADD-A280-53F62E4DD8B4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FFA100"/>
                </a:solidFill>
                <a:latin typeface="+mj-ea"/>
                <a:ea typeface="+mj-ea"/>
              </a:rPr>
              <a:t>Knowledge points</a:t>
            </a:r>
            <a:endParaRPr lang="en-US" altLang="zh-CN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FFA100"/>
                </a:solidFill>
                <a:latin typeface="+mj-ea"/>
                <a:ea typeface="+mj-ea"/>
              </a:rPr>
              <a:t>知识点</a:t>
            </a:r>
            <a:endParaRPr lang="zh-CN" altLang="en-US" sz="2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7465132"/>
              </p:ext>
            </p:extLst>
          </p:nvPr>
        </p:nvGraphicFramePr>
        <p:xfrm>
          <a:off x="1227033" y="1256927"/>
          <a:ext cx="5756474" cy="3018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8237"/>
                <a:gridCol w="2878237"/>
              </a:tblGrid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知识点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难度等级</a:t>
                      </a:r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添加背景，角色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运动指令，坐标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图层指令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条件，循环指令，自制积木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变量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广播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" name="组 1"/>
          <p:cNvGrpSpPr/>
          <p:nvPr/>
        </p:nvGrpSpPr>
        <p:grpSpPr>
          <a:xfrm>
            <a:off x="4262718" y="1743634"/>
            <a:ext cx="1322284" cy="2436180"/>
            <a:chOff x="4477871" y="1465729"/>
            <a:chExt cx="1322284" cy="2436180"/>
          </a:xfrm>
        </p:grpSpPr>
        <p:sp>
          <p:nvSpPr>
            <p:cNvPr id="23" name="五角星 22"/>
            <p:cNvSpPr/>
            <p:nvPr/>
          </p:nvSpPr>
          <p:spPr>
            <a:xfrm>
              <a:off x="4477871" y="1465729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五角星 35"/>
            <p:cNvSpPr/>
            <p:nvPr/>
          </p:nvSpPr>
          <p:spPr>
            <a:xfrm>
              <a:off x="4482343" y="1920709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五角星 36"/>
            <p:cNvSpPr/>
            <p:nvPr/>
          </p:nvSpPr>
          <p:spPr>
            <a:xfrm>
              <a:off x="4836463" y="1918457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五角星 37"/>
            <p:cNvSpPr/>
            <p:nvPr/>
          </p:nvSpPr>
          <p:spPr>
            <a:xfrm>
              <a:off x="4506996" y="2355497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五角星 38"/>
            <p:cNvSpPr/>
            <p:nvPr/>
          </p:nvSpPr>
          <p:spPr>
            <a:xfrm>
              <a:off x="4867825" y="2353254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五角星 39"/>
            <p:cNvSpPr/>
            <p:nvPr/>
          </p:nvSpPr>
          <p:spPr>
            <a:xfrm>
              <a:off x="4518202" y="2790285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五角星 40"/>
            <p:cNvSpPr/>
            <p:nvPr/>
          </p:nvSpPr>
          <p:spPr>
            <a:xfrm>
              <a:off x="4892479" y="2788043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五角星 41"/>
            <p:cNvSpPr/>
            <p:nvPr/>
          </p:nvSpPr>
          <p:spPr>
            <a:xfrm>
              <a:off x="5253308" y="2779079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五角星 42"/>
            <p:cNvSpPr/>
            <p:nvPr/>
          </p:nvSpPr>
          <p:spPr>
            <a:xfrm>
              <a:off x="4518202" y="3240762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五角星 43"/>
            <p:cNvSpPr/>
            <p:nvPr/>
          </p:nvSpPr>
          <p:spPr>
            <a:xfrm>
              <a:off x="4919373" y="3238521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五角星 44"/>
            <p:cNvSpPr/>
            <p:nvPr/>
          </p:nvSpPr>
          <p:spPr>
            <a:xfrm>
              <a:off x="5266755" y="3236279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五角星 45"/>
            <p:cNvSpPr/>
            <p:nvPr/>
          </p:nvSpPr>
          <p:spPr>
            <a:xfrm>
              <a:off x="5587243" y="3234038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五角星 46"/>
            <p:cNvSpPr/>
            <p:nvPr/>
          </p:nvSpPr>
          <p:spPr>
            <a:xfrm>
              <a:off x="4536131" y="3675551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五角星 47"/>
            <p:cNvSpPr/>
            <p:nvPr/>
          </p:nvSpPr>
          <p:spPr>
            <a:xfrm>
              <a:off x="4917132" y="3686757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五角星 48"/>
            <p:cNvSpPr/>
            <p:nvPr/>
          </p:nvSpPr>
          <p:spPr>
            <a:xfrm>
              <a:off x="5257793" y="3684515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五角星 49"/>
            <p:cNvSpPr/>
            <p:nvPr/>
          </p:nvSpPr>
          <p:spPr>
            <a:xfrm>
              <a:off x="5591726" y="3682274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091119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655CA35D-8273-4668-82A0-C765CD98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4" y="3639126"/>
            <a:ext cx="2213040" cy="12436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4BAF13C2-10E7-4086-AC4F-A1D72893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36" y="2852701"/>
            <a:ext cx="2853175" cy="202404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4693DD7E-BAC5-4F55-9B73-7188916EC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59" y="2936238"/>
            <a:ext cx="2274005" cy="1896020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="" xmlns:a16="http://schemas.microsoft.com/office/drawing/2014/main" id="{E48C34C2-D5A2-4F0C-AC0F-4EF5A9C291B1}"/>
              </a:ext>
            </a:extLst>
          </p:cNvPr>
          <p:cNvGrpSpPr/>
          <p:nvPr/>
        </p:nvGrpSpPr>
        <p:grpSpPr>
          <a:xfrm>
            <a:off x="7337379" y="127341"/>
            <a:ext cx="1421290" cy="887160"/>
            <a:chOff x="7180022" y="219753"/>
            <a:chExt cx="1592029" cy="993734"/>
          </a:xfrm>
        </p:grpSpPr>
        <p:pic>
          <p:nvPicPr>
            <p:cNvPr id="26" name="图片 25">
              <a:extLst>
                <a:ext uri="{FF2B5EF4-FFF2-40B4-BE49-F238E27FC236}">
                  <a16:creationId xmlns="" xmlns:a16="http://schemas.microsoft.com/office/drawing/2014/main" id="{E7C3B35B-B8D2-4C49-81CB-DDBD637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8317" y="219753"/>
              <a:ext cx="993734" cy="9937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="" xmlns:a16="http://schemas.microsoft.com/office/drawing/2014/main" id="{895DE241-E92B-4927-900E-8FD3D5BB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0022" y="595615"/>
              <a:ext cx="1530229" cy="615749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08601CBF-2AD2-4261-8191-36F90736C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1461" y="4340776"/>
            <a:ext cx="1298561" cy="4816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2B1D96BD-DF8F-4B04-987B-AA4ECECC87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81" y="3053932"/>
            <a:ext cx="1079086" cy="4389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="" xmlns:a16="http://schemas.microsoft.com/office/drawing/2014/main" id="{D0C6C32C-0161-4254-8EF5-805CF6958C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187" y="23100"/>
            <a:ext cx="1298561" cy="282878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="" xmlns:a16="http://schemas.microsoft.com/office/drawing/2014/main" id="{E247DD9D-BD03-452E-9608-F8FD186A34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365388">
            <a:off x="1225006" y="192436"/>
            <a:ext cx="6693988" cy="256663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247E7A1F-2800-487C-87B4-09E147AD44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3773" y="2005412"/>
            <a:ext cx="914479" cy="76816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="" xmlns:a16="http://schemas.microsoft.com/office/drawing/2014/main" id="{A21ABC91-65F8-458C-AFC7-0F77CF6365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1879" y="3991676"/>
            <a:ext cx="469433" cy="9632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="" xmlns:a16="http://schemas.microsoft.com/office/drawing/2014/main" id="{C2534C03-113D-4374-8141-C9E008A840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9576" y="4059553"/>
            <a:ext cx="536494" cy="81083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="" xmlns:a16="http://schemas.microsoft.com/office/drawing/2014/main" id="{770B5569-BE13-47B0-923B-39DA4A4327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8448" y="4010686"/>
            <a:ext cx="457240" cy="96325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="" xmlns:a16="http://schemas.microsoft.com/office/drawing/2014/main" id="{BE25F316-3A78-4CC5-898C-80AE29383E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95611" y="4700137"/>
            <a:ext cx="304826" cy="21337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="" xmlns:a16="http://schemas.microsoft.com/office/drawing/2014/main" id="{1B4FF0A3-E370-4B23-B855-B90E306442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F7D8E1C9-AE3B-4107-B19D-3451CDDCD6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33D6A114-2470-4715-830C-28260D2ECE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214" y="3962389"/>
            <a:ext cx="475529" cy="10242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3AA638C2-CCCC-415E-B5DC-3514E6BD38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3985" y="4058786"/>
            <a:ext cx="548688" cy="92667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44F3D5BF-0C3C-4308-8162-8988AB671EA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110868" y="4644715"/>
            <a:ext cx="542591" cy="262151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19C89A45-DC9C-41DA-B220-A35EBF68355C}"/>
              </a:ext>
            </a:extLst>
          </p:cNvPr>
          <p:cNvSpPr/>
          <p:nvPr/>
        </p:nvSpPr>
        <p:spPr>
          <a:xfrm>
            <a:off x="2385180" y="2845283"/>
            <a:ext cx="437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2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代码</a:t>
            </a:r>
            <a:r>
              <a:rPr lang="zh-CN" altLang="en-US" sz="2400" b="1" i="0" dirty="0" smtClean="0">
                <a:solidFill>
                  <a:schemeClr val="tx2"/>
                </a:solidFill>
                <a:effectLst/>
                <a:latin typeface="造字工房悦黑演示版常规体" pitchFamily="50" charset="-122"/>
                <a:ea typeface="造字工房悦黑演示版常规体" pitchFamily="50" charset="-122"/>
              </a:rPr>
              <a:t>流程图</a:t>
            </a:r>
            <a:endParaRPr lang="en-US" altLang="zh-CN" sz="2400" b="1" i="0" dirty="0">
              <a:solidFill>
                <a:schemeClr val="tx2"/>
              </a:solidFill>
              <a:effectLst/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B72CC679-3BF7-4CFE-8D0F-B2D99AEDC9E4}"/>
              </a:ext>
            </a:extLst>
          </p:cNvPr>
          <p:cNvSpPr/>
          <p:nvPr/>
        </p:nvSpPr>
        <p:spPr>
          <a:xfrm>
            <a:off x="2385180" y="3222369"/>
            <a:ext cx="437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Code flow chart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="" xmlns:a16="http://schemas.microsoft.com/office/drawing/2014/main" id="{62474400-4DF8-40B3-8FDB-A4B5AB5C49A6}"/>
              </a:ext>
            </a:extLst>
          </p:cNvPr>
          <p:cNvSpPr txBox="1"/>
          <p:nvPr/>
        </p:nvSpPr>
        <p:spPr>
          <a:xfrm>
            <a:off x="3649269" y="1111230"/>
            <a:ext cx="184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03</a:t>
            </a:r>
            <a:endParaRPr lang="zh-CN" altLang="en-US" sz="9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="" xmlns:a16="http://schemas.microsoft.com/office/drawing/2014/main" id="{F8406D1E-8D3F-4AE5-B5DB-91B6C4E28B2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570" t="20919" r="34859" b="7901"/>
          <a:stretch/>
        </p:blipFill>
        <p:spPr>
          <a:xfrm rot="16200000">
            <a:off x="4470898" y="1593712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3843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83"/>
                            </p:stCondLst>
                            <p:childTnLst>
                              <p:par>
                                <p:cTn id="9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83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0E35A2F5-8D96-4C97-B2B6-48F1BE8F1870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Code flow chart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代码流程图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10963" y="992526"/>
            <a:ext cx="1567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chemeClr val="accent1">
                    <a:lumMod val="100000"/>
                  </a:schemeClr>
                </a:solidFill>
              </a:rPr>
              <a:t>滑板少年</a:t>
            </a:r>
            <a:r>
              <a:rPr lang="zh-CN" altLang="en-US" sz="2200" b="1" dirty="0" smtClean="0">
                <a:solidFill>
                  <a:schemeClr val="accent1">
                    <a:lumMod val="100000"/>
                  </a:schemeClr>
                </a:solidFill>
              </a:rPr>
              <a:t>：</a:t>
            </a:r>
            <a:endParaRPr lang="zh-CN" altLang="en-US" sz="2200" b="1" dirty="0">
              <a:solidFill>
                <a:schemeClr val="accent1">
                  <a:lumMod val="100000"/>
                </a:schemeClr>
              </a:solidFill>
            </a:endParaRPr>
          </a:p>
        </p:txBody>
      </p:sp>
      <p:pic>
        <p:nvPicPr>
          <p:cNvPr id="29" name="图片 28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207" y="985087"/>
            <a:ext cx="289069" cy="425422"/>
          </a:xfrm>
          <a:prstGeom prst="rect">
            <a:avLst/>
          </a:prstGeom>
        </p:spPr>
      </p:pic>
      <p:sp>
        <p:nvSpPr>
          <p:cNvPr id="31" name="流程图: 可选过程 30"/>
          <p:cNvSpPr/>
          <p:nvPr/>
        </p:nvSpPr>
        <p:spPr>
          <a:xfrm>
            <a:off x="3822300" y="1080243"/>
            <a:ext cx="840441" cy="28911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开始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3581400" y="2574115"/>
            <a:ext cx="1439333" cy="397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监听按了下键少年需要做的事</a:t>
            </a:r>
            <a:endParaRPr lang="zh-CN" altLang="en-US" sz="1200" dirty="0"/>
          </a:p>
        </p:txBody>
      </p:sp>
      <p:sp>
        <p:nvSpPr>
          <p:cNvPr id="35" name="矩形 34"/>
          <p:cNvSpPr/>
          <p:nvPr/>
        </p:nvSpPr>
        <p:spPr>
          <a:xfrm>
            <a:off x="3788183" y="1767296"/>
            <a:ext cx="923364" cy="385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监听上下左右键</a:t>
            </a:r>
            <a:endParaRPr lang="zh-CN" altLang="en-US" sz="1200" dirty="0"/>
          </a:p>
        </p:txBody>
      </p:sp>
      <p:cxnSp>
        <p:nvCxnSpPr>
          <p:cNvPr id="37" name="直接箭头连接符 36"/>
          <p:cNvCxnSpPr/>
          <p:nvPr/>
        </p:nvCxnSpPr>
        <p:spPr>
          <a:xfrm rot="5400000">
            <a:off x="4059923" y="1559301"/>
            <a:ext cx="381004" cy="112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5" idx="2"/>
          </p:cNvCxnSpPr>
          <p:nvPr/>
        </p:nvCxnSpPr>
        <p:spPr>
          <a:xfrm>
            <a:off x="4249865" y="2152779"/>
            <a:ext cx="402" cy="40415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75"/>
          <p:cNvCxnSpPr>
            <a:stCxn id="35" idx="3"/>
          </p:cNvCxnSpPr>
          <p:nvPr/>
        </p:nvCxnSpPr>
        <p:spPr>
          <a:xfrm>
            <a:off x="4711547" y="1960038"/>
            <a:ext cx="622453" cy="1269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5325534" y="1752849"/>
            <a:ext cx="1439333" cy="42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监听按了左右键碰少年需要做的事</a:t>
            </a:r>
            <a:endParaRPr lang="zh-CN" altLang="en-US" sz="1200" dirty="0"/>
          </a:p>
        </p:txBody>
      </p:sp>
      <p:cxnSp>
        <p:nvCxnSpPr>
          <p:cNvPr id="42" name="直接箭头连接符 75"/>
          <p:cNvCxnSpPr/>
          <p:nvPr/>
        </p:nvCxnSpPr>
        <p:spPr>
          <a:xfrm flipH="1" flipV="1">
            <a:off x="3090335" y="1964267"/>
            <a:ext cx="651931" cy="846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574800" y="1778248"/>
            <a:ext cx="1490134" cy="380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监听按了上键少年需要做的事</a:t>
            </a:r>
            <a:endParaRPr lang="zh-CN" altLang="en-US" sz="1200" dirty="0"/>
          </a:p>
        </p:txBody>
      </p:sp>
      <p:cxnSp>
        <p:nvCxnSpPr>
          <p:cNvPr id="45" name="直接箭头连接符 75"/>
          <p:cNvCxnSpPr/>
          <p:nvPr/>
        </p:nvCxnSpPr>
        <p:spPr>
          <a:xfrm>
            <a:off x="4292198" y="2974046"/>
            <a:ext cx="402" cy="40415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3606800" y="3386915"/>
            <a:ext cx="1439333" cy="42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监听少年是否碰到地面</a:t>
            </a:r>
            <a:endParaRPr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3606800" y="4140448"/>
            <a:ext cx="1439333" cy="42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监听少年是否死亡</a:t>
            </a:r>
            <a:endParaRPr lang="zh-CN" altLang="en-US" sz="1200" dirty="0"/>
          </a:p>
        </p:txBody>
      </p:sp>
      <p:cxnSp>
        <p:nvCxnSpPr>
          <p:cNvPr id="49" name="直接箭头连接符 75"/>
          <p:cNvCxnSpPr>
            <a:stCxn id="46" idx="2"/>
            <a:endCxn id="48" idx="0"/>
          </p:cNvCxnSpPr>
          <p:nvPr/>
        </p:nvCxnSpPr>
        <p:spPr>
          <a:xfrm rot="5400000">
            <a:off x="4161243" y="3975223"/>
            <a:ext cx="330449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13714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35" grpId="0" animBg="1"/>
      <p:bldP spid="41" grpId="0" animBg="1"/>
      <p:bldP spid="43" grpId="0" animBg="1"/>
      <p:bldP spid="46" grpId="0" animBg="1"/>
      <p:bldP spid="4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卡通矢量图 课件PP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8100"/>
      </a:accent1>
      <a:accent2>
        <a:srgbClr val="FFA74C"/>
      </a:accent2>
      <a:accent3>
        <a:srgbClr val="FF5C00"/>
      </a:accent3>
      <a:accent4>
        <a:srgbClr val="FF9F00"/>
      </a:accent4>
      <a:accent5>
        <a:srgbClr val="FFC34D"/>
      </a:accent5>
      <a:accent6>
        <a:srgbClr val="B44010"/>
      </a:accent6>
      <a:hlink>
        <a:srgbClr val="FF8100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78495"/>
    </a:dk2>
    <a:lt2>
      <a:srgbClr val="F0F0F0"/>
    </a:lt2>
    <a:accent1>
      <a:srgbClr val="FF8100"/>
    </a:accent1>
    <a:accent2>
      <a:srgbClr val="FFA74C"/>
    </a:accent2>
    <a:accent3>
      <a:srgbClr val="FF5C00"/>
    </a:accent3>
    <a:accent4>
      <a:srgbClr val="FF9F00"/>
    </a:accent4>
    <a:accent5>
      <a:srgbClr val="FFC34D"/>
    </a:accent5>
    <a:accent6>
      <a:srgbClr val="B44010"/>
    </a:accent6>
    <a:hlink>
      <a:srgbClr val="FF8100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2839</TotalTime>
  <Words>1273</Words>
  <Application>Microsoft Macintosh PowerPoint</Application>
  <PresentationFormat>全屏显示(16:9)</PresentationFormat>
  <Paragraphs>382</Paragraphs>
  <Slides>43</Slides>
  <Notes>43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4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卡通矢量图 课件PPT</dc:title>
  <dc:creator>lenovo</dc:creator>
  <cp:lastModifiedBy>xbany</cp:lastModifiedBy>
  <cp:revision>1431</cp:revision>
  <dcterms:created xsi:type="dcterms:W3CDTF">2017-07-04T05:41:22Z</dcterms:created>
  <dcterms:modified xsi:type="dcterms:W3CDTF">2019-06-13T03:42:12Z</dcterms:modified>
</cp:coreProperties>
</file>