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7" r:id="rId2"/>
    <p:sldId id="327" r:id="rId3"/>
    <p:sldId id="313" r:id="rId4"/>
    <p:sldId id="314" r:id="rId5"/>
    <p:sldId id="315" r:id="rId6"/>
    <p:sldId id="291" r:id="rId7"/>
    <p:sldId id="285" r:id="rId8"/>
    <p:sldId id="267" r:id="rId9"/>
    <p:sldId id="286" r:id="rId10"/>
    <p:sldId id="293" r:id="rId11"/>
    <p:sldId id="371" r:id="rId12"/>
    <p:sldId id="294" r:id="rId13"/>
    <p:sldId id="288" r:id="rId14"/>
    <p:sldId id="299" r:id="rId15"/>
    <p:sldId id="295" r:id="rId16"/>
    <p:sldId id="337" r:id="rId17"/>
    <p:sldId id="329" r:id="rId18"/>
    <p:sldId id="360" r:id="rId19"/>
    <p:sldId id="345" r:id="rId20"/>
    <p:sldId id="346" r:id="rId21"/>
    <p:sldId id="361" r:id="rId22"/>
    <p:sldId id="340" r:id="rId23"/>
    <p:sldId id="339" r:id="rId24"/>
    <p:sldId id="341" r:id="rId25"/>
    <p:sldId id="316" r:id="rId26"/>
    <p:sldId id="301" r:id="rId27"/>
    <p:sldId id="349" r:id="rId28"/>
    <p:sldId id="350" r:id="rId29"/>
    <p:sldId id="351" r:id="rId30"/>
    <p:sldId id="352" r:id="rId31"/>
    <p:sldId id="353" r:id="rId32"/>
    <p:sldId id="354" r:id="rId33"/>
    <p:sldId id="321" r:id="rId34"/>
    <p:sldId id="308" r:id="rId35"/>
    <p:sldId id="356" r:id="rId36"/>
    <p:sldId id="355" r:id="rId37"/>
    <p:sldId id="358" r:id="rId38"/>
    <p:sldId id="359" r:id="rId39"/>
    <p:sldId id="362" r:id="rId40"/>
    <p:sldId id="364" r:id="rId41"/>
    <p:sldId id="365" r:id="rId42"/>
    <p:sldId id="363" r:id="rId43"/>
    <p:sldId id="367" r:id="rId44"/>
    <p:sldId id="368" r:id="rId45"/>
    <p:sldId id="369" r:id="rId46"/>
    <p:sldId id="325" r:id="rId47"/>
    <p:sldId id="370" r:id="rId48"/>
    <p:sldId id="312" r:id="rId49"/>
    <p:sldId id="292" r:id="rId50"/>
    <p:sldId id="280" r:id="rId51"/>
  </p:sldIdLst>
  <p:sldSz cx="9144000" cy="5143500" type="screen16x9"/>
  <p:notesSz cx="6858000" cy="9144000"/>
  <p:custDataLst>
    <p:tags r:id="rId5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A1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0960"/>
    <p:restoredTop sz="85926" autoAdjust="0"/>
  </p:normalViewPr>
  <p:slideViewPr>
    <p:cSldViewPr snapToGrid="0" showGuides="1">
      <p:cViewPr>
        <p:scale>
          <a:sx n="150" d="100"/>
          <a:sy n="150" d="100"/>
        </p:scale>
        <p:origin x="138" y="288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0421-1F17-48B9-A742-59371A34F01B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6C13D-D929-4261-B8F5-C559A2912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7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027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942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3840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384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9879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538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3659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9384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5089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2232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22323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223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15552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22323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22323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15929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46225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813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46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894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757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15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8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402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91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5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95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697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6D4C43E-DD09-483E-B4F8-0CD08AE46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76" y="38100"/>
            <a:ext cx="608620" cy="611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B4CBCD7-CDCA-4F7B-A8E8-9AC9F26BC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9043" y="4011282"/>
            <a:ext cx="629986" cy="937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6C29C2F-77D8-4AAE-B029-91E7CAE0A7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06440"/>
            <a:ext cx="809351" cy="343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60598B0-5E40-4DA3-9401-A9C04D12171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E4EBAB0-B729-4215-B817-FC067D842D3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D7B5E2B-5F9F-4F50-8DCD-D76A227987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1972" y="3556000"/>
            <a:ext cx="677632" cy="140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BEFBD492-E027-448C-B14D-3F92A7861F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20073" y="3541143"/>
            <a:ext cx="873510" cy="1461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F2D29CF-81A6-4D49-8830-087779FEC47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33889" y="4587035"/>
            <a:ext cx="423519" cy="296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3F94A80F-97E3-4D6C-9CE9-5F12489266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9043" y="2932113"/>
            <a:ext cx="794099" cy="6670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AC476DB-14CB-4419-8E7B-144FF0496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t="22427" r="27990"/>
          <a:stretch/>
        </p:blipFill>
        <p:spPr>
          <a:xfrm rot="5400000">
            <a:off x="7765137" y="-654960"/>
            <a:ext cx="824013" cy="19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00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19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72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29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1597-43B6-4500-898D-97D337DD2B86}" type="datetimeFigureOut">
              <a:rPr lang="zh-CN" altLang="en-US" smtClean="0"/>
              <a:pPr/>
              <a:t>2019/5/31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9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8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8.png"/><Relationship Id="rId21" Type="http://schemas.openxmlformats.org/officeDocument/2006/relationships/image" Target="../media/image64.png"/><Relationship Id="rId7" Type="http://schemas.openxmlformats.org/officeDocument/2006/relationships/image" Target="../media/image52.png"/><Relationship Id="rId12" Type="http://schemas.openxmlformats.org/officeDocument/2006/relationships/image" Target="../media/image9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10.png"/><Relationship Id="rId19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8.png"/><Relationship Id="rId21" Type="http://schemas.openxmlformats.org/officeDocument/2006/relationships/image" Target="../media/image64.png"/><Relationship Id="rId7" Type="http://schemas.openxmlformats.org/officeDocument/2006/relationships/image" Target="../media/image52.png"/><Relationship Id="rId12" Type="http://schemas.openxmlformats.org/officeDocument/2006/relationships/image" Target="../media/image9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10.png"/><Relationship Id="rId19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8.png"/><Relationship Id="rId21" Type="http://schemas.openxmlformats.org/officeDocument/2006/relationships/image" Target="../media/image64.png"/><Relationship Id="rId7" Type="http://schemas.openxmlformats.org/officeDocument/2006/relationships/image" Target="../media/image52.png"/><Relationship Id="rId12" Type="http://schemas.openxmlformats.org/officeDocument/2006/relationships/image" Target="../media/image9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10.png"/><Relationship Id="rId19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tags" Target="../tags/tag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8.png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openxmlformats.org/officeDocument/2006/relationships/notesSlide" Target="../notesSlides/notesSlide50.xml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8.png"/><Relationship Id="rId21" Type="http://schemas.openxmlformats.org/officeDocument/2006/relationships/image" Target="../media/image64.png"/><Relationship Id="rId7" Type="http://schemas.openxmlformats.org/officeDocument/2006/relationships/image" Target="../media/image52.png"/><Relationship Id="rId12" Type="http://schemas.openxmlformats.org/officeDocument/2006/relationships/image" Target="../media/image9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10.png"/><Relationship Id="rId19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8.png"/><Relationship Id="rId21" Type="http://schemas.openxmlformats.org/officeDocument/2006/relationships/image" Target="../media/image64.png"/><Relationship Id="rId7" Type="http://schemas.openxmlformats.org/officeDocument/2006/relationships/image" Target="../media/image52.png"/><Relationship Id="rId12" Type="http://schemas.openxmlformats.org/officeDocument/2006/relationships/image" Target="../media/image9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8.png"/><Relationship Id="rId10" Type="http://schemas.openxmlformats.org/officeDocument/2006/relationships/image" Target="../media/image10.png"/><Relationship Id="rId19" Type="http://schemas.openxmlformats.org/officeDocument/2006/relationships/image" Target="../media/image62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833203" y="1471187"/>
            <a:ext cx="747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挑战</a:t>
            </a:r>
            <a:r>
              <a:rPr lang="en-US" altLang="zh-CN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100</a:t>
            </a:r>
            <a:r>
              <a:rPr lang="zh-CN" altLang="en-US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层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18454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5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="" xmlns:a16="http://schemas.microsoft.com/office/drawing/2014/main" id="{42DCD41D-52BA-4448-94FD-D6E3D02085EE}"/>
              </a:ext>
            </a:extLst>
          </p:cNvPr>
          <p:cNvSpPr txBox="1"/>
          <p:nvPr/>
        </p:nvSpPr>
        <p:spPr>
          <a:xfrm>
            <a:off x="0" y="24208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Challenge 100 levels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="" xmlns:a16="http://schemas.microsoft.com/office/drawing/2014/main" id="{667C8ED2-A0CE-49C3-92FA-B90D5616865B}"/>
              </a:ext>
            </a:extLst>
          </p:cNvPr>
          <p:cNvSpPr txBox="1"/>
          <p:nvPr/>
        </p:nvSpPr>
        <p:spPr>
          <a:xfrm>
            <a:off x="3730897" y="3216477"/>
            <a:ext cx="16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</a:rPr>
              <a:t>教师</a:t>
            </a:r>
            <a:r>
              <a:rPr lang="zh-CN" altLang="en-US" sz="1600" dirty="0" smtClean="0">
                <a:solidFill>
                  <a:schemeClr val="tx2"/>
                </a:solidFill>
              </a:rPr>
              <a:t>：魏群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15009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2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4036" y="995904"/>
            <a:ext cx="150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玩家：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8" name="图片 27" descr="桶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27" y="1022350"/>
            <a:ext cx="211884" cy="387238"/>
          </a:xfrm>
          <a:prstGeom prst="rect">
            <a:avLst/>
          </a:prstGeom>
        </p:spPr>
      </p:pic>
      <p:cxnSp>
        <p:nvCxnSpPr>
          <p:cNvPr id="35" name="直接箭头连接符 34"/>
          <p:cNvCxnSpPr>
            <a:stCxn id="38" idx="2"/>
            <a:endCxn id="20" idx="0"/>
          </p:cNvCxnSpPr>
          <p:nvPr/>
        </p:nvCxnSpPr>
        <p:spPr>
          <a:xfrm rot="5400000">
            <a:off x="4423057" y="2488449"/>
            <a:ext cx="434793" cy="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可选过程 37"/>
          <p:cNvSpPr/>
          <p:nvPr/>
        </p:nvSpPr>
        <p:spPr>
          <a:xfrm>
            <a:off x="4220233" y="19819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5724441" y="356683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重复执行</a:t>
            </a:r>
            <a:endParaRPr lang="zh-CN" altLang="en-US" sz="1200" dirty="0"/>
          </a:p>
        </p:txBody>
      </p:sp>
      <p:cxnSp>
        <p:nvCxnSpPr>
          <p:cNvPr id="46" name="直接箭头连接符 45"/>
          <p:cNvCxnSpPr>
            <a:stCxn id="19" idx="3"/>
            <a:endCxn id="42" idx="1"/>
          </p:cNvCxnSpPr>
          <p:nvPr/>
        </p:nvCxnSpPr>
        <p:spPr>
          <a:xfrm flipV="1">
            <a:off x="5101013" y="3764055"/>
            <a:ext cx="623428" cy="14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17"/>
          <p:cNvCxnSpPr>
            <a:stCxn id="42" idx="0"/>
          </p:cNvCxnSpPr>
          <p:nvPr/>
        </p:nvCxnSpPr>
        <p:spPr>
          <a:xfrm rot="16200000" flipV="1">
            <a:off x="4904681" y="2289870"/>
            <a:ext cx="1014131" cy="1539791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177649" y="3572812"/>
            <a:ext cx="92336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向下运动</a:t>
            </a:r>
            <a:endParaRPr lang="zh-CN" altLang="en-US" sz="1200" dirty="0"/>
          </a:p>
        </p:txBody>
      </p:sp>
      <p:sp>
        <p:nvSpPr>
          <p:cNvPr id="20" name="流程图: 决策 19"/>
          <p:cNvSpPr/>
          <p:nvPr/>
        </p:nvSpPr>
        <p:spPr>
          <a:xfrm>
            <a:off x="3857161" y="2705847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碰到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地板</a:t>
            </a:r>
            <a:endParaRPr lang="zh-CN" altLang="en-US" sz="1200" dirty="0"/>
          </a:p>
        </p:txBody>
      </p:sp>
      <p:cxnSp>
        <p:nvCxnSpPr>
          <p:cNvPr id="21" name="直接箭头连接符 20"/>
          <p:cNvCxnSpPr>
            <a:stCxn id="20" idx="2"/>
            <a:endCxn id="19" idx="0"/>
          </p:cNvCxnSpPr>
          <p:nvPr/>
        </p:nvCxnSpPr>
        <p:spPr>
          <a:xfrm rot="5400000">
            <a:off x="4465266" y="3397625"/>
            <a:ext cx="349253" cy="11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4397427" y="327920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否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3" name="直接箭头连接符 42"/>
          <p:cNvCxnSpPr>
            <a:stCxn id="47" idx="2"/>
            <a:endCxn id="44" idx="0"/>
          </p:cNvCxnSpPr>
          <p:nvPr/>
        </p:nvCxnSpPr>
        <p:spPr>
          <a:xfrm rot="5400000">
            <a:off x="2489861" y="3359340"/>
            <a:ext cx="273422" cy="1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168441" y="34969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向上运动</a:t>
            </a:r>
            <a:endParaRPr lang="zh-CN" altLang="en-US" sz="1200" dirty="0"/>
          </a:p>
        </p:txBody>
      </p:sp>
      <p:sp>
        <p:nvSpPr>
          <p:cNvPr id="47" name="流程图: 决策 46"/>
          <p:cNvSpPr/>
          <p:nvPr/>
        </p:nvSpPr>
        <p:spPr>
          <a:xfrm>
            <a:off x="1844211" y="2705847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碰到蹦床地板</a:t>
            </a:r>
            <a:endParaRPr lang="zh-CN" altLang="en-US" sz="1200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2940048" y="2222500"/>
            <a:ext cx="21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4" name="肘形连接符 17"/>
          <p:cNvCxnSpPr>
            <a:stCxn id="20" idx="1"/>
            <a:endCxn id="47" idx="0"/>
          </p:cNvCxnSpPr>
          <p:nvPr/>
        </p:nvCxnSpPr>
        <p:spPr>
          <a:xfrm rot="10800000">
            <a:off x="2627503" y="2705847"/>
            <a:ext cx="1229659" cy="258856"/>
          </a:xfrm>
          <a:prstGeom prst="bentConnector4">
            <a:avLst>
              <a:gd name="adj1" fmla="val 18150"/>
              <a:gd name="adj2" fmla="val 188312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2279648" y="3194050"/>
            <a:ext cx="21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1301748" y="2647950"/>
            <a:ext cx="21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否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肘形连接符 17"/>
          <p:cNvCxnSpPr>
            <a:stCxn id="47" idx="1"/>
            <a:endCxn id="45" idx="0"/>
          </p:cNvCxnSpPr>
          <p:nvPr/>
        </p:nvCxnSpPr>
        <p:spPr>
          <a:xfrm rot="10800000" flipV="1">
            <a:off x="1260391" y="2964703"/>
            <a:ext cx="583820" cy="60847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803191" y="35731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停止运动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19" grpId="0" animBg="1"/>
      <p:bldP spid="20" grpId="0" animBg="1"/>
      <p:bldP spid="22" grpId="0"/>
      <p:bldP spid="44" grpId="0" animBg="1"/>
      <p:bldP spid="47" grpId="0" animBg="1"/>
      <p:bldP spid="48" grpId="0"/>
      <p:bldP spid="57" grpId="0"/>
      <p:bldP spid="37" grpId="0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4036" y="995904"/>
            <a:ext cx="150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玩家：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8" name="图片 27" descr="桶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27" y="1022350"/>
            <a:ext cx="211884" cy="387238"/>
          </a:xfrm>
          <a:prstGeom prst="rect">
            <a:avLst/>
          </a:prstGeom>
        </p:spPr>
      </p:pic>
      <p:cxnSp>
        <p:nvCxnSpPr>
          <p:cNvPr id="69" name="直接箭头连接符 68"/>
          <p:cNvCxnSpPr>
            <a:stCxn id="70" idx="2"/>
            <a:endCxn id="75" idx="0"/>
          </p:cNvCxnSpPr>
          <p:nvPr/>
        </p:nvCxnSpPr>
        <p:spPr>
          <a:xfrm rot="5400000">
            <a:off x="3172107" y="1821699"/>
            <a:ext cx="231593" cy="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流程图: 可选过程 69"/>
          <p:cNvSpPr/>
          <p:nvPr/>
        </p:nvSpPr>
        <p:spPr>
          <a:xfrm>
            <a:off x="2867683" y="141679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4784641" y="300803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重复执行</a:t>
            </a:r>
            <a:endParaRPr lang="zh-CN" altLang="en-US" sz="1200" dirty="0"/>
          </a:p>
        </p:txBody>
      </p:sp>
      <p:cxnSp>
        <p:nvCxnSpPr>
          <p:cNvPr id="73" name="肘形连接符 17"/>
          <p:cNvCxnSpPr>
            <a:stCxn id="71" idx="0"/>
          </p:cNvCxnSpPr>
          <p:nvPr/>
        </p:nvCxnSpPr>
        <p:spPr>
          <a:xfrm rot="16200000" flipV="1">
            <a:off x="3669606" y="1435795"/>
            <a:ext cx="1191931" cy="1952541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825099" y="2798112"/>
            <a:ext cx="92336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向左移动</a:t>
            </a:r>
            <a:endParaRPr lang="zh-CN" altLang="en-US" sz="1200" dirty="0"/>
          </a:p>
        </p:txBody>
      </p:sp>
      <p:sp>
        <p:nvSpPr>
          <p:cNvPr id="75" name="流程图: 决策 74"/>
          <p:cNvSpPr/>
          <p:nvPr/>
        </p:nvSpPr>
        <p:spPr>
          <a:xfrm>
            <a:off x="2504611" y="1937497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按下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左键</a:t>
            </a:r>
            <a:endParaRPr lang="zh-CN" altLang="en-US" sz="1200" dirty="0"/>
          </a:p>
        </p:txBody>
      </p:sp>
      <p:cxnSp>
        <p:nvCxnSpPr>
          <p:cNvPr id="76" name="直接箭头连接符 75"/>
          <p:cNvCxnSpPr>
            <a:stCxn id="75" idx="2"/>
            <a:endCxn id="74" idx="0"/>
          </p:cNvCxnSpPr>
          <p:nvPr/>
        </p:nvCxnSpPr>
        <p:spPr>
          <a:xfrm rot="5400000">
            <a:off x="3115891" y="2626100"/>
            <a:ext cx="342903" cy="11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flipH="1">
            <a:off x="3044877" y="251085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8" name="直接箭头连接符 77"/>
          <p:cNvCxnSpPr>
            <a:stCxn id="74" idx="2"/>
            <a:endCxn id="80" idx="0"/>
          </p:cNvCxnSpPr>
          <p:nvPr/>
        </p:nvCxnSpPr>
        <p:spPr>
          <a:xfrm rot="16200000" flipH="1">
            <a:off x="3173790" y="3296585"/>
            <a:ext cx="227102" cy="11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837799" y="4290362"/>
            <a:ext cx="92336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向右移动</a:t>
            </a:r>
            <a:endParaRPr lang="zh-CN" altLang="en-US" sz="1200" dirty="0"/>
          </a:p>
        </p:txBody>
      </p:sp>
      <p:sp>
        <p:nvSpPr>
          <p:cNvPr id="80" name="流程图: 决策 79"/>
          <p:cNvSpPr/>
          <p:nvPr/>
        </p:nvSpPr>
        <p:spPr>
          <a:xfrm>
            <a:off x="2504611" y="3410697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按下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右键</a:t>
            </a:r>
            <a:endParaRPr lang="zh-CN" altLang="en-US" sz="1200" dirty="0"/>
          </a:p>
        </p:txBody>
      </p:sp>
      <p:cxnSp>
        <p:nvCxnSpPr>
          <p:cNvPr id="81" name="直接箭头连接符 80"/>
          <p:cNvCxnSpPr>
            <a:stCxn id="80" idx="2"/>
            <a:endCxn id="79" idx="0"/>
          </p:cNvCxnSpPr>
          <p:nvPr/>
        </p:nvCxnSpPr>
        <p:spPr>
          <a:xfrm rot="16200000" flipH="1">
            <a:off x="3112715" y="4103595"/>
            <a:ext cx="361953" cy="1157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flipH="1">
            <a:off x="3032177" y="398405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0" name="肘形连接符 17"/>
          <p:cNvCxnSpPr>
            <a:stCxn id="79" idx="3"/>
            <a:endCxn id="71" idx="2"/>
          </p:cNvCxnSpPr>
          <p:nvPr/>
        </p:nvCxnSpPr>
        <p:spPr>
          <a:xfrm flipV="1">
            <a:off x="3761163" y="3402479"/>
            <a:ext cx="1480678" cy="108062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4" grpId="0" animBg="1"/>
      <p:bldP spid="75" grpId="0" animBg="1"/>
      <p:bldP spid="77" grpId="0"/>
      <p:bldP spid="79" grpId="0" animBg="1"/>
      <p:bldP spid="80" grpId="0" animBg="1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88170" y="763666"/>
            <a:ext cx="216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地板：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6" name="图片 25" descr="背景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6431" y="956479"/>
            <a:ext cx="304419" cy="42553"/>
          </a:xfrm>
          <a:prstGeom prst="rect">
            <a:avLst/>
          </a:prstGeom>
        </p:spPr>
      </p:pic>
      <p:sp>
        <p:nvSpPr>
          <p:cNvPr id="53" name="流程图: 可选过程 52"/>
          <p:cNvSpPr/>
          <p:nvPr/>
        </p:nvSpPr>
        <p:spPr>
          <a:xfrm>
            <a:off x="676933" y="150569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克隆启动</a:t>
            </a:r>
            <a:endParaRPr lang="zh-CN" altLang="en-US" sz="1200" dirty="0"/>
          </a:p>
        </p:txBody>
      </p:sp>
      <p:cxnSp>
        <p:nvCxnSpPr>
          <p:cNvPr id="54" name="直接箭头连接符 53"/>
          <p:cNvCxnSpPr>
            <a:stCxn id="53" idx="2"/>
          </p:cNvCxnSpPr>
          <p:nvPr/>
        </p:nvCxnSpPr>
        <p:spPr>
          <a:xfrm rot="16200000" flipH="1">
            <a:off x="977294" y="1914663"/>
            <a:ext cx="242423" cy="270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187491" y="343983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重复执行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57141" y="345253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删除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克隆体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60" idx="3"/>
            <a:endCxn id="57" idx="1"/>
          </p:cNvCxnSpPr>
          <p:nvPr/>
        </p:nvCxnSpPr>
        <p:spPr>
          <a:xfrm flipV="1">
            <a:off x="1571541" y="3637055"/>
            <a:ext cx="615950" cy="127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17"/>
          <p:cNvCxnSpPr>
            <a:stCxn id="57" idx="0"/>
          </p:cNvCxnSpPr>
          <p:nvPr/>
        </p:nvCxnSpPr>
        <p:spPr>
          <a:xfrm rot="16200000" flipV="1">
            <a:off x="1091507" y="1886647"/>
            <a:ext cx="1534830" cy="157153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4" idx="2"/>
            <a:endCxn id="60" idx="0"/>
          </p:cNvCxnSpPr>
          <p:nvPr/>
        </p:nvCxnSpPr>
        <p:spPr>
          <a:xfrm rot="5400000">
            <a:off x="984911" y="3321239"/>
            <a:ext cx="260723" cy="1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决策 63"/>
          <p:cNvSpPr/>
          <p:nvPr/>
        </p:nvSpPr>
        <p:spPr>
          <a:xfrm>
            <a:off x="332911" y="2674096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碰到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玩家</a:t>
            </a:r>
            <a:endParaRPr lang="zh-CN" altLang="en-US" sz="1200" dirty="0"/>
          </a:p>
        </p:txBody>
      </p:sp>
      <p:cxnSp>
        <p:nvCxnSpPr>
          <p:cNvPr id="65" name="直接箭头连接符 64"/>
          <p:cNvCxnSpPr>
            <a:stCxn id="87" idx="2"/>
            <a:endCxn id="64" idx="0"/>
          </p:cNvCxnSpPr>
          <p:nvPr/>
        </p:nvCxnSpPr>
        <p:spPr>
          <a:xfrm rot="16200000" flipH="1">
            <a:off x="1006388" y="2564281"/>
            <a:ext cx="217767" cy="1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flipH="1">
            <a:off x="777927" y="317760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57141" y="20618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向上移动</a:t>
            </a:r>
            <a:endParaRPr lang="zh-CN" altLang="en-US" sz="1200" dirty="0"/>
          </a:p>
        </p:txBody>
      </p:sp>
      <p:sp>
        <p:nvSpPr>
          <p:cNvPr id="99" name="流程图: 可选过程 98"/>
          <p:cNvSpPr/>
          <p:nvPr/>
        </p:nvSpPr>
        <p:spPr>
          <a:xfrm>
            <a:off x="3642383" y="15120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克隆启动</a:t>
            </a:r>
            <a:endParaRPr lang="zh-CN" altLang="en-US" sz="1200" dirty="0"/>
          </a:p>
        </p:txBody>
      </p:sp>
      <p:cxnSp>
        <p:nvCxnSpPr>
          <p:cNvPr id="100" name="直接箭头连接符 99"/>
          <p:cNvCxnSpPr>
            <a:stCxn id="99" idx="2"/>
            <a:endCxn id="106" idx="0"/>
          </p:cNvCxnSpPr>
          <p:nvPr/>
        </p:nvCxnSpPr>
        <p:spPr>
          <a:xfrm rot="5400000">
            <a:off x="3838857" y="2024899"/>
            <a:ext cx="447492" cy="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152941" y="36874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重复执行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3603541" y="31032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层数加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cxnSp>
        <p:nvCxnSpPr>
          <p:cNvPr id="103" name="直接箭头连接符 102"/>
          <p:cNvCxnSpPr>
            <a:stCxn id="37" idx="3"/>
            <a:endCxn id="101" idx="1"/>
          </p:cNvCxnSpPr>
          <p:nvPr/>
        </p:nvCxnSpPr>
        <p:spPr>
          <a:xfrm>
            <a:off x="4524291" y="3884705"/>
            <a:ext cx="6286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7"/>
          <p:cNvCxnSpPr>
            <a:stCxn id="101" idx="0"/>
          </p:cNvCxnSpPr>
          <p:nvPr/>
        </p:nvCxnSpPr>
        <p:spPr>
          <a:xfrm rot="16200000" flipV="1">
            <a:off x="4002982" y="2080321"/>
            <a:ext cx="1674530" cy="1539789"/>
          </a:xfrm>
          <a:prstGeom prst="bentConnector3">
            <a:avLst>
              <a:gd name="adj1" fmla="val 100056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6" idx="2"/>
            <a:endCxn id="102" idx="0"/>
          </p:cNvCxnSpPr>
          <p:nvPr/>
        </p:nvCxnSpPr>
        <p:spPr>
          <a:xfrm rot="5400000">
            <a:off x="3893211" y="2933889"/>
            <a:ext cx="336923" cy="1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决策 105"/>
          <p:cNvSpPr/>
          <p:nvPr/>
        </p:nvSpPr>
        <p:spPr>
          <a:xfrm>
            <a:off x="3279311" y="2248646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碰到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玩家</a:t>
            </a:r>
            <a:endParaRPr lang="zh-CN" altLang="en-US" sz="1200" dirty="0"/>
          </a:p>
        </p:txBody>
      </p:sp>
      <p:sp>
        <p:nvSpPr>
          <p:cNvPr id="108" name="TextBox 107"/>
          <p:cNvSpPr txBox="1"/>
          <p:nvPr/>
        </p:nvSpPr>
        <p:spPr>
          <a:xfrm flipH="1">
            <a:off x="3819577" y="277755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09891" y="36874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此脚本</a:t>
            </a:r>
            <a:endParaRPr lang="zh-CN" altLang="en-US" sz="1200" dirty="0"/>
          </a:p>
        </p:txBody>
      </p:sp>
      <p:cxnSp>
        <p:nvCxnSpPr>
          <p:cNvPr id="38" name="直接箭头连接符 37"/>
          <p:cNvCxnSpPr>
            <a:stCxn id="102" idx="2"/>
            <a:endCxn id="37" idx="0"/>
          </p:cNvCxnSpPr>
          <p:nvPr/>
        </p:nvCxnSpPr>
        <p:spPr>
          <a:xfrm rot="16200000" flipH="1">
            <a:off x="3969040" y="3589430"/>
            <a:ext cx="189752" cy="63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0" grpId="0" animBg="1"/>
      <p:bldP spid="64" grpId="0" animBg="1"/>
      <p:bldP spid="66" grpId="0"/>
      <p:bldP spid="87" grpId="0" animBg="1"/>
      <p:bldP spid="99" grpId="0" animBg="1"/>
      <p:bldP spid="101" grpId="0" animBg="1"/>
      <p:bldP spid="102" grpId="0" animBg="1"/>
      <p:bldP spid="106" grpId="0" animBg="1"/>
      <p:bldP spid="108" grpId="0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10963" y="992526"/>
            <a:ext cx="1567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顶上尖刺：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31" name="图片 30" descr="松鼠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8066" y="1114878"/>
            <a:ext cx="235711" cy="176783"/>
          </a:xfrm>
          <a:prstGeom prst="rect">
            <a:avLst/>
          </a:prstGeom>
        </p:spPr>
      </p:pic>
      <p:sp>
        <p:nvSpPr>
          <p:cNvPr id="34" name="流程图: 可选过程 33"/>
          <p:cNvSpPr/>
          <p:nvPr/>
        </p:nvSpPr>
        <p:spPr>
          <a:xfrm>
            <a:off x="2073933" y="15247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克隆启动</a:t>
            </a:r>
            <a:endParaRPr lang="zh-CN" altLang="en-US" sz="1200" dirty="0"/>
          </a:p>
        </p:txBody>
      </p:sp>
      <p:cxnSp>
        <p:nvCxnSpPr>
          <p:cNvPr id="35" name="直接箭头连接符 34"/>
          <p:cNvCxnSpPr>
            <a:stCxn id="34" idx="2"/>
            <a:endCxn id="42" idx="0"/>
          </p:cNvCxnSpPr>
          <p:nvPr/>
        </p:nvCxnSpPr>
        <p:spPr>
          <a:xfrm rot="5400000">
            <a:off x="2270407" y="2037599"/>
            <a:ext cx="447492" cy="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584491" y="37001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重复执行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2035091" y="31159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向下降落</a:t>
            </a:r>
            <a:endParaRPr lang="zh-CN" altLang="en-US" sz="1200" dirty="0"/>
          </a:p>
        </p:txBody>
      </p:sp>
      <p:cxnSp>
        <p:nvCxnSpPr>
          <p:cNvPr id="39" name="直接箭头连接符 38"/>
          <p:cNvCxnSpPr>
            <a:stCxn id="44" idx="3"/>
            <a:endCxn id="37" idx="1"/>
          </p:cNvCxnSpPr>
          <p:nvPr/>
        </p:nvCxnSpPr>
        <p:spPr>
          <a:xfrm>
            <a:off x="2955841" y="3897405"/>
            <a:ext cx="6286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17"/>
          <p:cNvCxnSpPr>
            <a:stCxn id="37" idx="0"/>
          </p:cNvCxnSpPr>
          <p:nvPr/>
        </p:nvCxnSpPr>
        <p:spPr>
          <a:xfrm rot="16200000" flipV="1">
            <a:off x="2434532" y="2093021"/>
            <a:ext cx="1674530" cy="1539789"/>
          </a:xfrm>
          <a:prstGeom prst="bentConnector3">
            <a:avLst>
              <a:gd name="adj1" fmla="val 100056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42" idx="2"/>
            <a:endCxn id="38" idx="0"/>
          </p:cNvCxnSpPr>
          <p:nvPr/>
        </p:nvCxnSpPr>
        <p:spPr>
          <a:xfrm rot="5400000">
            <a:off x="2324761" y="2946589"/>
            <a:ext cx="336923" cy="1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决策 41"/>
          <p:cNvSpPr/>
          <p:nvPr/>
        </p:nvSpPr>
        <p:spPr>
          <a:xfrm>
            <a:off x="1710861" y="2261346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碰到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玩家</a:t>
            </a:r>
            <a:endParaRPr lang="zh-CN" altLang="en-US" sz="1200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2251127" y="279025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041441" y="37001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停止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此脚本</a:t>
            </a:r>
            <a:endParaRPr lang="zh-CN" altLang="en-US" sz="1200" dirty="0"/>
          </a:p>
        </p:txBody>
      </p:sp>
      <p:cxnSp>
        <p:nvCxnSpPr>
          <p:cNvPr id="45" name="直接箭头连接符 44"/>
          <p:cNvCxnSpPr>
            <a:stCxn id="38" idx="2"/>
            <a:endCxn id="44" idx="0"/>
          </p:cNvCxnSpPr>
          <p:nvPr/>
        </p:nvCxnSpPr>
        <p:spPr>
          <a:xfrm rot="16200000" flipH="1">
            <a:off x="2400590" y="3602130"/>
            <a:ext cx="189752" cy="63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42" grpId="0" animBg="1"/>
      <p:bldP spid="43" grpId="0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编程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步骤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Programming steps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04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04173" y="1255401"/>
            <a:ext cx="3833597" cy="3452834"/>
            <a:chOff x="4390571" y="1111966"/>
            <a:chExt cx="2714698" cy="3452834"/>
          </a:xfrm>
        </p:grpSpPr>
        <p:sp>
          <p:nvSpPr>
            <p:cNvPr id="87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2714698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制作游戏，首先要准备好背景和相应的角色，包括一个边框，一个小人，一个稳定平台，一个易碎平台，一个尖刺平台，一个蹦床平台，一个左滚平台，一个右滚平台，一个顶上尖刺，一个血量板，一个计分板</a:t>
              </a:r>
              <a:r>
                <a:rPr lang="en-US" altLang="zh-CN" dirty="0" smtClean="0"/>
                <a:t>,</a:t>
              </a:r>
              <a:r>
                <a:rPr lang="zh-CN" altLang="en-US" dirty="0" smtClean="0"/>
                <a:t>控制按钮，蒙板。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90572" y="1111966"/>
              <a:ext cx="25464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第一步：设置背景和角色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37464" y="1222222"/>
            <a:ext cx="1984003" cy="313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946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、我们通过游戏背景初始化相关变量，时刻记录层数和血量。注意重力锁用于判断玩家是下落还是走动。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1702319" y="2454845"/>
            <a:ext cx="539861" cy="40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5519701" y="1343179"/>
            <a:ext cx="574762" cy="43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5916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82696" y="1369145"/>
            <a:ext cx="1357652" cy="208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819400" y="1319342"/>
            <a:ext cx="558800" cy="22370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90650" y="1143000"/>
            <a:ext cx="14287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游戏开始广播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>
            <a:off x="2593154" y="1694705"/>
            <a:ext cx="772346" cy="11504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87400" y="1536329"/>
            <a:ext cx="1805754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初始化地板上升速度</a:t>
            </a:r>
            <a:endParaRPr lang="zh-CN" altLang="en-US" sz="1400" dirty="0"/>
          </a:p>
        </p:txBody>
      </p:sp>
      <p:cxnSp>
        <p:nvCxnSpPr>
          <p:cNvPr id="3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33" idx="2"/>
          </p:cNvCxnSpPr>
          <p:nvPr/>
        </p:nvCxnSpPr>
        <p:spPr>
          <a:xfrm rot="10800000" flipV="1">
            <a:off x="2654300" y="2076450"/>
            <a:ext cx="742950" cy="3664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68400" y="1936750"/>
            <a:ext cx="148590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初始化玩家血量</a:t>
            </a:r>
            <a:endParaRPr lang="zh-CN" altLang="en-US" sz="1400" dirty="0"/>
          </a:p>
        </p:txBody>
      </p:sp>
      <p:cxnSp>
        <p:nvCxnSpPr>
          <p:cNvPr id="4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48" idx="0"/>
          </p:cNvCxnSpPr>
          <p:nvPr/>
        </p:nvCxnSpPr>
        <p:spPr>
          <a:xfrm rot="10800000" flipV="1">
            <a:off x="4438650" y="2195642"/>
            <a:ext cx="596900" cy="36975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35550" y="2019300"/>
            <a:ext cx="167640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初始话下落的重力</a:t>
            </a:r>
            <a:endParaRPr lang="zh-CN" altLang="en-US" sz="1400" dirty="0"/>
          </a:p>
        </p:txBody>
      </p:sp>
      <p:cxnSp>
        <p:nvCxnSpPr>
          <p:cNvPr id="4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51" idx="2"/>
          </p:cNvCxnSpPr>
          <p:nvPr/>
        </p:nvCxnSpPr>
        <p:spPr>
          <a:xfrm flipV="1">
            <a:off x="2901948" y="2343150"/>
            <a:ext cx="527052" cy="16435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38250" y="2349129"/>
            <a:ext cx="166369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初始化下落层数</a:t>
            </a:r>
            <a:endParaRPr lang="zh-CN" altLang="en-US" sz="1400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87" idx="0"/>
          </p:cNvCxnSpPr>
          <p:nvPr/>
        </p:nvCxnSpPr>
        <p:spPr>
          <a:xfrm flipV="1">
            <a:off x="4502150" y="2545605"/>
            <a:ext cx="577850" cy="30554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80000" y="2387229"/>
            <a:ext cx="144144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初始化重力锁</a:t>
            </a:r>
            <a:endParaRPr lang="zh-CN" altLang="en-US" sz="1400" dirty="0"/>
          </a:p>
        </p:txBody>
      </p:sp>
      <p:cxnSp>
        <p:nvCxnSpPr>
          <p:cNvPr id="4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43" idx="0"/>
          </p:cNvCxnSpPr>
          <p:nvPr/>
        </p:nvCxnSpPr>
        <p:spPr>
          <a:xfrm rot="10800000" flipV="1">
            <a:off x="4362450" y="2978150"/>
            <a:ext cx="781050" cy="1460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43500" y="2705100"/>
            <a:ext cx="1098550" cy="546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初始化生成地板随机数</a:t>
            </a:r>
            <a:endParaRPr lang="zh-CN" altLang="en-US" sz="1400" dirty="0"/>
          </a:p>
        </p:txBody>
      </p:sp>
      <p:cxnSp>
        <p:nvCxnSpPr>
          <p:cNvPr id="2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30" idx="0"/>
          </p:cNvCxnSpPr>
          <p:nvPr/>
        </p:nvCxnSpPr>
        <p:spPr>
          <a:xfrm>
            <a:off x="4552950" y="3365500"/>
            <a:ext cx="565150" cy="11990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18100" y="3327029"/>
            <a:ext cx="173355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初始化显示的血量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5" grpId="0"/>
      <p:bldP spid="33" grpId="0"/>
      <p:bldP spid="48" grpId="0"/>
      <p:bldP spid="51" grpId="0"/>
      <p:bldP spid="87" grpId="0"/>
      <p:bldP spid="43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86220" y="984250"/>
            <a:ext cx="1801867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3060700" y="1014542"/>
            <a:ext cx="425450" cy="5225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24000" y="838200"/>
            <a:ext cx="153670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监听血量和层数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 flipV="1">
            <a:off x="2999554" y="1339850"/>
            <a:ext cx="467546" cy="560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81100" y="1187079"/>
            <a:ext cx="1818454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如果层数是个位数</a:t>
            </a:r>
            <a:endParaRPr lang="zh-CN" altLang="en-US" sz="1400" dirty="0"/>
          </a:p>
        </p:txBody>
      </p:sp>
      <p:cxnSp>
        <p:nvCxnSpPr>
          <p:cNvPr id="3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33" idx="2"/>
          </p:cNvCxnSpPr>
          <p:nvPr/>
        </p:nvCxnSpPr>
        <p:spPr>
          <a:xfrm rot="10800000" flipV="1">
            <a:off x="2927350" y="1536700"/>
            <a:ext cx="565150" cy="11284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25600" y="1473200"/>
            <a:ext cx="13017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用</a:t>
            </a:r>
            <a:r>
              <a:rPr lang="en-US" altLang="zh-CN" sz="1400" dirty="0" smtClean="0"/>
              <a:t>00</a:t>
            </a:r>
            <a:r>
              <a:rPr lang="zh-CN" altLang="en-US" sz="1400" dirty="0" smtClean="0"/>
              <a:t>拼接层数</a:t>
            </a:r>
            <a:endParaRPr lang="zh-CN" altLang="en-US" sz="1400" dirty="0"/>
          </a:p>
        </p:txBody>
      </p:sp>
      <p:cxnSp>
        <p:nvCxnSpPr>
          <p:cNvPr id="4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 flipV="1">
            <a:off x="2889250" y="2106742"/>
            <a:ext cx="660400" cy="19830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51000" y="2120900"/>
            <a:ext cx="12001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用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拼接层数</a:t>
            </a:r>
            <a:endParaRPr lang="zh-CN" altLang="en-US" sz="1400" dirty="0"/>
          </a:p>
        </p:txBody>
      </p:sp>
      <p:cxnSp>
        <p:nvCxnSpPr>
          <p:cNvPr id="4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51" idx="2"/>
          </p:cNvCxnSpPr>
          <p:nvPr/>
        </p:nvCxnSpPr>
        <p:spPr>
          <a:xfrm flipV="1">
            <a:off x="2914650" y="1911352"/>
            <a:ext cx="647700" cy="5005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30300" y="1803029"/>
            <a:ext cx="178435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如果层数是十位数</a:t>
            </a:r>
            <a:endParaRPr lang="zh-CN" altLang="en-US" sz="1400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87" idx="0"/>
          </p:cNvCxnSpPr>
          <p:nvPr/>
        </p:nvCxnSpPr>
        <p:spPr>
          <a:xfrm flipV="1">
            <a:off x="4292600" y="2469405"/>
            <a:ext cx="850900" cy="12139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43500" y="2311029"/>
            <a:ext cx="114935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血量是正数</a:t>
            </a:r>
            <a:endParaRPr lang="zh-CN" altLang="en-US" sz="1400" dirty="0"/>
          </a:p>
        </p:txBody>
      </p:sp>
      <p:cxnSp>
        <p:nvCxnSpPr>
          <p:cNvPr id="4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 flipV="1">
            <a:off x="4730750" y="2774950"/>
            <a:ext cx="412750" cy="508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11750" y="2622179"/>
            <a:ext cx="206375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如果血量是个位数</a:t>
            </a:r>
            <a:endParaRPr lang="zh-CN" altLang="en-US" sz="1400" dirty="0"/>
          </a:p>
        </p:txBody>
      </p:sp>
      <p:cxnSp>
        <p:nvCxnSpPr>
          <p:cNvPr id="5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9" idx="0"/>
          </p:cNvCxnSpPr>
          <p:nvPr/>
        </p:nvCxnSpPr>
        <p:spPr>
          <a:xfrm>
            <a:off x="4787900" y="3403600"/>
            <a:ext cx="520700" cy="560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08600" y="3250829"/>
            <a:ext cx="179070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如果血量是十位数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61" idx="0"/>
          </p:cNvCxnSpPr>
          <p:nvPr/>
        </p:nvCxnSpPr>
        <p:spPr>
          <a:xfrm rot="10800000">
            <a:off x="4984750" y="3670301"/>
            <a:ext cx="438150" cy="3735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22900" y="3549279"/>
            <a:ext cx="128905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用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拼接血量</a:t>
            </a:r>
            <a:endParaRPr lang="zh-CN" altLang="en-US" sz="1400" dirty="0"/>
          </a:p>
        </p:txBody>
      </p:sp>
      <p:cxnSp>
        <p:nvCxnSpPr>
          <p:cNvPr id="3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39" idx="0"/>
          </p:cNvCxnSpPr>
          <p:nvPr/>
        </p:nvCxnSpPr>
        <p:spPr>
          <a:xfrm rot="10800000">
            <a:off x="4965700" y="3060707"/>
            <a:ext cx="425450" cy="2464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91150" y="2926979"/>
            <a:ext cx="133985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用</a:t>
            </a:r>
            <a:r>
              <a:rPr lang="en-US" altLang="zh-CN" sz="1400" dirty="0" smtClean="0"/>
              <a:t>00</a:t>
            </a:r>
            <a:r>
              <a:rPr lang="zh-CN" altLang="en-US" sz="1400" dirty="0" smtClean="0"/>
              <a:t>拼接血量</a:t>
            </a:r>
            <a:endParaRPr lang="zh-CN" altLang="en-US" sz="1400" dirty="0"/>
          </a:p>
        </p:txBody>
      </p:sp>
      <p:cxnSp>
        <p:nvCxnSpPr>
          <p:cNvPr id="6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68" idx="0"/>
          </p:cNvCxnSpPr>
          <p:nvPr/>
        </p:nvCxnSpPr>
        <p:spPr>
          <a:xfrm>
            <a:off x="4349750" y="4241801"/>
            <a:ext cx="596900" cy="8553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46650" y="4057279"/>
            <a:ext cx="1790700" cy="54012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如果血量是负数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或者为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，用</a:t>
            </a:r>
            <a:r>
              <a:rPr lang="en-US" altLang="zh-CN" sz="1400" dirty="0" smtClean="0"/>
              <a:t>00</a:t>
            </a:r>
            <a:r>
              <a:rPr lang="zh-CN" altLang="en-US" sz="1400" dirty="0" smtClean="0"/>
              <a:t>拼接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5" grpId="0"/>
      <p:bldP spid="33" grpId="0"/>
      <p:bldP spid="48" grpId="0"/>
      <p:bldP spid="51" grpId="0"/>
      <p:bldP spid="87" grpId="0"/>
      <p:bldP spid="56" grpId="0"/>
      <p:bldP spid="59" grpId="0"/>
      <p:bldP spid="61" grpId="0"/>
      <p:bldP spid="39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、我们通过游戏背景生成</a:t>
              </a:r>
              <a:r>
                <a:rPr lang="en-US" altLang="zh-CN" dirty="0" smtClean="0"/>
                <a:t>1~6</a:t>
              </a:r>
              <a:r>
                <a:rPr lang="zh-CN" altLang="en-US" dirty="0" smtClean="0"/>
                <a:t>的随机数，分别对应的是稳定，易碎，尖刺，蹦床，滚动（分左右）平台。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1702319" y="2454845"/>
            <a:ext cx="539861" cy="40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5519701" y="1343179"/>
            <a:ext cx="574762" cy="43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5916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Moving Football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多米诺足球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3718" y="2711657"/>
            <a:ext cx="2408109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923501" y="2996131"/>
            <a:ext cx="240560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48168" y="924383"/>
            <a:ext cx="7400750" cy="18000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今天我们来做一个挑战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层的小游戏。在这个游戏中，玩家通过方向键，。使小人降落到平台上。需要注意碰到尖刺平台，血量减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，碰到蹦床平台向上跳动，碰到易碎平台，平台碎掉玩家继续向下降落，掉出舞台游戏结束。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347543" y="2844800"/>
            <a:ext cx="240447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040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94057" y="1147799"/>
            <a:ext cx="2639993" cy="336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698750" y="1230442"/>
            <a:ext cx="558800" cy="14115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35100" y="1054100"/>
            <a:ext cx="12636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游戏开始广播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>
            <a:off x="2669347" y="1628775"/>
            <a:ext cx="499303" cy="3492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96996" y="1428750"/>
            <a:ext cx="1272351" cy="4000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等待其它角色初始化完成</a:t>
            </a:r>
            <a:endParaRPr lang="zh-CN" altLang="en-US" sz="1400" dirty="0"/>
          </a:p>
        </p:txBody>
      </p:sp>
      <p:cxnSp>
        <p:nvCxnSpPr>
          <p:cNvPr id="3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33" idx="2"/>
          </p:cNvCxnSpPr>
          <p:nvPr/>
        </p:nvCxnSpPr>
        <p:spPr>
          <a:xfrm rot="10800000" flipV="1">
            <a:off x="2647950" y="1949450"/>
            <a:ext cx="571500" cy="2969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33500" y="2070100"/>
            <a:ext cx="13144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重复克隆平台</a:t>
            </a:r>
            <a:endParaRPr lang="zh-CN" altLang="en-US" sz="1400" dirty="0"/>
          </a:p>
        </p:txBody>
      </p:sp>
      <p:cxnSp>
        <p:nvCxnSpPr>
          <p:cNvPr id="4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4559300" y="2508250"/>
            <a:ext cx="469900" cy="317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48250" y="2387600"/>
            <a:ext cx="13652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如果随机数为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cxnSp>
        <p:nvCxnSpPr>
          <p:cNvPr id="4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51" idx="2"/>
          </p:cNvCxnSpPr>
          <p:nvPr/>
        </p:nvCxnSpPr>
        <p:spPr>
          <a:xfrm flipV="1">
            <a:off x="2717798" y="2254251"/>
            <a:ext cx="527052" cy="34850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87400" y="2444379"/>
            <a:ext cx="193039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生成</a:t>
            </a:r>
            <a:r>
              <a:rPr lang="en-US" altLang="zh-CN" sz="1400" dirty="0" smtClean="0"/>
              <a:t>1~6</a:t>
            </a:r>
            <a:r>
              <a:rPr lang="zh-CN" altLang="en-US" sz="1400" dirty="0" smtClean="0"/>
              <a:t>之间的随机数</a:t>
            </a:r>
            <a:endParaRPr lang="zh-CN" altLang="en-US" sz="1400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87" idx="2"/>
          </p:cNvCxnSpPr>
          <p:nvPr/>
        </p:nvCxnSpPr>
        <p:spPr>
          <a:xfrm>
            <a:off x="2736850" y="3269505"/>
            <a:ext cx="495300" cy="3884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92250" y="3111129"/>
            <a:ext cx="124460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如果随机数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cxnSp>
        <p:nvCxnSpPr>
          <p:cNvPr id="2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27" idx="2"/>
          </p:cNvCxnSpPr>
          <p:nvPr/>
        </p:nvCxnSpPr>
        <p:spPr>
          <a:xfrm rot="10800000" flipV="1">
            <a:off x="2711450" y="3600450"/>
            <a:ext cx="647700" cy="429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90650" y="3467100"/>
            <a:ext cx="132080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克隆稳定平台</a:t>
            </a:r>
            <a:endParaRPr lang="zh-CN" altLang="en-US" sz="1400" dirty="0"/>
          </a:p>
        </p:txBody>
      </p:sp>
      <p:cxnSp>
        <p:nvCxnSpPr>
          <p:cNvPr id="63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171950" y="2813050"/>
            <a:ext cx="825500" cy="317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03800" y="2679329"/>
            <a:ext cx="130175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克隆易碎平台</a:t>
            </a:r>
            <a:endParaRPr lang="zh-CN" altLang="en-US" sz="1400" dirty="0"/>
          </a:p>
        </p:txBody>
      </p:sp>
      <p:cxnSp>
        <p:nvCxnSpPr>
          <p:cNvPr id="8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85" idx="2"/>
          </p:cNvCxnSpPr>
          <p:nvPr/>
        </p:nvCxnSpPr>
        <p:spPr>
          <a:xfrm>
            <a:off x="2762250" y="4050555"/>
            <a:ext cx="571500" cy="2614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17650" y="3892179"/>
            <a:ext cx="124460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如果随机数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cxnSp>
        <p:nvCxnSpPr>
          <p:cNvPr id="8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89" idx="2"/>
          </p:cNvCxnSpPr>
          <p:nvPr/>
        </p:nvCxnSpPr>
        <p:spPr>
          <a:xfrm rot="10800000" flipV="1">
            <a:off x="2736850" y="4381500"/>
            <a:ext cx="647700" cy="429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16050" y="4248150"/>
            <a:ext cx="132080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克隆尖刺平台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5" grpId="0"/>
      <p:bldP spid="33" grpId="0"/>
      <p:bldP spid="48" grpId="0"/>
      <p:bldP spid="51" grpId="0"/>
      <p:bldP spid="87" grpId="0"/>
      <p:bldP spid="66" grpId="0"/>
      <p:bldP spid="85" grpId="0"/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9422" y="1185899"/>
            <a:ext cx="1928863" cy="336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698750" y="1230442"/>
            <a:ext cx="558800" cy="14115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46200" y="1054100"/>
            <a:ext cx="13525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如果随机数为</a:t>
            </a:r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>
            <a:off x="2669346" y="1727200"/>
            <a:ext cx="740604" cy="571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96995" y="1562100"/>
            <a:ext cx="1272351" cy="3302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克隆蹦床平台</a:t>
            </a:r>
            <a:endParaRPr lang="zh-CN" altLang="en-US" sz="1400" dirty="0"/>
          </a:p>
        </p:txBody>
      </p:sp>
      <p:cxnSp>
        <p:nvCxnSpPr>
          <p:cNvPr id="3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2647950" y="2246442"/>
            <a:ext cx="685800" cy="7130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19200" y="2070100"/>
            <a:ext cx="14287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如果随机数为</a:t>
            </a:r>
            <a:r>
              <a:rPr lang="en-US" altLang="zh-CN" sz="1400" dirty="0" smtClean="0"/>
              <a:t>5</a:t>
            </a:r>
            <a:endParaRPr lang="zh-CN" altLang="en-US" sz="1400" dirty="0"/>
          </a:p>
        </p:txBody>
      </p:sp>
      <p:cxnSp>
        <p:nvCxnSpPr>
          <p:cNvPr id="4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51" idx="2"/>
          </p:cNvCxnSpPr>
          <p:nvPr/>
        </p:nvCxnSpPr>
        <p:spPr>
          <a:xfrm flipV="1">
            <a:off x="2698748" y="2686050"/>
            <a:ext cx="723902" cy="4370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22400" y="2571379"/>
            <a:ext cx="127634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克隆左滚平台</a:t>
            </a:r>
            <a:endParaRPr lang="zh-CN" altLang="en-US" sz="1400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7" idx="2"/>
          </p:cNvCxnSpPr>
          <p:nvPr/>
        </p:nvCxnSpPr>
        <p:spPr>
          <a:xfrm flipV="1">
            <a:off x="2749550" y="3644900"/>
            <a:ext cx="679450" cy="11919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28750" y="3085729"/>
            <a:ext cx="124460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如果随机数</a:t>
            </a:r>
            <a:r>
              <a:rPr lang="en-US" altLang="zh-CN" sz="1400" dirty="0" smtClean="0"/>
              <a:t>6</a:t>
            </a:r>
            <a:endParaRPr lang="zh-CN" altLang="en-US" sz="1400" dirty="0"/>
          </a:p>
        </p:txBody>
      </p:sp>
      <p:cxnSp>
        <p:nvCxnSpPr>
          <p:cNvPr id="2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87" idx="2"/>
          </p:cNvCxnSpPr>
          <p:nvPr/>
        </p:nvCxnSpPr>
        <p:spPr>
          <a:xfrm rot="10800000">
            <a:off x="2673350" y="3244106"/>
            <a:ext cx="654050" cy="1979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28750" y="3587750"/>
            <a:ext cx="132080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克隆右滚平台</a:t>
            </a:r>
            <a:endParaRPr lang="zh-CN" altLang="en-US" sz="1400" dirty="0"/>
          </a:p>
        </p:txBody>
      </p:sp>
      <p:sp>
        <p:nvSpPr>
          <p:cNvPr id="8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98600" y="4127129"/>
            <a:ext cx="124460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</a:t>
            </a:r>
            <a:r>
              <a:rPr lang="en-US" altLang="zh-CN" sz="1400" dirty="0" smtClean="0"/>
              <a:t>0.75</a:t>
            </a:r>
            <a:r>
              <a:rPr lang="zh-CN" altLang="en-US" sz="1400" dirty="0" smtClean="0"/>
              <a:t>秒</a:t>
            </a:r>
            <a:endParaRPr lang="zh-CN" altLang="en-US" sz="1400" dirty="0"/>
          </a:p>
        </p:txBody>
      </p:sp>
      <p:cxnSp>
        <p:nvCxnSpPr>
          <p:cNvPr id="8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85" idx="2"/>
          </p:cNvCxnSpPr>
          <p:nvPr/>
        </p:nvCxnSpPr>
        <p:spPr>
          <a:xfrm rot="10800000" flipV="1">
            <a:off x="2743200" y="4184649"/>
            <a:ext cx="590550" cy="10085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5" grpId="0"/>
      <p:bldP spid="33" grpId="0"/>
      <p:bldP spid="51" grpId="0"/>
      <p:bldP spid="87" grpId="0"/>
      <p:bldP spid="27" grpId="0"/>
      <p:bldP spid="8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按钮控制游戏开始状态和结束状态。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第三步：游戏进入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图片 32" descr="开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716" y="1403284"/>
            <a:ext cx="423773" cy="356355"/>
          </a:xfrm>
          <a:prstGeom prst="rect">
            <a:avLst/>
          </a:prstGeom>
        </p:spPr>
      </p:pic>
      <p:pic>
        <p:nvPicPr>
          <p:cNvPr id="34" name="图片 33" descr="开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04" y="2473123"/>
            <a:ext cx="423773" cy="3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283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02150" y="1593850"/>
            <a:ext cx="15240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0138" y="3294063"/>
            <a:ext cx="12668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481167" y="1133475"/>
            <a:ext cx="1349566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46" idx="2"/>
          </p:cNvCxnSpPr>
          <p:nvPr/>
        </p:nvCxnSpPr>
        <p:spPr>
          <a:xfrm>
            <a:off x="1800310" y="1654175"/>
            <a:ext cx="733340" cy="6667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7049" y="1498600"/>
            <a:ext cx="1273261" cy="3111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移动最后图层</a:t>
            </a:r>
            <a:endParaRPr lang="zh-CN" altLang="en-US" sz="1400" dirty="0"/>
          </a:p>
        </p:txBody>
      </p:sp>
      <p:cxnSp>
        <p:nvCxnSpPr>
          <p:cNvPr id="4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51" idx="0"/>
          </p:cNvCxnSpPr>
          <p:nvPr/>
        </p:nvCxnSpPr>
        <p:spPr>
          <a:xfrm flipV="1">
            <a:off x="5867400" y="1909573"/>
            <a:ext cx="253482" cy="812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120882" y="1742695"/>
            <a:ext cx="997468" cy="3337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游戏结束</a:t>
            </a:r>
            <a:endParaRPr lang="zh-CN" altLang="en-US" sz="1400" dirty="0"/>
          </a:p>
        </p:txBody>
      </p:sp>
      <p:cxnSp>
        <p:nvCxnSpPr>
          <p:cNvPr id="52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56" idx="0"/>
          </p:cNvCxnSpPr>
          <p:nvPr/>
        </p:nvCxnSpPr>
        <p:spPr>
          <a:xfrm>
            <a:off x="4981586" y="2660284"/>
            <a:ext cx="1772796" cy="4220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8316" y="2226988"/>
            <a:ext cx="1285084" cy="33841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换成开始造型</a:t>
            </a:r>
            <a:endParaRPr lang="zh-CN" altLang="en-US" sz="1400" dirty="0"/>
          </a:p>
        </p:txBody>
      </p:sp>
      <p:cxnSp>
        <p:nvCxnSpPr>
          <p:cNvPr id="5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1816100" y="2336800"/>
            <a:ext cx="698500" cy="59394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 flipV="1">
            <a:off x="1600200" y="4375150"/>
            <a:ext cx="812800" cy="11466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754382" y="2553833"/>
            <a:ext cx="1627617" cy="2973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显示重来按钮造型</a:t>
            </a:r>
            <a:endParaRPr lang="zh-CN" altLang="en-US" sz="1400" dirty="0"/>
          </a:p>
        </p:txBody>
      </p: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31682" y="3836133"/>
            <a:ext cx="1351068" cy="2913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广播游戏开始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1733550" y="4025901"/>
            <a:ext cx="666750" cy="1904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1797050" y="2032000"/>
            <a:ext cx="717550" cy="1270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178032" y="2149095"/>
            <a:ext cx="1308618" cy="3337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换成重来造型</a:t>
            </a:r>
            <a:endParaRPr lang="zh-CN" altLang="en-US" sz="1400" dirty="0"/>
          </a:p>
        </p:txBody>
      </p:sp>
      <p:cxnSp>
        <p:nvCxnSpPr>
          <p:cNvPr id="73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66" idx="0"/>
          </p:cNvCxnSpPr>
          <p:nvPr/>
        </p:nvCxnSpPr>
        <p:spPr>
          <a:xfrm>
            <a:off x="5740400" y="2305050"/>
            <a:ext cx="437632" cy="1092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298682" y="2971800"/>
            <a:ext cx="1346718" cy="292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停止全部脚本</a:t>
            </a:r>
            <a:endParaRPr lang="zh-CN" altLang="en-US" sz="1400" dirty="0"/>
          </a:p>
        </p:txBody>
      </p:sp>
      <p:cxnSp>
        <p:nvCxnSpPr>
          <p:cNvPr id="82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5683250" y="3054350"/>
            <a:ext cx="584200" cy="508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7850" y="1865038"/>
            <a:ext cx="1168400" cy="31301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向前移动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层</a:t>
            </a:r>
            <a:endParaRPr lang="zh-CN" altLang="en-US" sz="1400" dirty="0"/>
          </a:p>
        </p:txBody>
      </p: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25332" y="4344133"/>
            <a:ext cx="1274868" cy="2913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隐藏开始按钮</a:t>
            </a:r>
            <a:endParaRPr lang="zh-CN" altLang="en-US" sz="1400" dirty="0"/>
          </a:p>
        </p:txBody>
      </p:sp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38" idx="2"/>
          </p:cNvCxnSpPr>
          <p:nvPr/>
        </p:nvCxnSpPr>
        <p:spPr>
          <a:xfrm flipV="1">
            <a:off x="1822450" y="2660652"/>
            <a:ext cx="692150" cy="9749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9750" y="2601638"/>
            <a:ext cx="1282700" cy="31301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移动到右下角</a:t>
            </a:r>
            <a:endParaRPr lang="zh-CN" altLang="en-US" sz="1400" dirty="0"/>
          </a:p>
        </p:txBody>
      </p:sp>
      <p:sp>
        <p:nvSpPr>
          <p:cNvPr id="3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82650" y="2931838"/>
            <a:ext cx="952500" cy="33841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显示按钮</a:t>
            </a: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39" idx="2"/>
          </p:cNvCxnSpPr>
          <p:nvPr/>
        </p:nvCxnSpPr>
        <p:spPr>
          <a:xfrm flipV="1">
            <a:off x="1835150" y="2990850"/>
            <a:ext cx="704850" cy="110194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189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  <p:bldP spid="53" grpId="0"/>
      <p:bldP spid="56" grpId="0"/>
      <p:bldP spid="58" grpId="0"/>
      <p:bldP spid="66" grpId="0"/>
      <p:bldP spid="81" grpId="0"/>
      <p:bldP spid="86" grpId="0"/>
      <p:bldP spid="25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、当玩家碰到易碎平台，</a:t>
              </a:r>
              <a:r>
                <a:rPr lang="en-US" altLang="zh-CN" dirty="0" smtClean="0"/>
                <a:t/>
              </a:r>
              <a:br>
                <a:rPr lang="en-US" altLang="zh-CN" dirty="0" smtClean="0"/>
              </a:br>
              <a:r>
                <a:rPr lang="zh-CN" altLang="en-US" dirty="0" smtClean="0"/>
                <a:t>需要播放易碎平台动画。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第四步：易碎平台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2434" y="2634822"/>
            <a:ext cx="263932" cy="36893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2522" y="1549410"/>
            <a:ext cx="263932" cy="36893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590120" y="2292350"/>
            <a:ext cx="505367" cy="232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2332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、游戏开始初始化易碎平台的位置和图层，碰到玩家层数加一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第四步：松鼠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2434" y="2634822"/>
            <a:ext cx="263932" cy="36893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822" y="1543060"/>
            <a:ext cx="263932" cy="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62998" y="2746415"/>
            <a:ext cx="1626551" cy="184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16799" y="1397000"/>
            <a:ext cx="1185863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1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0" idx="2"/>
          </p:cNvCxnSpPr>
          <p:nvPr/>
        </p:nvCxnSpPr>
        <p:spPr>
          <a:xfrm>
            <a:off x="2120898" y="1434355"/>
            <a:ext cx="381002" cy="12774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17600" y="1275979"/>
            <a:ext cx="100329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6" idx="2"/>
          </p:cNvCxnSpPr>
          <p:nvPr/>
        </p:nvCxnSpPr>
        <p:spPr>
          <a:xfrm>
            <a:off x="1962150" y="1787269"/>
            <a:ext cx="450850" cy="10503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11150" y="1637787"/>
            <a:ext cx="1651000" cy="2989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移到最后面的图层</a:t>
            </a:r>
            <a:endParaRPr lang="zh-CN" altLang="en-US" sz="1400" dirty="0"/>
          </a:p>
        </p:txBody>
      </p: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3350" y="2691887"/>
            <a:ext cx="1435100" cy="3053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移动到固定位置</a:t>
            </a:r>
            <a:endParaRPr lang="zh-CN" altLang="en-US" sz="1400" dirty="0"/>
          </a:p>
        </p:txBody>
      </p:sp>
      <p:cxnSp>
        <p:nvCxnSpPr>
          <p:cNvPr id="2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1663700" y="2781300"/>
            <a:ext cx="730250" cy="444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6250" y="2006087"/>
            <a:ext cx="1231900" cy="3180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向前移动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层</a:t>
            </a:r>
            <a:endParaRPr lang="zh-CN" altLang="en-US" sz="1400" dirty="0"/>
          </a:p>
        </p:txBody>
      </p:sp>
      <p:cxnSp>
        <p:nvCxnSpPr>
          <p:cNvPr id="7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71" idx="2"/>
          </p:cNvCxnSpPr>
          <p:nvPr/>
        </p:nvCxnSpPr>
        <p:spPr>
          <a:xfrm>
            <a:off x="1708150" y="2165094"/>
            <a:ext cx="698500" cy="5740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23850" y="2343150"/>
            <a:ext cx="130810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隐藏易碎平台</a:t>
            </a:r>
            <a:endParaRPr lang="zh-CN" altLang="en-US" sz="1400" dirty="0"/>
          </a:p>
        </p:txBody>
      </p:sp>
      <p:cxnSp>
        <p:nvCxnSpPr>
          <p:cNvPr id="9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rot="10800000" flipV="1">
            <a:off x="1714500" y="2482850"/>
            <a:ext cx="685800" cy="19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101850" y="3517900"/>
            <a:ext cx="990600" cy="7747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如果碰到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玩家层数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只加一次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cxnSp>
        <p:nvCxnSpPr>
          <p:cNvPr id="97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45" idx="1"/>
          </p:cNvCxnSpPr>
          <p:nvPr/>
        </p:nvCxnSpPr>
        <p:spPr>
          <a:xfrm rot="10800000" flipV="1">
            <a:off x="3117850" y="3873500"/>
            <a:ext cx="33020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左大括号 44"/>
          <p:cNvSpPr/>
          <p:nvPr/>
        </p:nvSpPr>
        <p:spPr>
          <a:xfrm>
            <a:off x="3448050" y="3270250"/>
            <a:ext cx="228600" cy="1206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8" grpId="0"/>
      <p:bldP spid="71" grpId="0"/>
      <p:bldP spid="91" grpId="0"/>
      <p:bldP spid="96" grpId="0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、易碎平台在舞台底部出现随机出现，重复向上运动，碰到边框删除此克隆体，碰到玩家切换碎掉的动画，。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第四步：易碎地板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2434" y="2634822"/>
            <a:ext cx="263932" cy="36893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2522" y="1619260"/>
            <a:ext cx="263932" cy="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04750" y="857250"/>
            <a:ext cx="2039504" cy="383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53" idx="2"/>
          </p:cNvCxnSpPr>
          <p:nvPr/>
        </p:nvCxnSpPr>
        <p:spPr>
          <a:xfrm>
            <a:off x="2266950" y="1025269"/>
            <a:ext cx="336550" cy="20663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27100" y="875787"/>
            <a:ext cx="1339850" cy="2989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显示易碎平台</a:t>
            </a:r>
            <a:endParaRPr lang="zh-CN" altLang="en-US" sz="1400" dirty="0"/>
          </a:p>
        </p:txBody>
      </p:sp>
      <p:cxnSp>
        <p:nvCxnSpPr>
          <p:cNvPr id="1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0" idx="2"/>
          </p:cNvCxnSpPr>
          <p:nvPr/>
        </p:nvCxnSpPr>
        <p:spPr>
          <a:xfrm>
            <a:off x="2209800" y="1415305"/>
            <a:ext cx="450850" cy="7059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0" y="1256929"/>
            <a:ext cx="220980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平台移动底部的随机位置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6" idx="2"/>
          </p:cNvCxnSpPr>
          <p:nvPr/>
        </p:nvCxnSpPr>
        <p:spPr>
          <a:xfrm>
            <a:off x="1962150" y="1895219"/>
            <a:ext cx="736600" cy="2883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73100" y="1745737"/>
            <a:ext cx="1289050" cy="2989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平台向上移动</a:t>
            </a:r>
            <a:endParaRPr lang="zh-CN" altLang="en-US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rot="10800000" flipV="1">
            <a:off x="1962150" y="4279716"/>
            <a:ext cx="819148" cy="5098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87" idx="0"/>
            <a:endCxn id="52" idx="1"/>
          </p:cNvCxnSpPr>
          <p:nvPr/>
        </p:nvCxnSpPr>
        <p:spPr>
          <a:xfrm flipV="1">
            <a:off x="1803400" y="3419475"/>
            <a:ext cx="685800" cy="4109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>
            <a:off x="311150" y="4171579"/>
            <a:ext cx="1619250" cy="30517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碰到玩家删除克隆</a:t>
            </a:r>
            <a:endParaRPr lang="zh-CN" altLang="en-US" sz="1400" dirty="0"/>
          </a:p>
        </p:txBody>
      </p: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54100" y="2107687"/>
            <a:ext cx="920750" cy="2989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碰到边框</a:t>
            </a:r>
            <a:endParaRPr lang="zh-CN" altLang="en-US" sz="1400" dirty="0"/>
          </a:p>
        </p:txBody>
      </p:sp>
      <p:cxnSp>
        <p:nvCxnSpPr>
          <p:cNvPr id="7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71" idx="2"/>
          </p:cNvCxnSpPr>
          <p:nvPr/>
        </p:nvCxnSpPr>
        <p:spPr>
          <a:xfrm flipV="1">
            <a:off x="1974850" y="2146300"/>
            <a:ext cx="793750" cy="11086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>
            <a:off x="876298" y="3041279"/>
            <a:ext cx="927102" cy="83857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碰到玩家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切换易碎平台造型</a:t>
            </a:r>
            <a:endParaRPr lang="zh-CN" altLang="en-US" sz="1400" dirty="0"/>
          </a:p>
        </p:txBody>
      </p:sp>
      <p:cxnSp>
        <p:nvCxnSpPr>
          <p:cNvPr id="4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47" idx="2"/>
          </p:cNvCxnSpPr>
          <p:nvPr/>
        </p:nvCxnSpPr>
        <p:spPr>
          <a:xfrm flipV="1">
            <a:off x="2222500" y="2387601"/>
            <a:ext cx="635000" cy="27596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23950" y="2514087"/>
            <a:ext cx="1098550" cy="2989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删除克隆体</a:t>
            </a:r>
            <a:endParaRPr lang="zh-CN" altLang="en-US" sz="1400" dirty="0"/>
          </a:p>
        </p:txBody>
      </p:sp>
      <p:sp>
        <p:nvSpPr>
          <p:cNvPr id="52" name="左大括号 51"/>
          <p:cNvSpPr/>
          <p:nvPr/>
        </p:nvSpPr>
        <p:spPr>
          <a:xfrm>
            <a:off x="2489200" y="2717800"/>
            <a:ext cx="196850" cy="140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0" grpId="0"/>
      <p:bldP spid="26" grpId="0"/>
      <p:bldP spid="30" grpId="0"/>
      <p:bldP spid="71" grpId="0"/>
      <p:bldP spid="87" grpId="0"/>
      <p:bldP spid="47" grpId="0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</a:t>
              </a:r>
              <a:r>
                <a:rPr lang="zh-CN" altLang="en-US" dirty="0" smtClean="0"/>
                <a:t>、游戏开始放置一个稳定平台在玩家脚下，当克隆体启动</a:t>
              </a:r>
              <a:r>
                <a:rPr lang="zh-CN" altLang="en-US" smtClean="0"/>
                <a:t>时，一直向上运动，碰到</a:t>
              </a:r>
              <a:r>
                <a:rPr lang="zh-CN" altLang="en-US" dirty="0" smtClean="0"/>
                <a:t>玩家层数加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，碰到边框删除克隆体。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第四步：稳定平台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2434" y="2634822"/>
            <a:ext cx="263932" cy="36893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6172" y="1593860"/>
            <a:ext cx="263932" cy="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DF430FA6-B996-4B7E-B089-F52B0A5C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" y="2769620"/>
            <a:ext cx="4764135" cy="22531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E68AFFE-9C61-46B3-8873-1A547A59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54" y="4611067"/>
            <a:ext cx="1120973" cy="2410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04F207B-8A99-45CE-BCF3-ECEF3B3C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1AEC7992-F3FA-4E52-9C0A-266FD2B04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521" y="4823803"/>
            <a:ext cx="2206943" cy="134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1404E302-CFBC-4886-8B8D-E2DE694CA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194" y="3206948"/>
            <a:ext cx="932769" cy="19386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5913F51-006A-480F-B220-02511CBEC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995" y="4512741"/>
            <a:ext cx="755970" cy="5364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A9583FB0-A85F-40EE-8239-3FB205B014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9484" y="39165"/>
            <a:ext cx="1838099" cy="174752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E6B3B1EA-E3C2-41CC-BDDC-34B39A8696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876" y="3916872"/>
            <a:ext cx="504438" cy="107613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BE9D18E4-63FF-49C9-A9EA-47A7ACF715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5659" y="4275537"/>
            <a:ext cx="341897" cy="72863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C8F7E90A-7E8B-402A-904A-8ECA0A6BE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8534" y="4091625"/>
            <a:ext cx="577301" cy="8743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33EB364B-8AF8-41BB-81DD-F9C3199E6D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1963" y="3716583"/>
            <a:ext cx="558897" cy="115568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CFD88012-8261-4F26-A4FC-813C5B3049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6526" y="4036289"/>
            <a:ext cx="454696" cy="95675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70F1721C-A54A-49BE-B81F-02846E2BA9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5671" y="3916872"/>
            <a:ext cx="473642" cy="100885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92D01FF1-FBCE-4CF1-915A-863C905001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577" y="4692337"/>
            <a:ext cx="448389" cy="31947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2821F842-D32F-4A58-8A6B-5BDB17CAE6C2}"/>
              </a:ext>
            </a:extLst>
          </p:cNvPr>
          <p:cNvSpPr txBox="1"/>
          <p:nvPr/>
        </p:nvSpPr>
        <p:spPr>
          <a:xfrm>
            <a:off x="889000" y="1337713"/>
            <a:ext cx="285115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目录</a:t>
            </a:r>
            <a:endParaRPr lang="en-US" altLang="zh-CN" sz="48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3E9F033D-8D37-4523-A9E2-F5FD3EE2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48379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EF3F98E3-82B3-42E0-81F4-4AC32944B1E9}"/>
              </a:ext>
            </a:extLst>
          </p:cNvPr>
          <p:cNvSpPr/>
          <p:nvPr/>
        </p:nvSpPr>
        <p:spPr>
          <a:xfrm>
            <a:off x="5698514" y="74206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5"/>
                </a:solidFill>
                <a:ea typeface="+mj-ea"/>
              </a:rPr>
              <a:t>Task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40E20388-908A-4C0C-BAD4-7CE6DA40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132711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知识点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69D80255-144A-4805-9D26-05DB7172B259}"/>
              </a:ext>
            </a:extLst>
          </p:cNvPr>
          <p:cNvSpPr/>
          <p:nvPr/>
        </p:nvSpPr>
        <p:spPr>
          <a:xfrm>
            <a:off x="5698514" y="158538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Knowledge points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3D8541F0-6887-47BB-B523-F02CCC0C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2184499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代码流程图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862FFF4-D99C-48B7-90F2-93FA6A05DACC}"/>
              </a:ext>
            </a:extLst>
          </p:cNvPr>
          <p:cNvSpPr/>
          <p:nvPr/>
        </p:nvSpPr>
        <p:spPr>
          <a:xfrm>
            <a:off x="5698514" y="24417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Code flow chart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4321" y="3035990"/>
            <a:ext cx="851890" cy="508225"/>
            <a:chOff x="2671139" y="1338181"/>
            <a:chExt cx="946359" cy="564586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04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3031586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编程步骤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698514" y="3289853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Programming steps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xmlns="" id="{CDE11586-5E21-44C5-B5C9-C8C1817AE99E}"/>
              </a:ext>
            </a:extLst>
          </p:cNvPr>
          <p:cNvGrpSpPr/>
          <p:nvPr/>
        </p:nvGrpSpPr>
        <p:grpSpPr>
          <a:xfrm>
            <a:off x="4844321" y="470249"/>
            <a:ext cx="851890" cy="508225"/>
            <a:chOff x="2671139" y="1338181"/>
            <a:chExt cx="946359" cy="564586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xmlns="" id="{000289F8-263D-4140-9CF9-E5142361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059A0488-3C49-4B93-8EF9-CB577CDAA1A0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01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xmlns="" id="{9CEFAEF4-CACE-469C-9740-42E47ED6AF4C}"/>
              </a:ext>
            </a:extLst>
          </p:cNvPr>
          <p:cNvGrpSpPr/>
          <p:nvPr/>
        </p:nvGrpSpPr>
        <p:grpSpPr>
          <a:xfrm>
            <a:off x="4844321" y="2175066"/>
            <a:ext cx="851890" cy="508225"/>
            <a:chOff x="2671139" y="1338181"/>
            <a:chExt cx="946359" cy="564586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xmlns="" id="{285D8526-1653-49DF-811F-27880479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EC140383-DDFA-4F23-88D8-8924BD715703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03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5FF656B0-2DD7-4FB9-8E70-4EEA86031E4D}"/>
              </a:ext>
            </a:extLst>
          </p:cNvPr>
          <p:cNvGrpSpPr/>
          <p:nvPr/>
        </p:nvGrpSpPr>
        <p:grpSpPr>
          <a:xfrm>
            <a:off x="4844321" y="1319959"/>
            <a:ext cx="851890" cy="508225"/>
            <a:chOff x="2671139" y="1338181"/>
            <a:chExt cx="946359" cy="564586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xmlns="" id="{CB504DE2-BD7A-430F-A11D-891D4101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xmlns="" id="{173B6332-2D7A-4991-8DF6-283CD50C520A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02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3839" y="3890647"/>
            <a:ext cx="851890" cy="508225"/>
            <a:chOff x="2671139" y="1338181"/>
            <a:chExt cx="946359" cy="564586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42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05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43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211" y="3875553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课后思考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704929" y="41338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Thinking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9278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5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50"/>
                            </p:stCondLst>
                            <p:childTnLst>
                              <p:par>
                                <p:cTn id="1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1" grpId="0"/>
      <p:bldP spid="75" grpId="0"/>
      <p:bldP spid="76" grpId="0"/>
      <p:bldP spid="81" grpId="0"/>
      <p:bldP spid="82" grpId="0"/>
      <p:bldP spid="87" grpId="0"/>
      <p:bldP spid="88" grpId="0"/>
      <p:bldP spid="43" grpId="0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53980" y="869950"/>
            <a:ext cx="1893191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432050" y="1069719"/>
            <a:ext cx="698500" cy="6058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47800" y="875787"/>
            <a:ext cx="984250" cy="2989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cxnSp>
        <p:nvCxnSpPr>
          <p:cNvPr id="1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2628898" y="1428005"/>
            <a:ext cx="565152" cy="3249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89050" y="1256929"/>
            <a:ext cx="128270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移动最后图层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305050" y="1778000"/>
            <a:ext cx="812800" cy="9181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81100" y="1701287"/>
            <a:ext cx="1092200" cy="3370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向前移两层</a:t>
            </a:r>
            <a:endParaRPr lang="zh-CN" altLang="en-US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rot="10800000" flipV="1">
            <a:off x="4356100" y="2921000"/>
            <a:ext cx="736600" cy="12065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96" idx="0"/>
          </p:cNvCxnSpPr>
          <p:nvPr/>
        </p:nvCxnSpPr>
        <p:spPr>
          <a:xfrm>
            <a:off x="4857750" y="3365500"/>
            <a:ext cx="476250" cy="16827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>
            <a:off x="5118098" y="2768229"/>
            <a:ext cx="1797052" cy="30517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稳定平台向上移动</a:t>
            </a:r>
            <a:endParaRPr lang="zh-CN" altLang="en-US" sz="1400" dirty="0"/>
          </a:p>
        </p:txBody>
      </p: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49300" y="2526787"/>
            <a:ext cx="1327150" cy="5847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88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rot="10800000" flipV="1">
            <a:off x="2387600" y="4057649"/>
            <a:ext cx="933450" cy="24129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34000" y="3232150"/>
            <a:ext cx="1536700" cy="6032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如果碰到边框，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执行内部积木</a:t>
            </a:r>
            <a:endParaRPr lang="zh-CN" altLang="en-US" sz="1400" dirty="0"/>
          </a:p>
        </p:txBody>
      </p:sp>
      <p:sp>
        <p:nvSpPr>
          <p:cNvPr id="10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55650" y="3720587"/>
            <a:ext cx="1803400" cy="3053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设置松鼠可向上移动</a:t>
            </a:r>
            <a:endParaRPr lang="zh-CN" altLang="en-US" sz="1400" dirty="0"/>
          </a:p>
        </p:txBody>
      </p:sp>
      <p:cxnSp>
        <p:nvCxnSpPr>
          <p:cNvPr id="10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100" idx="2"/>
          </p:cNvCxnSpPr>
          <p:nvPr/>
        </p:nvCxnSpPr>
        <p:spPr>
          <a:xfrm flipV="1">
            <a:off x="2559050" y="3714750"/>
            <a:ext cx="736600" cy="15849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>
            <a:off x="1174750" y="4158879"/>
            <a:ext cx="1200150" cy="30517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移动完隐藏</a:t>
            </a:r>
            <a:endParaRPr lang="zh-CN" altLang="en-US" sz="1400" dirty="0"/>
          </a:p>
        </p:txBody>
      </p:sp>
      <p:sp>
        <p:nvSpPr>
          <p:cNvPr id="6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22800" y="2126737"/>
            <a:ext cx="1479550" cy="3053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移动到固定位置</a:t>
            </a:r>
            <a:endParaRPr lang="zh-CN" altLang="en-US" sz="1400" dirty="0"/>
          </a:p>
        </p:txBody>
      </p:sp>
      <p:cxnSp>
        <p:nvCxnSpPr>
          <p:cNvPr id="6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229100" y="2286000"/>
            <a:ext cx="355600" cy="1333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590800" y="2139950"/>
            <a:ext cx="488950" cy="762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50950" y="2056887"/>
            <a:ext cx="1289050" cy="3053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显示稳定平台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0" grpId="0"/>
      <p:bldP spid="26" grpId="0"/>
      <p:bldP spid="30" grpId="0"/>
      <p:bldP spid="96" grpId="0"/>
      <p:bldP spid="100" grpId="0"/>
      <p:bldP spid="57" grpId="0"/>
      <p:bldP spid="60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5</a:t>
              </a:r>
              <a:r>
                <a:rPr lang="zh-CN" altLang="en-US" dirty="0" smtClean="0"/>
                <a:t>、稳定平台要出现在舞台的底部，一直向上运动，碰到边框删除克隆体。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第四步：稳定地板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2434" y="2634822"/>
            <a:ext cx="263932" cy="36893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1572" y="1593860"/>
            <a:ext cx="263932" cy="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36925" y="1192762"/>
            <a:ext cx="2718212" cy="256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616200" y="1758950"/>
            <a:ext cx="825500" cy="5371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03350" y="1656837"/>
            <a:ext cx="1225550" cy="2989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显示克隆体</a:t>
            </a:r>
            <a:endParaRPr lang="zh-CN" altLang="en-US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37" idx="1"/>
          </p:cNvCxnSpPr>
          <p:nvPr/>
        </p:nvCxnSpPr>
        <p:spPr>
          <a:xfrm rot="10800000" flipV="1">
            <a:off x="2692400" y="3168650"/>
            <a:ext cx="577850" cy="8254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508500" y="2597150"/>
            <a:ext cx="495300" cy="25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>
            <a:off x="1536698" y="2996829"/>
            <a:ext cx="1130302" cy="50202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碰到边框删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除此克隆体</a:t>
            </a:r>
            <a:endParaRPr lang="zh-CN" altLang="en-US" sz="1400" dirty="0"/>
          </a:p>
        </p:txBody>
      </p: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85800" y="2723637"/>
            <a:ext cx="1327150" cy="5847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7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91" idx="2"/>
          </p:cNvCxnSpPr>
          <p:nvPr/>
        </p:nvCxnSpPr>
        <p:spPr>
          <a:xfrm flipV="1">
            <a:off x="2679700" y="2044700"/>
            <a:ext cx="800100" cy="26987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63600" y="2146300"/>
            <a:ext cx="181610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移动到底部随机位置</a:t>
            </a:r>
            <a:endParaRPr lang="zh-CN" altLang="en-US" sz="1400" dirty="0"/>
          </a:p>
        </p:txBody>
      </p:sp>
      <p:sp>
        <p:nvSpPr>
          <p:cNvPr id="9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22850" y="2444750"/>
            <a:ext cx="153670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向上移动</a:t>
            </a:r>
            <a:endParaRPr lang="zh-CN" altLang="en-US" sz="1400" dirty="0"/>
          </a:p>
        </p:txBody>
      </p:sp>
      <p:sp>
        <p:nvSpPr>
          <p:cNvPr id="6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75200" y="1288537"/>
            <a:ext cx="1111250" cy="3053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克隆体启动</a:t>
            </a:r>
            <a:endParaRPr lang="zh-CN" altLang="en-US" sz="1400" dirty="0"/>
          </a:p>
        </p:txBody>
      </p:sp>
      <p:cxnSp>
        <p:nvCxnSpPr>
          <p:cNvPr id="6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286250" y="1443038"/>
            <a:ext cx="419100" cy="2381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大括号 36"/>
          <p:cNvSpPr/>
          <p:nvPr/>
        </p:nvSpPr>
        <p:spPr>
          <a:xfrm>
            <a:off x="3270250" y="2825750"/>
            <a:ext cx="247650" cy="685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91" grpId="0"/>
      <p:bldP spid="96" grpId="0"/>
      <p:bldP spid="60" grpId="0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、当碰到稳定地板，玩家层数加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第五步：稳定平台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045979" y="1604963"/>
            <a:ext cx="284117" cy="39715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834051" y="2628261"/>
            <a:ext cx="284117" cy="3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7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94858" y="1714501"/>
            <a:ext cx="2133534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38250" y="3509276"/>
            <a:ext cx="1357428" cy="2753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停止这个脚本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838700" y="2647950"/>
            <a:ext cx="711200" cy="762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602380" y="2425195"/>
            <a:ext cx="1503270" cy="5275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碰到玩家执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行内部积木</a:t>
            </a:r>
            <a:endParaRPr lang="zh-CN" altLang="en-US" sz="14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2758562" y="2998103"/>
            <a:ext cx="651388" cy="10069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85898" y="2823476"/>
            <a:ext cx="1238252" cy="3515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将层数增加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590800" y="3460750"/>
            <a:ext cx="812800" cy="1968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、玩家在边框之内受重力影响，碰到平台之后不再受重力影响，碰到蹦床平台向上跳，碰到舞台边缘游戏结束。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第五步：玩家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92575" y="1440670"/>
            <a:ext cx="187625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82297" y="2476668"/>
            <a:ext cx="187625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7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07761" y="1096963"/>
            <a:ext cx="1864878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162665" y="908050"/>
            <a:ext cx="1101485" cy="34804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53" idx="0"/>
          </p:cNvCxnSpPr>
          <p:nvPr/>
        </p:nvCxnSpPr>
        <p:spPr>
          <a:xfrm flipV="1">
            <a:off x="4057688" y="1386343"/>
            <a:ext cx="1035011" cy="23584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08600" y="729745"/>
            <a:ext cx="1060450" cy="30530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92699" y="1235986"/>
            <a:ext cx="1263649" cy="3007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设置玩家大小</a:t>
            </a:r>
            <a:endParaRPr lang="zh-CN" altLang="en-US" sz="1400" dirty="0"/>
          </a:p>
        </p:txBody>
      </p:sp>
      <p:cxnSp>
        <p:nvCxnSpPr>
          <p:cNvPr id="13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749550" y="3911601"/>
            <a:ext cx="698500" cy="15874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76300" y="3077476"/>
            <a:ext cx="1504950" cy="3388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移动到固定位置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393950" y="2469585"/>
            <a:ext cx="816909" cy="1326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84200" y="2310908"/>
            <a:ext cx="1797291" cy="33069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显示玩家站立造型</a:t>
            </a:r>
            <a:endParaRPr lang="zh-CN" altLang="en-US" sz="1400" dirty="0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841934" y="3536950"/>
            <a:ext cx="523816" cy="7338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14614" y="3384550"/>
            <a:ext cx="1316386" cy="5842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碰到舞台边缘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执行里面积木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013200" y="1784350"/>
            <a:ext cx="1047750" cy="1079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11830" y="1625095"/>
            <a:ext cx="1706470" cy="3370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移动到最后的图层</a:t>
            </a:r>
            <a:endParaRPr lang="zh-CN" altLang="en-US" sz="14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508250" y="2774950"/>
            <a:ext cx="762000" cy="69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25600" y="2690126"/>
            <a:ext cx="925625" cy="3007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显示玩家</a:t>
            </a: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406650" y="3079750"/>
            <a:ext cx="857250" cy="1778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50998" y="3934726"/>
            <a:ext cx="1078027" cy="5166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发送显示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蒙板广播</a:t>
            </a:r>
            <a:endParaRPr lang="zh-CN" altLang="en-US" sz="1400" dirty="0"/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273550" y="2159000"/>
            <a:ext cx="863600" cy="825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88030" y="2082295"/>
            <a:ext cx="1274670" cy="3370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向前移动两层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14" grpId="0"/>
      <p:bldP spid="26" grpId="0"/>
      <p:bldP spid="32" grpId="0"/>
      <p:bldP spid="28" grpId="0"/>
      <p:bldP spid="37" grpId="0"/>
      <p:bldP spid="47" grpId="0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28837" y="1250950"/>
            <a:ext cx="6919251" cy="213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8798" y="2982226"/>
            <a:ext cx="1243129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重力重置为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6" idx="2"/>
          </p:cNvCxnSpPr>
          <p:nvPr/>
        </p:nvCxnSpPr>
        <p:spPr>
          <a:xfrm>
            <a:off x="2032238" y="1180854"/>
            <a:ext cx="495062" cy="24789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62000" y="1015508"/>
            <a:ext cx="1270238" cy="33069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没有碰到平台</a:t>
            </a:r>
            <a:endParaRPr lang="zh-CN" altLang="en-US" sz="1400" dirty="0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3159184" y="2283186"/>
            <a:ext cx="961966" cy="18696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097430" y="2310895"/>
            <a:ext cx="2093820" cy="31800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重置重力，向上运动</a:t>
            </a:r>
            <a:endParaRPr lang="zh-CN" altLang="en-US" sz="14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1803403" y="2832101"/>
            <a:ext cx="603248" cy="29844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114799" y="1991626"/>
            <a:ext cx="1033577" cy="3324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碰到蹦床</a:t>
            </a: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57" idx="2"/>
          </p:cNvCxnSpPr>
          <p:nvPr/>
        </p:nvCxnSpPr>
        <p:spPr>
          <a:xfrm flipV="1">
            <a:off x="1860550" y="2590800"/>
            <a:ext cx="539750" cy="3696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1752600" y="3073400"/>
            <a:ext cx="635000" cy="4572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17500" y="3371850"/>
            <a:ext cx="1441450" cy="2984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矫正玩家的位置</a:t>
            </a:r>
            <a:endParaRPr lang="zh-CN" altLang="en-US" sz="1400" dirty="0"/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30" idx="2"/>
          </p:cNvCxnSpPr>
          <p:nvPr/>
        </p:nvCxnSpPr>
        <p:spPr>
          <a:xfrm>
            <a:off x="2036876" y="1735588"/>
            <a:ext cx="312624" cy="1066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82650" y="1464576"/>
            <a:ext cx="1154226" cy="542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重力锁为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自由落体</a:t>
            </a:r>
            <a:endParaRPr lang="zh-CN" altLang="en-US" sz="1400" dirty="0"/>
          </a:p>
        </p:txBody>
      </p:sp>
      <p:cxnSp>
        <p:nvCxnSpPr>
          <p:cNvPr id="5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37" idx="0"/>
          </p:cNvCxnSpPr>
          <p:nvPr/>
        </p:nvCxnSpPr>
        <p:spPr>
          <a:xfrm>
            <a:off x="3492500" y="2089150"/>
            <a:ext cx="622299" cy="6871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1500" y="2353576"/>
            <a:ext cx="1289050" cy="5483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重力锁为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</a:t>
            </a:r>
            <a:endParaRPr lang="en-US" altLang="zh-CN" sz="1400" dirty="0" smtClean="0"/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停止向下运动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28" grpId="0"/>
      <p:bldP spid="37" grpId="0"/>
      <p:bldP spid="51" grpId="0"/>
      <p:bldP spid="30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1678" y="939800"/>
            <a:ext cx="1831061" cy="355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54050" y="1826526"/>
            <a:ext cx="1555750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减少小人的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190750" y="1399924"/>
            <a:ext cx="763680" cy="11772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39850" y="1358395"/>
            <a:ext cx="908050" cy="33070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增加重力</a:t>
            </a:r>
            <a:endParaRPr lang="zh-CN" altLang="en-US" sz="14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44" idx="2"/>
            <a:endCxn id="34" idx="1"/>
          </p:cNvCxnSpPr>
          <p:nvPr/>
        </p:nvCxnSpPr>
        <p:spPr>
          <a:xfrm flipV="1">
            <a:off x="2152649" y="2809875"/>
            <a:ext cx="349251" cy="11316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03296" y="2340876"/>
            <a:ext cx="1306629" cy="6499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235200" y="1746250"/>
            <a:ext cx="736600" cy="2540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74749" y="734326"/>
            <a:ext cx="1014523" cy="5166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重力锁为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向下</a:t>
            </a:r>
            <a:r>
              <a:rPr lang="zh-CN" altLang="en-US" sz="1400" dirty="0" smtClean="0"/>
              <a:t>运动</a:t>
            </a:r>
            <a:endParaRPr lang="zh-CN" altLang="en-US" sz="1400" dirty="0"/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216150" y="1003300"/>
            <a:ext cx="673100" cy="1016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左大括号 33"/>
          <p:cNvSpPr/>
          <p:nvPr/>
        </p:nvSpPr>
        <p:spPr>
          <a:xfrm>
            <a:off x="2501900" y="2127250"/>
            <a:ext cx="247650" cy="1365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68398" y="2626626"/>
            <a:ext cx="984251" cy="5928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控制玩家在边框内</a:t>
            </a:r>
            <a:endParaRPr lang="zh-CN" altLang="en-US" sz="1400" dirty="0"/>
          </a:p>
        </p:txBody>
      </p:sp>
      <p:sp>
        <p:nvSpPr>
          <p:cNvPr id="50" name="左大括号 49"/>
          <p:cNvSpPr/>
          <p:nvPr/>
        </p:nvSpPr>
        <p:spPr>
          <a:xfrm>
            <a:off x="2647950" y="3689350"/>
            <a:ext cx="190500" cy="55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76349" y="3864876"/>
            <a:ext cx="984251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向下移动</a:t>
            </a:r>
            <a:endParaRPr lang="zh-CN" altLang="en-US" sz="1400" dirty="0"/>
          </a:p>
        </p:txBody>
      </p:sp>
      <p:cxnSp>
        <p:nvCxnSpPr>
          <p:cNvPr id="5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52" idx="2"/>
            <a:endCxn id="50" idx="1"/>
          </p:cNvCxnSpPr>
          <p:nvPr/>
        </p:nvCxnSpPr>
        <p:spPr>
          <a:xfrm flipV="1">
            <a:off x="2260600" y="3968750"/>
            <a:ext cx="387350" cy="5601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15" grpId="0"/>
      <p:bldP spid="34" grpId="0" animBg="1"/>
      <p:bldP spid="44" grpId="0"/>
      <p:bldP spid="50" grpId="0" animBg="1"/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、当玩家降落至平台上，可能会进入平台，需要回至平台的上方。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第五步：玩家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92575" y="1440670"/>
            <a:ext cx="187625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82297" y="2476668"/>
            <a:ext cx="187625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7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任务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Task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01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374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97087" y="1320165"/>
            <a:ext cx="6919251" cy="109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2" idx="1"/>
          </p:cNvCxnSpPr>
          <p:nvPr/>
        </p:nvCxnSpPr>
        <p:spPr>
          <a:xfrm>
            <a:off x="1587500" y="2070100"/>
            <a:ext cx="400050" cy="317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73050" y="1451876"/>
            <a:ext cx="1289050" cy="12913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如果玩家碰到平台需要一直向上运动，直到碰不到平台为止</a:t>
            </a:r>
            <a:endParaRPr lang="zh-CN" altLang="en-US" sz="1400" dirty="0"/>
          </a:p>
        </p:txBody>
      </p:sp>
      <p:sp>
        <p:nvSpPr>
          <p:cNvPr id="22" name="左大括号 21"/>
          <p:cNvSpPr/>
          <p:nvPr/>
        </p:nvSpPr>
        <p:spPr>
          <a:xfrm>
            <a:off x="1987550" y="1739900"/>
            <a:ext cx="152400" cy="6667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、玩家按方向键需要进行移动，需要替换移动造型，下落需要切换下落造型。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第五步：玩家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92575" y="1440670"/>
            <a:ext cx="187625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82297" y="2476668"/>
            <a:ext cx="187625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7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1678" y="1367930"/>
            <a:ext cx="2070972" cy="305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52498" y="1540776"/>
            <a:ext cx="984251" cy="5674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设置为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左右翻转</a:t>
            </a:r>
            <a:endParaRPr lang="zh-CN" altLang="en-US" sz="1400" dirty="0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486150" y="2724150"/>
            <a:ext cx="698500" cy="127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8" idx="0"/>
          </p:cNvCxnSpPr>
          <p:nvPr/>
        </p:nvCxnSpPr>
        <p:spPr>
          <a:xfrm>
            <a:off x="3810000" y="2336800"/>
            <a:ext cx="990600" cy="609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00600" y="2177545"/>
            <a:ext cx="1320800" cy="33070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按下方向左键</a:t>
            </a:r>
            <a:endParaRPr lang="zh-CN" altLang="en-US" sz="14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101850" y="1911350"/>
            <a:ext cx="825500" cy="4254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03296" y="2340876"/>
            <a:ext cx="1306629" cy="6499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14" idx="2"/>
          </p:cNvCxnSpPr>
          <p:nvPr/>
        </p:nvCxnSpPr>
        <p:spPr>
          <a:xfrm flipV="1">
            <a:off x="1936749" y="1714500"/>
            <a:ext cx="857251" cy="10998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73650" y="2842526"/>
            <a:ext cx="1327150" cy="5483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重力锁为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，换成下降造型</a:t>
            </a:r>
            <a:endParaRPr lang="zh-CN" altLang="en-US" sz="1400" dirty="0"/>
          </a:p>
        </p:txBody>
      </p:sp>
      <p:sp>
        <p:nvSpPr>
          <p:cNvPr id="1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44550" y="1134376"/>
            <a:ext cx="1325672" cy="3070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收到游戏开始</a:t>
            </a:r>
            <a:endParaRPr lang="zh-CN" altLang="en-US" sz="1400" dirty="0"/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15" idx="2"/>
          </p:cNvCxnSpPr>
          <p:nvPr/>
        </p:nvCxnSpPr>
        <p:spPr>
          <a:xfrm>
            <a:off x="2170222" y="1287913"/>
            <a:ext cx="604728" cy="229737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81050" y="2220226"/>
            <a:ext cx="1181098" cy="5928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重复执行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监听方向键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76798" y="1642376"/>
            <a:ext cx="1250952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按下方向键</a:t>
            </a:r>
            <a:endParaRPr lang="zh-CN" altLang="en-US" sz="1400" dirty="0"/>
          </a:p>
        </p:txBody>
      </p:sp>
      <p:cxnSp>
        <p:nvCxnSpPr>
          <p:cNvPr id="5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502153" y="1892300"/>
            <a:ext cx="406397" cy="26670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22348" y="3090176"/>
            <a:ext cx="901702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面向左边</a:t>
            </a: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1898650" y="2597150"/>
            <a:ext cx="1028700" cy="67196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47" idx="0"/>
          </p:cNvCxnSpPr>
          <p:nvPr/>
        </p:nvCxnSpPr>
        <p:spPr>
          <a:xfrm>
            <a:off x="3987800" y="2965450"/>
            <a:ext cx="1085850" cy="15126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222750" y="2563126"/>
            <a:ext cx="1327150" cy="288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向左移动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步</a:t>
            </a:r>
            <a:endParaRPr lang="zh-CN" altLang="en-US" sz="1400" dirty="0"/>
          </a:p>
        </p:txBody>
      </p:sp>
      <p:sp>
        <p:nvSpPr>
          <p:cNvPr id="6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02200" y="3378200"/>
            <a:ext cx="1327150" cy="323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换成下降造型</a:t>
            </a:r>
            <a:endParaRPr lang="zh-CN" altLang="en-US" sz="1400" dirty="0"/>
          </a:p>
        </p:txBody>
      </p:sp>
      <p:cxnSp>
        <p:nvCxnSpPr>
          <p:cNvPr id="6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070100" y="3448050"/>
            <a:ext cx="920750" cy="1778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3600450" y="3200400"/>
            <a:ext cx="1282700" cy="3111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95350" y="3483876"/>
            <a:ext cx="1092200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重力锁为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7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79450" y="3922026"/>
            <a:ext cx="1320800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换成走动造型</a:t>
            </a:r>
            <a:endParaRPr lang="zh-CN" altLang="en-US" sz="1400" dirty="0"/>
          </a:p>
        </p:txBody>
      </p:sp>
      <p:cxnSp>
        <p:nvCxnSpPr>
          <p:cNvPr id="7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78" idx="2"/>
          </p:cNvCxnSpPr>
          <p:nvPr/>
        </p:nvCxnSpPr>
        <p:spPr>
          <a:xfrm flipV="1">
            <a:off x="2000250" y="3733801"/>
            <a:ext cx="1130300" cy="34811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78" idx="2"/>
          </p:cNvCxnSpPr>
          <p:nvPr/>
        </p:nvCxnSpPr>
        <p:spPr>
          <a:xfrm flipV="1">
            <a:off x="2000250" y="3943351"/>
            <a:ext cx="1117600" cy="13856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47" grpId="0"/>
      <p:bldP spid="15" grpId="0"/>
      <p:bldP spid="44" grpId="0"/>
      <p:bldP spid="52" grpId="0"/>
      <p:bldP spid="39" grpId="0"/>
      <p:bldP spid="65" grpId="0"/>
      <p:bldP spid="68" grpId="0"/>
      <p:bldP spid="77" grpId="0"/>
      <p:bldP spid="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91678" y="1282701"/>
            <a:ext cx="2242984" cy="299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06497" y="1712226"/>
            <a:ext cx="984251" cy="3007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面向右边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3695700" y="2286000"/>
            <a:ext cx="990600" cy="609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92650" y="2120395"/>
            <a:ext cx="1250950" cy="33070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换成下降造型</a:t>
            </a:r>
            <a:endParaRPr lang="zh-CN" altLang="en-US" sz="14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324100" y="2089150"/>
            <a:ext cx="666750" cy="1841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03296" y="2340876"/>
            <a:ext cx="1306629" cy="6499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209800" y="1619250"/>
            <a:ext cx="736600" cy="2540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216400" y="1642376"/>
            <a:ext cx="1293922" cy="3070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向右增加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步</a:t>
            </a:r>
            <a:endParaRPr lang="zh-CN" altLang="en-US" sz="1400" dirty="0"/>
          </a:p>
        </p:txBody>
      </p:sp>
      <p:sp>
        <p:nvSpPr>
          <p:cNvPr id="4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49350" y="2124976"/>
            <a:ext cx="1181098" cy="3134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重力锁为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24398" y="1229626"/>
            <a:ext cx="1250952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按下右方向键</a:t>
            </a:r>
            <a:endParaRPr lang="zh-CN" altLang="en-US" sz="1400" dirty="0"/>
          </a:p>
        </p:txBody>
      </p:sp>
      <p:cxnSp>
        <p:nvCxnSpPr>
          <p:cNvPr id="5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981450" y="1397000"/>
            <a:ext cx="717550" cy="317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69950" y="2829826"/>
            <a:ext cx="1193800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如果重力锁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39" idx="2"/>
          </p:cNvCxnSpPr>
          <p:nvPr/>
        </p:nvCxnSpPr>
        <p:spPr>
          <a:xfrm flipV="1">
            <a:off x="2063750" y="2641601"/>
            <a:ext cx="1054100" cy="34811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58" idx="1"/>
          </p:cNvCxnSpPr>
          <p:nvPr/>
        </p:nvCxnSpPr>
        <p:spPr>
          <a:xfrm rot="10800000" flipH="1" flipV="1">
            <a:off x="3911600" y="2997200"/>
            <a:ext cx="927100" cy="63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38700" y="2855226"/>
            <a:ext cx="1327150" cy="288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换成移动造型</a:t>
            </a:r>
            <a:endParaRPr lang="zh-CN" altLang="en-US" sz="1400" dirty="0"/>
          </a:p>
        </p:txBody>
      </p:sp>
      <p:sp>
        <p:nvSpPr>
          <p:cNvPr id="7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79450" y="3922026"/>
            <a:ext cx="1320800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换成站立造型</a:t>
            </a:r>
            <a:endParaRPr lang="zh-CN" altLang="en-US" sz="1400" dirty="0"/>
          </a:p>
        </p:txBody>
      </p:sp>
      <p:cxnSp>
        <p:nvCxnSpPr>
          <p:cNvPr id="7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78" idx="2"/>
          </p:cNvCxnSpPr>
          <p:nvPr/>
        </p:nvCxnSpPr>
        <p:spPr>
          <a:xfrm flipV="1">
            <a:off x="2000250" y="3905250"/>
            <a:ext cx="933450" cy="17666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560872" y="1778000"/>
            <a:ext cx="617428" cy="4331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右大括号 57"/>
          <p:cNvSpPr/>
          <p:nvPr/>
        </p:nvSpPr>
        <p:spPr>
          <a:xfrm>
            <a:off x="3740150" y="2832100"/>
            <a:ext cx="171450" cy="33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15" grpId="0"/>
      <p:bldP spid="44" grpId="0"/>
      <p:bldP spid="52" grpId="0"/>
      <p:bldP spid="39" grpId="0"/>
      <p:bldP spid="65" grpId="0"/>
      <p:bldP spid="78" grpId="0"/>
      <p:bldP spid="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、当碰到滚动平台时，进行滚动，每隔</a:t>
              </a:r>
              <a:r>
                <a:rPr lang="en-US" altLang="zh-CN" dirty="0" smtClean="0"/>
                <a:t>0.5</a:t>
              </a:r>
              <a:r>
                <a:rPr lang="zh-CN" altLang="en-US" dirty="0" smtClean="0"/>
                <a:t>秒血量增加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，血量小于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时游戏结束。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第五步：玩家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92575" y="1440670"/>
            <a:ext cx="187625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82297" y="2476668"/>
            <a:ext cx="187625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7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61602" y="842596"/>
            <a:ext cx="1578648" cy="388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17598" y="1210576"/>
            <a:ext cx="1314449" cy="288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向右移动</a:t>
            </a:r>
            <a:endParaRPr lang="zh-CN" altLang="en-US" sz="1400" dirty="0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228850" y="2343150"/>
            <a:ext cx="698500" cy="127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8" idx="0"/>
          </p:cNvCxnSpPr>
          <p:nvPr/>
        </p:nvCxnSpPr>
        <p:spPr>
          <a:xfrm>
            <a:off x="3784600" y="1981200"/>
            <a:ext cx="787400" cy="609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572000" y="1821945"/>
            <a:ext cx="927100" cy="33070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向左移动</a:t>
            </a:r>
            <a:endParaRPr lang="zh-CN" altLang="en-US" sz="14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451100" y="1346200"/>
            <a:ext cx="565150" cy="63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03296" y="2340876"/>
            <a:ext cx="1306629" cy="6499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841750" y="1466850"/>
            <a:ext cx="736600" cy="2540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73650" y="2842526"/>
            <a:ext cx="1689100" cy="3134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血量在</a:t>
            </a:r>
            <a:r>
              <a:rPr lang="en-US" altLang="zh-CN" sz="1400" dirty="0" smtClean="0"/>
              <a:t>100</a:t>
            </a:r>
            <a:r>
              <a:rPr lang="zh-CN" altLang="en-US" sz="1400" dirty="0" smtClean="0"/>
              <a:t>以内</a:t>
            </a:r>
            <a:endParaRPr lang="zh-CN" altLang="en-US" sz="1400" dirty="0"/>
          </a:p>
        </p:txBody>
      </p:sp>
      <p:sp>
        <p:nvSpPr>
          <p:cNvPr id="1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68400" y="899426"/>
            <a:ext cx="1325672" cy="3070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碰到右滚平台</a:t>
            </a:r>
            <a:endParaRPr lang="zh-CN" altLang="en-US" sz="1400" dirty="0"/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15" idx="2"/>
          </p:cNvCxnSpPr>
          <p:nvPr/>
        </p:nvCxnSpPr>
        <p:spPr>
          <a:xfrm>
            <a:off x="2494072" y="1052963"/>
            <a:ext cx="566628" cy="7487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16448" y="1312176"/>
            <a:ext cx="1250952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碰到左滚平台</a:t>
            </a:r>
            <a:endParaRPr lang="zh-CN" altLang="en-US" sz="1400" dirty="0"/>
          </a:p>
        </p:txBody>
      </p:sp>
      <p:sp>
        <p:nvSpPr>
          <p:cNvPr id="3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39800" y="3109226"/>
            <a:ext cx="1022350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</a:t>
            </a:r>
            <a:r>
              <a:rPr lang="en-US" altLang="zh-CN" sz="1400" dirty="0" smtClean="0"/>
              <a:t>0.5</a:t>
            </a:r>
            <a:r>
              <a:rPr lang="zh-CN" altLang="en-US" sz="1400" dirty="0" smtClean="0"/>
              <a:t>秒</a:t>
            </a: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1962150" y="3232151"/>
            <a:ext cx="1187450" cy="6349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362450" y="2971800"/>
            <a:ext cx="692150" cy="25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89500" y="3263900"/>
            <a:ext cx="1041400" cy="323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血量增加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cxnSp>
        <p:nvCxnSpPr>
          <p:cNvPr id="6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222500" y="3987800"/>
            <a:ext cx="920750" cy="1778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68" idx="0"/>
          </p:cNvCxnSpPr>
          <p:nvPr/>
        </p:nvCxnSpPr>
        <p:spPr>
          <a:xfrm flipV="1">
            <a:off x="4267200" y="3425825"/>
            <a:ext cx="622300" cy="7302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19650" y="4176026"/>
            <a:ext cx="1758950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显示蒙板游戏结束</a:t>
            </a:r>
            <a:endParaRPr lang="zh-CN" altLang="en-US" sz="1400" dirty="0"/>
          </a:p>
        </p:txBody>
      </p:sp>
      <p:sp>
        <p:nvSpPr>
          <p:cNvPr id="7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43000" y="3966476"/>
            <a:ext cx="1022350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血量小于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3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57300" y="2175776"/>
            <a:ext cx="958850" cy="288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cxnSp>
        <p:nvCxnSpPr>
          <p:cNvPr id="5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77" idx="0"/>
          </p:cNvCxnSpPr>
          <p:nvPr/>
        </p:nvCxnSpPr>
        <p:spPr>
          <a:xfrm>
            <a:off x="4000500" y="4267201"/>
            <a:ext cx="819150" cy="6871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47" grpId="0"/>
      <p:bldP spid="15" grpId="0"/>
      <p:bldP spid="52" grpId="0"/>
      <p:bldP spid="39" grpId="0"/>
      <p:bldP spid="68" grpId="0"/>
      <p:bldP spid="77" grpId="0"/>
      <p:bldP spid="78" grpId="0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碰到玩家血量减</a:t>
              </a:r>
              <a:r>
                <a:rPr lang="en-US" altLang="zh-CN" dirty="0" smtClean="0"/>
                <a:t>20</a:t>
              </a:r>
              <a:r>
                <a:rPr lang="zh-CN" altLang="en-US" dirty="0" smtClean="0"/>
                <a:t>，计时器控制重力锁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第六步：洞遮罩层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24647" y="1490632"/>
            <a:ext cx="275878" cy="2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852653" y="2536434"/>
            <a:ext cx="258754" cy="19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6873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61602" y="1170880"/>
            <a:ext cx="1578648" cy="323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89048" y="1727200"/>
            <a:ext cx="1168402" cy="2794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显示尖刺</a:t>
            </a:r>
            <a:endParaRPr lang="zh-CN" altLang="en-US" sz="1400" dirty="0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463800" y="2501900"/>
            <a:ext cx="685800" cy="1714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60900" y="1821945"/>
            <a:ext cx="1257300" cy="33070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移动固定位置</a:t>
            </a:r>
            <a:endParaRPr lang="zh-CN" altLang="en-US" sz="14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14" idx="2"/>
          </p:cNvCxnSpPr>
          <p:nvPr/>
        </p:nvCxnSpPr>
        <p:spPr>
          <a:xfrm flipV="1">
            <a:off x="2457450" y="1822450"/>
            <a:ext cx="552450" cy="444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03296" y="2340876"/>
            <a:ext cx="1306629" cy="6499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803650" y="1993900"/>
            <a:ext cx="825500" cy="444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75200" y="2512326"/>
            <a:ext cx="1162050" cy="3134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血量减少</a:t>
            </a:r>
            <a:r>
              <a:rPr lang="en-US" altLang="zh-CN" sz="1400" dirty="0" smtClean="0"/>
              <a:t>20</a:t>
            </a:r>
            <a:endParaRPr lang="zh-CN" altLang="en-US" sz="1400" dirty="0"/>
          </a:p>
        </p:txBody>
      </p:sp>
      <p:sp>
        <p:nvSpPr>
          <p:cNvPr id="1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30300" y="1420126"/>
            <a:ext cx="1325672" cy="3070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游戏开始后面</a:t>
            </a:r>
            <a:endParaRPr lang="zh-CN" altLang="en-US" sz="1400" dirty="0"/>
          </a:p>
        </p:txBody>
      </p:sp>
      <p:cxnSp>
        <p:nvCxnSpPr>
          <p:cNvPr id="1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15" idx="2"/>
          </p:cNvCxnSpPr>
          <p:nvPr/>
        </p:nvCxnSpPr>
        <p:spPr>
          <a:xfrm>
            <a:off x="2455972" y="1573663"/>
            <a:ext cx="566628" cy="7487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89050" y="3096526"/>
            <a:ext cx="1085850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计时器归零</a:t>
            </a: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393950" y="3155952"/>
            <a:ext cx="742950" cy="10159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3600450" y="2921000"/>
            <a:ext cx="819150" cy="444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521200" y="2800350"/>
            <a:ext cx="1041400" cy="323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秒</a:t>
            </a:r>
            <a:endParaRPr lang="zh-CN" altLang="en-US" sz="1400" dirty="0"/>
          </a:p>
        </p:txBody>
      </p:sp>
      <p:cxnSp>
        <p:nvCxnSpPr>
          <p:cNvPr id="69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222500" y="3441700"/>
            <a:ext cx="920750" cy="1778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133850" y="2632075"/>
            <a:ext cx="622300" cy="7302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35550" y="3452126"/>
            <a:ext cx="1066800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向下运动</a:t>
            </a:r>
            <a:endParaRPr lang="zh-CN" altLang="en-US" sz="1400" dirty="0"/>
          </a:p>
        </p:txBody>
      </p:sp>
      <p:sp>
        <p:nvSpPr>
          <p:cNvPr id="7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68400" y="3464826"/>
            <a:ext cx="1022350" cy="796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重复执行直到大于</a:t>
            </a:r>
            <a:r>
              <a:rPr lang="en-US" altLang="zh-CN" sz="1400" dirty="0" smtClean="0"/>
              <a:t>0.5</a:t>
            </a:r>
            <a:r>
              <a:rPr lang="zh-CN" altLang="en-US" sz="1400" dirty="0" smtClean="0"/>
              <a:t>秒</a:t>
            </a:r>
            <a:endParaRPr lang="zh-CN" altLang="en-US" sz="1400" dirty="0"/>
          </a:p>
        </p:txBody>
      </p:sp>
      <p:sp>
        <p:nvSpPr>
          <p:cNvPr id="3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92250" y="2518676"/>
            <a:ext cx="958850" cy="288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碰到玩家</a:t>
            </a:r>
            <a:endParaRPr lang="zh-CN" altLang="en-US" sz="1400" dirty="0"/>
          </a:p>
        </p:txBody>
      </p:sp>
      <p:cxnSp>
        <p:nvCxnSpPr>
          <p:cNvPr id="5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77" idx="0"/>
          </p:cNvCxnSpPr>
          <p:nvPr/>
        </p:nvCxnSpPr>
        <p:spPr>
          <a:xfrm flipV="1">
            <a:off x="4235450" y="3612013"/>
            <a:ext cx="800100" cy="1383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178300" y="4000500"/>
            <a:ext cx="692150" cy="25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72050" y="3860800"/>
            <a:ext cx="1416050" cy="323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停在平台上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47" grpId="0"/>
      <p:bldP spid="15" grpId="0"/>
      <p:bldP spid="39" grpId="0"/>
      <p:bldP spid="68" grpId="0"/>
      <p:bldP spid="77" grpId="0"/>
      <p:bldP spid="78" grpId="0"/>
      <p:bldP spid="38" grpId="0"/>
      <p:bldP spid="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课后思考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Thinking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05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Thinking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课后思考</a:t>
            </a:r>
          </a:p>
        </p:txBody>
      </p:sp>
      <p:grpSp>
        <p:nvGrpSpPr>
          <p:cNvPr id="2" name="组 33"/>
          <p:cNvGrpSpPr/>
          <p:nvPr/>
        </p:nvGrpSpPr>
        <p:grpSpPr>
          <a:xfrm>
            <a:off x="1711286" y="1291608"/>
            <a:ext cx="5765279" cy="3452834"/>
            <a:chOff x="4390571" y="1111966"/>
            <a:chExt cx="5205601" cy="3452834"/>
          </a:xfrm>
        </p:grpSpPr>
        <p:sp>
          <p:nvSpPr>
            <p:cNvPr id="35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5205601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numCol="1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实现在</a:t>
              </a:r>
              <a:r>
                <a:rPr lang="en-US" altLang="zh-CN" dirty="0" smtClean="0"/>
                <a:t>100</a:t>
              </a:r>
              <a:r>
                <a:rPr lang="zh-CN" altLang="en-US" dirty="0" smtClean="0"/>
                <a:t>层之后，实现奖励。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90572" y="1111966"/>
              <a:ext cx="2167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课后思考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333999" y="2551644"/>
            <a:ext cx="1290991" cy="2125692"/>
            <a:chOff x="5333999" y="2551644"/>
            <a:chExt cx="1290991" cy="2125692"/>
          </a:xfrm>
        </p:grpSpPr>
        <p:grpSp>
          <p:nvGrpSpPr>
            <p:cNvPr id="9" name="Group 64">
              <a:extLst>
                <a:ext uri="{FF2B5EF4-FFF2-40B4-BE49-F238E27FC236}">
                  <a16:creationId xmlns:a16="http://schemas.microsoft.com/office/drawing/2014/main" xmlns="" id="{F94D4E44-9BBF-4929-9E4F-91F774AA8370}"/>
                </a:ext>
              </a:extLst>
            </p:cNvPr>
            <p:cNvGrpSpPr/>
            <p:nvPr/>
          </p:nvGrpSpPr>
          <p:grpSpPr>
            <a:xfrm rot="19891913">
              <a:off x="5333999" y="2551644"/>
              <a:ext cx="1290991" cy="2125692"/>
              <a:chOff x="170364" y="949888"/>
              <a:chExt cx="1945268" cy="3203011"/>
            </a:xfrm>
          </p:grpSpPr>
          <p:sp>
            <p:nvSpPr>
              <p:cNvPr id="11" name="Rectangle 69">
                <a:extLst>
                  <a:ext uri="{FF2B5EF4-FFF2-40B4-BE49-F238E27FC236}">
                    <a16:creationId xmlns:a16="http://schemas.microsoft.com/office/drawing/2014/main" xmlns="" id="{336C5388-0AA0-4EA9-A23E-74241B35A776}"/>
                  </a:ext>
                </a:extLst>
              </p:cNvPr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Oval 70">
                <a:extLst>
                  <a:ext uri="{FF2B5EF4-FFF2-40B4-BE49-F238E27FC236}">
                    <a16:creationId xmlns:a16="http://schemas.microsoft.com/office/drawing/2014/main" xmlns="" id="{AD553C53-B1EC-4F8A-9987-EBD895897A13}"/>
                  </a:ext>
                </a:extLst>
              </p:cNvPr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71">
                <a:extLst>
                  <a:ext uri="{FF2B5EF4-FFF2-40B4-BE49-F238E27FC236}">
                    <a16:creationId xmlns:a16="http://schemas.microsoft.com/office/drawing/2014/main" xmlns="" id="{955B923A-89CF-4546-AD3D-AD3408E0978C}"/>
                  </a:ext>
                </a:extLst>
              </p:cNvPr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Rectangle: Top Corners Rounded 72">
                <a:extLst>
                  <a:ext uri="{FF2B5EF4-FFF2-40B4-BE49-F238E27FC236}">
                    <a16:creationId xmlns:a16="http://schemas.microsoft.com/office/drawing/2014/main" xmlns="" id="{5CE3207A-44A4-472E-BA00-D3BDAB4E38DD}"/>
                  </a:ext>
                </a:extLst>
              </p:cNvPr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Rectangle: Top Corners Rounded 73">
                <a:extLst>
                  <a:ext uri="{FF2B5EF4-FFF2-40B4-BE49-F238E27FC236}">
                    <a16:creationId xmlns:a16="http://schemas.microsoft.com/office/drawing/2014/main" xmlns="" id="{A0187962-A5BC-44C6-BBAE-BD2C864E80E3}"/>
                  </a:ext>
                </a:extLst>
              </p:cNvPr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 rot="20052675">
              <a:off x="5515622" y="2705740"/>
              <a:ext cx="4959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0" b="1" dirty="0" smtClean="0">
                  <a:solidFill>
                    <a:srgbClr val="666666"/>
                  </a:solidFill>
                </a:rPr>
                <a:t>?</a:t>
              </a:r>
              <a:endParaRPr kumimoji="1" lang="zh-CN" altLang="en-US" sz="7000" b="1" dirty="0">
                <a:solidFill>
                  <a:srgbClr val="6666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Today's mission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今日任务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774819" y="1061438"/>
            <a:ext cx="4172828" cy="348078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en-US" altLang="zh-CN" dirty="0"/>
              <a:t>	</a:t>
            </a:r>
            <a:r>
              <a:rPr lang="zh-CN" altLang="en-US" dirty="0"/>
              <a:t>今天我们来做一</a:t>
            </a:r>
            <a:r>
              <a:rPr lang="zh-CN" altLang="en-US" dirty="0" smtClean="0"/>
              <a:t>个挑战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层的小游戏。在这个游戏中，玩家通过方向键，使小人降落到平台上。需要注意碰到尖刺平台，血量减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，碰到蹦床平台向上跳动，碰到易碎平台，平台碎掉玩家继续向下降落，掉出舞台游戏结束。</a:t>
            </a:r>
            <a:endParaRPr lang="zh-CN" altLang="en-US" dirty="0"/>
          </a:p>
        </p:txBody>
      </p:sp>
      <p:sp>
        <p:nvSpPr>
          <p:cNvPr id="6" name="ValueShape">
            <a:extLst>
              <a:ext uri="{FF2B5EF4-FFF2-40B4-BE49-F238E27FC236}">
                <a16:creationId xmlns:a16="http://schemas.microsoft.com/office/drawing/2014/main" xmlns="" id="{17AD4578-B326-40B3-9AF0-AA71055EA961}"/>
              </a:ext>
            </a:extLst>
          </p:cNvPr>
          <p:cNvSpPr>
            <a:spLocks/>
          </p:cNvSpPr>
          <p:nvPr/>
        </p:nvSpPr>
        <p:spPr bwMode="auto">
          <a:xfrm>
            <a:off x="505228" y="1691707"/>
            <a:ext cx="1794303" cy="3167544"/>
          </a:xfrm>
          <a:custGeom>
            <a:avLst/>
            <a:gdLst>
              <a:gd name="connsiteX0" fmla="*/ 664005 w 1331809"/>
              <a:gd name="connsiteY0" fmla="*/ 915988 h 2351088"/>
              <a:gd name="connsiteX1" fmla="*/ 1030219 w 1331809"/>
              <a:gd name="connsiteY1" fmla="*/ 1367988 h 2351088"/>
              <a:gd name="connsiteX2" fmla="*/ 1249192 w 1331809"/>
              <a:gd name="connsiteY2" fmla="*/ 2268222 h 2351088"/>
              <a:gd name="connsiteX3" fmla="*/ 1237866 w 1331809"/>
              <a:gd name="connsiteY3" fmla="*/ 2324722 h 2351088"/>
              <a:gd name="connsiteX4" fmla="*/ 1185010 w 1331809"/>
              <a:gd name="connsiteY4" fmla="*/ 2351088 h 2351088"/>
              <a:gd name="connsiteX5" fmla="*/ 818796 w 1331809"/>
              <a:gd name="connsiteY5" fmla="*/ 2351088 h 2351088"/>
              <a:gd name="connsiteX6" fmla="*/ 818796 w 1331809"/>
              <a:gd name="connsiteY6" fmla="*/ 2094955 h 2351088"/>
              <a:gd name="connsiteX7" fmla="*/ 664005 w 1331809"/>
              <a:gd name="connsiteY7" fmla="*/ 1936755 h 2351088"/>
              <a:gd name="connsiteX8" fmla="*/ 505438 w 1331809"/>
              <a:gd name="connsiteY8" fmla="*/ 2094955 h 2351088"/>
              <a:gd name="connsiteX9" fmla="*/ 505438 w 1331809"/>
              <a:gd name="connsiteY9" fmla="*/ 2351088 h 2351088"/>
              <a:gd name="connsiteX10" fmla="*/ 142999 w 1331809"/>
              <a:gd name="connsiteY10" fmla="*/ 2351088 h 2351088"/>
              <a:gd name="connsiteX11" fmla="*/ 90143 w 1331809"/>
              <a:gd name="connsiteY11" fmla="*/ 2324722 h 2351088"/>
              <a:gd name="connsiteX12" fmla="*/ 78817 w 1331809"/>
              <a:gd name="connsiteY12" fmla="*/ 2268222 h 2351088"/>
              <a:gd name="connsiteX13" fmla="*/ 297791 w 1331809"/>
              <a:gd name="connsiteY13" fmla="*/ 1367988 h 2351088"/>
              <a:gd name="connsiteX14" fmla="*/ 664005 w 1331809"/>
              <a:gd name="connsiteY14" fmla="*/ 915988 h 2351088"/>
              <a:gd name="connsiteX15" fmla="*/ 819465 w 1331809"/>
              <a:gd name="connsiteY15" fmla="*/ 720725 h 2351088"/>
              <a:gd name="connsiteX16" fmla="*/ 1292107 w 1331809"/>
              <a:gd name="connsiteY16" fmla="*/ 1097387 h 2351088"/>
              <a:gd name="connsiteX17" fmla="*/ 1292107 w 1331809"/>
              <a:gd name="connsiteY17" fmla="*/ 1285717 h 2351088"/>
              <a:gd name="connsiteX18" fmla="*/ 1197579 w 1331809"/>
              <a:gd name="connsiteY18" fmla="*/ 1327150 h 2351088"/>
              <a:gd name="connsiteX19" fmla="*/ 1099269 w 1331809"/>
              <a:gd name="connsiteY19" fmla="*/ 1285717 h 2351088"/>
              <a:gd name="connsiteX20" fmla="*/ 721155 w 1331809"/>
              <a:gd name="connsiteY20" fmla="*/ 818657 h 2351088"/>
              <a:gd name="connsiteX21" fmla="*/ 819465 w 1331809"/>
              <a:gd name="connsiteY21" fmla="*/ 720725 h 2351088"/>
              <a:gd name="connsiteX22" fmla="*/ 508701 w 1331809"/>
              <a:gd name="connsiteY22" fmla="*/ 720725 h 2351088"/>
              <a:gd name="connsiteX23" fmla="*/ 606855 w 1331809"/>
              <a:gd name="connsiteY23" fmla="*/ 818657 h 2351088"/>
              <a:gd name="connsiteX24" fmla="*/ 229340 w 1331809"/>
              <a:gd name="connsiteY24" fmla="*/ 1285717 h 2351088"/>
              <a:gd name="connsiteX25" fmla="*/ 134961 w 1331809"/>
              <a:gd name="connsiteY25" fmla="*/ 1327150 h 2351088"/>
              <a:gd name="connsiteX26" fmla="*/ 36807 w 1331809"/>
              <a:gd name="connsiteY26" fmla="*/ 1285717 h 2351088"/>
              <a:gd name="connsiteX27" fmla="*/ 36807 w 1331809"/>
              <a:gd name="connsiteY27" fmla="*/ 1097387 h 2351088"/>
              <a:gd name="connsiteX28" fmla="*/ 508701 w 1331809"/>
              <a:gd name="connsiteY28" fmla="*/ 720725 h 2351088"/>
              <a:gd name="connsiteX29" fmla="*/ 663709 w 1331809"/>
              <a:gd name="connsiteY29" fmla="*/ 550863 h 2351088"/>
              <a:gd name="connsiteX30" fmla="*/ 776717 w 1331809"/>
              <a:gd name="connsiteY30" fmla="*/ 663872 h 2351088"/>
              <a:gd name="connsiteX31" fmla="*/ 663709 w 1331809"/>
              <a:gd name="connsiteY31" fmla="*/ 773113 h 2351088"/>
              <a:gd name="connsiteX32" fmla="*/ 554467 w 1331809"/>
              <a:gd name="connsiteY32" fmla="*/ 663872 h 2351088"/>
              <a:gd name="connsiteX33" fmla="*/ 663709 w 1331809"/>
              <a:gd name="connsiteY33" fmla="*/ 550863 h 2351088"/>
              <a:gd name="connsiteX34" fmla="*/ 1197579 w 1331809"/>
              <a:gd name="connsiteY34" fmla="*/ 0 h 2351088"/>
              <a:gd name="connsiteX35" fmla="*/ 1292107 w 1331809"/>
              <a:gd name="connsiteY35" fmla="*/ 37666 h 2351088"/>
              <a:gd name="connsiteX36" fmla="*/ 1292107 w 1331809"/>
              <a:gd name="connsiteY36" fmla="*/ 225997 h 2351088"/>
              <a:gd name="connsiteX37" fmla="*/ 819465 w 1331809"/>
              <a:gd name="connsiteY37" fmla="*/ 606425 h 2351088"/>
              <a:gd name="connsiteX38" fmla="*/ 721155 w 1331809"/>
              <a:gd name="connsiteY38" fmla="*/ 508493 h 2351088"/>
              <a:gd name="connsiteX39" fmla="*/ 1099269 w 1331809"/>
              <a:gd name="connsiteY39" fmla="*/ 37666 h 2351088"/>
              <a:gd name="connsiteX40" fmla="*/ 1197579 w 1331809"/>
              <a:gd name="connsiteY40" fmla="*/ 0 h 2351088"/>
              <a:gd name="connsiteX41" fmla="*/ 134961 w 1331809"/>
              <a:gd name="connsiteY41" fmla="*/ 0 h 2351088"/>
              <a:gd name="connsiteX42" fmla="*/ 229340 w 1331809"/>
              <a:gd name="connsiteY42" fmla="*/ 37666 h 2351088"/>
              <a:gd name="connsiteX43" fmla="*/ 606855 w 1331809"/>
              <a:gd name="connsiteY43" fmla="*/ 508493 h 2351088"/>
              <a:gd name="connsiteX44" fmla="*/ 508701 w 1331809"/>
              <a:gd name="connsiteY44" fmla="*/ 606425 h 2351088"/>
              <a:gd name="connsiteX45" fmla="*/ 36807 w 1331809"/>
              <a:gd name="connsiteY45" fmla="*/ 225997 h 2351088"/>
              <a:gd name="connsiteX46" fmla="*/ 36807 w 1331809"/>
              <a:gd name="connsiteY46" fmla="*/ 37666 h 2351088"/>
              <a:gd name="connsiteX47" fmla="*/ 134961 w 1331809"/>
              <a:gd name="connsiteY47" fmla="*/ 0 h 235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31809" h="2351088">
                <a:moveTo>
                  <a:pt x="664005" y="915988"/>
                </a:moveTo>
                <a:cubicBezTo>
                  <a:pt x="664005" y="915988"/>
                  <a:pt x="664005" y="915988"/>
                  <a:pt x="1030219" y="1367988"/>
                </a:cubicBezTo>
                <a:lnTo>
                  <a:pt x="1249192" y="2268222"/>
                </a:lnTo>
                <a:cubicBezTo>
                  <a:pt x="1252967" y="2287055"/>
                  <a:pt x="1249192" y="2309655"/>
                  <a:pt x="1237866" y="2324722"/>
                </a:cubicBezTo>
                <a:cubicBezTo>
                  <a:pt x="1226539" y="2343555"/>
                  <a:pt x="1203887" y="2351088"/>
                  <a:pt x="1185010" y="2351088"/>
                </a:cubicBezTo>
                <a:cubicBezTo>
                  <a:pt x="1185010" y="2351088"/>
                  <a:pt x="1185010" y="2351088"/>
                  <a:pt x="818796" y="2351088"/>
                </a:cubicBezTo>
                <a:cubicBezTo>
                  <a:pt x="818796" y="2351088"/>
                  <a:pt x="818796" y="2351088"/>
                  <a:pt x="818796" y="2094955"/>
                </a:cubicBezTo>
                <a:cubicBezTo>
                  <a:pt x="818796" y="2008322"/>
                  <a:pt x="750839" y="1936755"/>
                  <a:pt x="664005" y="1936755"/>
                </a:cubicBezTo>
                <a:cubicBezTo>
                  <a:pt x="577170" y="1936755"/>
                  <a:pt x="505438" y="2008322"/>
                  <a:pt x="505438" y="2094955"/>
                </a:cubicBezTo>
                <a:cubicBezTo>
                  <a:pt x="505438" y="2094955"/>
                  <a:pt x="505438" y="2094955"/>
                  <a:pt x="505438" y="2351088"/>
                </a:cubicBezTo>
                <a:cubicBezTo>
                  <a:pt x="505438" y="2351088"/>
                  <a:pt x="505438" y="2351088"/>
                  <a:pt x="142999" y="2351088"/>
                </a:cubicBezTo>
                <a:cubicBezTo>
                  <a:pt x="124122" y="2351088"/>
                  <a:pt x="105245" y="2343555"/>
                  <a:pt x="90143" y="2324722"/>
                </a:cubicBezTo>
                <a:cubicBezTo>
                  <a:pt x="78817" y="2309655"/>
                  <a:pt x="75042" y="2287055"/>
                  <a:pt x="78817" y="2268222"/>
                </a:cubicBezTo>
                <a:cubicBezTo>
                  <a:pt x="78817" y="2268222"/>
                  <a:pt x="78817" y="2268222"/>
                  <a:pt x="297791" y="1367988"/>
                </a:cubicBezTo>
                <a:cubicBezTo>
                  <a:pt x="297791" y="1367988"/>
                  <a:pt x="297791" y="1367988"/>
                  <a:pt x="664005" y="915988"/>
                </a:cubicBezTo>
                <a:close/>
                <a:moveTo>
                  <a:pt x="819465" y="720725"/>
                </a:moveTo>
                <a:lnTo>
                  <a:pt x="1292107" y="1097387"/>
                </a:lnTo>
                <a:cubicBezTo>
                  <a:pt x="1345043" y="1150119"/>
                  <a:pt x="1345043" y="1236751"/>
                  <a:pt x="1292107" y="1285717"/>
                </a:cubicBezTo>
                <a:cubicBezTo>
                  <a:pt x="1265639" y="1312084"/>
                  <a:pt x="1231609" y="1327150"/>
                  <a:pt x="1197579" y="1327150"/>
                </a:cubicBezTo>
                <a:cubicBezTo>
                  <a:pt x="1163548" y="1327150"/>
                  <a:pt x="1125737" y="1312084"/>
                  <a:pt x="1099269" y="1285717"/>
                </a:cubicBezTo>
                <a:cubicBezTo>
                  <a:pt x="1099269" y="1285717"/>
                  <a:pt x="1099269" y="1285717"/>
                  <a:pt x="721155" y="818657"/>
                </a:cubicBezTo>
                <a:cubicBezTo>
                  <a:pt x="766529" y="799824"/>
                  <a:pt x="804340" y="765925"/>
                  <a:pt x="819465" y="720725"/>
                </a:cubicBezTo>
                <a:close/>
                <a:moveTo>
                  <a:pt x="508701" y="720725"/>
                </a:moveTo>
                <a:cubicBezTo>
                  <a:pt x="527577" y="765925"/>
                  <a:pt x="561553" y="799824"/>
                  <a:pt x="606855" y="818657"/>
                </a:cubicBezTo>
                <a:cubicBezTo>
                  <a:pt x="606855" y="818657"/>
                  <a:pt x="606855" y="818657"/>
                  <a:pt x="229340" y="1285717"/>
                </a:cubicBezTo>
                <a:cubicBezTo>
                  <a:pt x="202914" y="1312084"/>
                  <a:pt x="168937" y="1327150"/>
                  <a:pt x="134961" y="1327150"/>
                </a:cubicBezTo>
                <a:cubicBezTo>
                  <a:pt x="97209" y="1327150"/>
                  <a:pt x="63233" y="1312084"/>
                  <a:pt x="36807" y="1285717"/>
                </a:cubicBezTo>
                <a:cubicBezTo>
                  <a:pt x="-12270" y="1236751"/>
                  <a:pt x="-12270" y="1150119"/>
                  <a:pt x="36807" y="1097387"/>
                </a:cubicBezTo>
                <a:cubicBezTo>
                  <a:pt x="36807" y="1097387"/>
                  <a:pt x="36807" y="1097387"/>
                  <a:pt x="508701" y="720725"/>
                </a:cubicBezTo>
                <a:close/>
                <a:moveTo>
                  <a:pt x="663709" y="550863"/>
                </a:moveTo>
                <a:cubicBezTo>
                  <a:pt x="723980" y="550863"/>
                  <a:pt x="776717" y="603600"/>
                  <a:pt x="776717" y="663872"/>
                </a:cubicBezTo>
                <a:cubicBezTo>
                  <a:pt x="776717" y="724143"/>
                  <a:pt x="723980" y="773113"/>
                  <a:pt x="663709" y="773113"/>
                </a:cubicBezTo>
                <a:cubicBezTo>
                  <a:pt x="603437" y="773113"/>
                  <a:pt x="554467" y="724143"/>
                  <a:pt x="554467" y="663872"/>
                </a:cubicBezTo>
                <a:cubicBezTo>
                  <a:pt x="554467" y="603600"/>
                  <a:pt x="603437" y="550863"/>
                  <a:pt x="663709" y="550863"/>
                </a:cubicBezTo>
                <a:close/>
                <a:moveTo>
                  <a:pt x="1197579" y="0"/>
                </a:moveTo>
                <a:cubicBezTo>
                  <a:pt x="1231609" y="0"/>
                  <a:pt x="1265639" y="11300"/>
                  <a:pt x="1292107" y="37666"/>
                </a:cubicBezTo>
                <a:cubicBezTo>
                  <a:pt x="1345043" y="90399"/>
                  <a:pt x="1345043" y="173264"/>
                  <a:pt x="1292107" y="225997"/>
                </a:cubicBezTo>
                <a:cubicBezTo>
                  <a:pt x="1292107" y="225997"/>
                  <a:pt x="1292107" y="225997"/>
                  <a:pt x="819465" y="606425"/>
                </a:cubicBezTo>
                <a:cubicBezTo>
                  <a:pt x="804340" y="561226"/>
                  <a:pt x="766529" y="523559"/>
                  <a:pt x="721155" y="508493"/>
                </a:cubicBezTo>
                <a:cubicBezTo>
                  <a:pt x="721155" y="508493"/>
                  <a:pt x="721155" y="508493"/>
                  <a:pt x="1099269" y="37666"/>
                </a:cubicBezTo>
                <a:cubicBezTo>
                  <a:pt x="1125737" y="11300"/>
                  <a:pt x="1163548" y="0"/>
                  <a:pt x="1197579" y="0"/>
                </a:cubicBezTo>
                <a:close/>
                <a:moveTo>
                  <a:pt x="134961" y="0"/>
                </a:moveTo>
                <a:cubicBezTo>
                  <a:pt x="168937" y="0"/>
                  <a:pt x="202914" y="11300"/>
                  <a:pt x="229340" y="37666"/>
                </a:cubicBezTo>
                <a:cubicBezTo>
                  <a:pt x="229340" y="37666"/>
                  <a:pt x="229340" y="37666"/>
                  <a:pt x="606855" y="508493"/>
                </a:cubicBezTo>
                <a:cubicBezTo>
                  <a:pt x="561553" y="523559"/>
                  <a:pt x="527577" y="561226"/>
                  <a:pt x="508701" y="606425"/>
                </a:cubicBezTo>
                <a:lnTo>
                  <a:pt x="36807" y="225997"/>
                </a:lnTo>
                <a:cubicBezTo>
                  <a:pt x="-12270" y="177031"/>
                  <a:pt x="-12270" y="90399"/>
                  <a:pt x="36807" y="37666"/>
                </a:cubicBezTo>
                <a:cubicBezTo>
                  <a:pt x="63233" y="11300"/>
                  <a:pt x="97209" y="0"/>
                  <a:pt x="13496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69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2070431" y="1352837"/>
            <a:ext cx="4765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感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谢</a:t>
            </a:r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聆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听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223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2CDFB7C7-B915-49EE-8C4D-994517D8B88B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9570" t="20919" r="34859" b="7901"/>
          <a:stretch/>
        </p:blipFill>
        <p:spPr>
          <a:xfrm rot="16200000">
            <a:off x="4470898" y="1843783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9241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9" presetClass="entr" presetSubtype="0" decel="10000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455108"/>
              </p:ext>
            </p:extLst>
          </p:nvPr>
        </p:nvGraphicFramePr>
        <p:xfrm>
          <a:off x="353930" y="740123"/>
          <a:ext cx="8207364" cy="4141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894"/>
                <a:gridCol w="2055058"/>
                <a:gridCol w="4213412"/>
              </a:tblGrid>
              <a:tr h="389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舞台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主要角色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91671">
                <a:tc rowSpan="6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游戏中背景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玩家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玩家在空中进行自由落体运动，碰到木板，停止下落，只能在边框内移动，碰到底部边界游戏结束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717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baseline="0" dirty="0" smtClean="0"/>
                        <a:t>           稳定木板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克隆之后匀速向上运动，碰到玩家层数加</a:t>
                      </a: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，碰到边框删除此克隆体</a:t>
                      </a: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9167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尖刺木板              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克隆之后匀速向上运动，碰到玩家层数加</a:t>
                      </a: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，血量减</a:t>
                      </a: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，碰到边框删除此克隆体</a:t>
                      </a: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3649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易碎木板          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克隆之后匀速向上运动，碰到玩家层数加</a:t>
                      </a: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，并播放木板破碎动画，碰到边框删除此克隆体</a:t>
                      </a: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7374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        </a:t>
                      </a:r>
                      <a:r>
                        <a:rPr lang="zh-CN" altLang="en-US" baseline="0" dirty="0" smtClean="0"/>
                        <a:t>滚动木板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克隆之后匀速向上运动，碰到玩家层数加</a:t>
                      </a: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，碰到右滚木板，玩家向右运动，碰到左滚木板，玩家向左运动，碰到边框删除此克隆体</a:t>
                      </a: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.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7463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      顶上尖刺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碰到玩家血量减</a:t>
                      </a:r>
                      <a:r>
                        <a:rPr lang="en-US" altLang="zh-CN" sz="1200" dirty="0" smtClean="0"/>
                        <a:t>20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Task rules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任务规划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pic>
        <p:nvPicPr>
          <p:cNvPr id="13" name="图片 12" descr="箭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3077" y="4409680"/>
            <a:ext cx="301093" cy="225820"/>
          </a:xfrm>
          <a:prstGeom prst="rect">
            <a:avLst/>
          </a:prstGeom>
        </p:spPr>
      </p:pic>
      <p:pic>
        <p:nvPicPr>
          <p:cNvPr id="14" name="图片 13" descr="背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731" y="2152650"/>
            <a:ext cx="1599817" cy="1199862"/>
          </a:xfrm>
          <a:prstGeom prst="rect">
            <a:avLst/>
          </a:prstGeom>
        </p:spPr>
      </p:pic>
      <p:pic>
        <p:nvPicPr>
          <p:cNvPr id="15" name="图片 14" descr="松鼠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679" y="1225550"/>
            <a:ext cx="211885" cy="387239"/>
          </a:xfrm>
          <a:prstGeom prst="rect">
            <a:avLst/>
          </a:prstGeom>
        </p:spPr>
      </p:pic>
      <p:pic>
        <p:nvPicPr>
          <p:cNvPr id="16" name="图片 15" descr="桶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41692" y="2044444"/>
            <a:ext cx="320854" cy="44850"/>
          </a:xfrm>
          <a:prstGeom prst="rect">
            <a:avLst/>
          </a:prstGeom>
        </p:spPr>
      </p:pic>
      <p:pic>
        <p:nvPicPr>
          <p:cNvPr id="17" name="图片 16" descr="洞-投影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333" y="3285348"/>
            <a:ext cx="565067" cy="78987"/>
          </a:xfrm>
          <a:prstGeom prst="rect">
            <a:avLst/>
          </a:prstGeom>
        </p:spPr>
      </p:pic>
      <p:pic>
        <p:nvPicPr>
          <p:cNvPr id="18" name="图片 17" descr="蒙版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9431" y="3913592"/>
            <a:ext cx="463169" cy="105265"/>
          </a:xfrm>
          <a:prstGeom prst="rect">
            <a:avLst/>
          </a:prstGeom>
        </p:spPr>
      </p:pic>
      <p:pic>
        <p:nvPicPr>
          <p:cNvPr id="19" name="图片 18" descr="洞-正常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7362" y="2679451"/>
            <a:ext cx="543169" cy="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37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知识点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Knowledge points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02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35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="" xmlns:a16="http://schemas.microsoft.com/office/drawing/2014/main" id="{B27704E6-8576-4437-BB52-55A8BEDDA7B0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直接连接符 4">
            <a:extLst>
              <a:ext uri="{FF2B5EF4-FFF2-40B4-BE49-F238E27FC236}">
                <a16:creationId xmlns="" xmlns:a16="http://schemas.microsoft.com/office/drawing/2014/main" id="{F9E0889C-24A9-4012-B5B0-3431262F7E37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直接连接符 5">
            <a:extLst>
              <a:ext uri="{FF2B5EF4-FFF2-40B4-BE49-F238E27FC236}">
                <a16:creationId xmlns="" xmlns:a16="http://schemas.microsoft.com/office/drawing/2014/main" id="{BD84CD78-8DD0-4841-A2D6-08E5A091375B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直接连接符 6">
            <a:extLst>
              <a:ext uri="{FF2B5EF4-FFF2-40B4-BE49-F238E27FC236}">
                <a16:creationId xmlns="" xmlns:a16="http://schemas.microsoft.com/office/drawing/2014/main" id="{B553A849-8CF4-46BE-9927-438B79CED307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直接连接符 13">
            <a:extLst>
              <a:ext uri="{FF2B5EF4-FFF2-40B4-BE49-F238E27FC236}">
                <a16:creationId xmlns="" xmlns:a16="http://schemas.microsoft.com/office/drawing/2014/main" id="{21A61DA6-854F-4802-8F6D-4A3481D0CEF6}"/>
              </a:ext>
            </a:extLst>
          </p:cNvPr>
          <p:cNvSpPr>
            <a:spLocks/>
          </p:cNvSpPr>
          <p:nvPr/>
        </p:nvSpPr>
        <p:spPr bwMode="auto">
          <a:xfrm>
            <a:off x="3854659" y="10653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866F1183-1A02-4ADD-A280-53F62E4DD8B4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Knowledge points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知识点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465132"/>
              </p:ext>
            </p:extLst>
          </p:nvPr>
        </p:nvGraphicFramePr>
        <p:xfrm>
          <a:off x="1227033" y="1256927"/>
          <a:ext cx="5756474" cy="301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37"/>
                <a:gridCol w="2878237"/>
              </a:tblGrid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知识点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难度等级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添加背景，角色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运动指令，等待指令，坐标，造型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声音指令，图层指令，侦测指令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条件，循环指令，自制积木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变量，克隆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广播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4262718" y="1743634"/>
            <a:ext cx="1322284" cy="2436180"/>
            <a:chOff x="4477871" y="1465729"/>
            <a:chExt cx="1322284" cy="2436180"/>
          </a:xfrm>
        </p:grpSpPr>
        <p:sp>
          <p:nvSpPr>
            <p:cNvPr id="23" name="五角星 22"/>
            <p:cNvSpPr/>
            <p:nvPr/>
          </p:nvSpPr>
          <p:spPr>
            <a:xfrm>
              <a:off x="4477871" y="146572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五角星 35"/>
            <p:cNvSpPr/>
            <p:nvPr/>
          </p:nvSpPr>
          <p:spPr>
            <a:xfrm>
              <a:off x="4482343" y="192070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五角星 36"/>
            <p:cNvSpPr/>
            <p:nvPr/>
          </p:nvSpPr>
          <p:spPr>
            <a:xfrm>
              <a:off x="4836463" y="19184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506996" y="235549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867825" y="235325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五角星 39"/>
            <p:cNvSpPr/>
            <p:nvPr/>
          </p:nvSpPr>
          <p:spPr>
            <a:xfrm>
              <a:off x="4518202" y="279028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4892479" y="2788043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五角星 41"/>
            <p:cNvSpPr/>
            <p:nvPr/>
          </p:nvSpPr>
          <p:spPr>
            <a:xfrm>
              <a:off x="5253308" y="27790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518202" y="3240762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919373" y="323852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266755" y="32362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45"/>
            <p:cNvSpPr/>
            <p:nvPr/>
          </p:nvSpPr>
          <p:spPr>
            <a:xfrm>
              <a:off x="5587243" y="3234038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五角星 46"/>
            <p:cNvSpPr/>
            <p:nvPr/>
          </p:nvSpPr>
          <p:spPr>
            <a:xfrm>
              <a:off x="4536131" y="367555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五角星 47"/>
            <p:cNvSpPr/>
            <p:nvPr/>
          </p:nvSpPr>
          <p:spPr>
            <a:xfrm>
              <a:off x="4917132" y="36867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五角星 48"/>
            <p:cNvSpPr/>
            <p:nvPr/>
          </p:nvSpPr>
          <p:spPr>
            <a:xfrm>
              <a:off x="5257793" y="368451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五角星 49"/>
            <p:cNvSpPr/>
            <p:nvPr/>
          </p:nvSpPr>
          <p:spPr>
            <a:xfrm>
              <a:off x="5591726" y="368227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9111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代码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流程图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Code flow chart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03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矢量图 课件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100"/>
      </a:accent1>
      <a:accent2>
        <a:srgbClr val="FFA74C"/>
      </a:accent2>
      <a:accent3>
        <a:srgbClr val="FF5C00"/>
      </a:accent3>
      <a:accent4>
        <a:srgbClr val="FF9F00"/>
      </a:accent4>
      <a:accent5>
        <a:srgbClr val="FFC34D"/>
      </a:accent5>
      <a:accent6>
        <a:srgbClr val="B44010"/>
      </a:accent6>
      <a:hlink>
        <a:srgbClr val="FF8100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FF8100"/>
    </a:accent1>
    <a:accent2>
      <a:srgbClr val="FFA74C"/>
    </a:accent2>
    <a:accent3>
      <a:srgbClr val="FF5C00"/>
    </a:accent3>
    <a:accent4>
      <a:srgbClr val="FF9F00"/>
    </a:accent4>
    <a:accent5>
      <a:srgbClr val="FFC34D"/>
    </a:accent5>
    <a:accent6>
      <a:srgbClr val="B44010"/>
    </a:accent6>
    <a:hlink>
      <a:srgbClr val="FF81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4357</TotalTime>
  <Words>1580</Words>
  <Application>Microsoft Macintosh PowerPoint</Application>
  <PresentationFormat>全屏显示(16:9)</PresentationFormat>
  <Paragraphs>462</Paragraphs>
  <Slides>50</Slides>
  <Notes>50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卡通矢量图 课件PPT</dc:title>
  <dc:creator>lenovo</dc:creator>
  <cp:lastModifiedBy>xbany</cp:lastModifiedBy>
  <cp:revision>2171</cp:revision>
  <dcterms:created xsi:type="dcterms:W3CDTF">2017-07-04T05:41:22Z</dcterms:created>
  <dcterms:modified xsi:type="dcterms:W3CDTF">2019-05-31T05:43:01Z</dcterms:modified>
</cp:coreProperties>
</file>