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7" r:id="rId2"/>
    <p:sldId id="313" r:id="rId3"/>
    <p:sldId id="314" r:id="rId4"/>
    <p:sldId id="327" r:id="rId5"/>
    <p:sldId id="291" r:id="rId6"/>
    <p:sldId id="285" r:id="rId7"/>
    <p:sldId id="267" r:id="rId8"/>
    <p:sldId id="286" r:id="rId9"/>
    <p:sldId id="288" r:id="rId10"/>
    <p:sldId id="293" r:id="rId11"/>
    <p:sldId id="299" r:id="rId12"/>
    <p:sldId id="295" r:id="rId13"/>
    <p:sldId id="336" r:id="rId14"/>
    <p:sldId id="382" r:id="rId15"/>
    <p:sldId id="383" r:id="rId16"/>
    <p:sldId id="385" r:id="rId17"/>
    <p:sldId id="316" r:id="rId18"/>
    <p:sldId id="377" r:id="rId19"/>
    <p:sldId id="318" r:id="rId20"/>
    <p:sldId id="386" r:id="rId21"/>
    <p:sldId id="387" r:id="rId22"/>
    <p:sldId id="364" r:id="rId23"/>
    <p:sldId id="347" r:id="rId24"/>
    <p:sldId id="390" r:id="rId25"/>
    <p:sldId id="391" r:id="rId26"/>
    <p:sldId id="388" r:id="rId27"/>
    <p:sldId id="389" r:id="rId28"/>
    <p:sldId id="393" r:id="rId29"/>
    <p:sldId id="392" r:id="rId30"/>
    <p:sldId id="394" r:id="rId31"/>
    <p:sldId id="395" r:id="rId32"/>
    <p:sldId id="366" r:id="rId33"/>
    <p:sldId id="396" r:id="rId34"/>
    <p:sldId id="368" r:id="rId35"/>
    <p:sldId id="369" r:id="rId36"/>
    <p:sldId id="398" r:id="rId37"/>
    <p:sldId id="400" r:id="rId38"/>
    <p:sldId id="399" r:id="rId39"/>
    <p:sldId id="401" r:id="rId40"/>
    <p:sldId id="402" r:id="rId41"/>
    <p:sldId id="321" r:id="rId42"/>
    <p:sldId id="307" r:id="rId43"/>
    <p:sldId id="312" r:id="rId44"/>
    <p:sldId id="292" r:id="rId45"/>
    <p:sldId id="280" r:id="rId46"/>
  </p:sldIdLst>
  <p:sldSz cx="9144000" cy="5143500" type="screen16x9"/>
  <p:notesSz cx="6858000" cy="9144000"/>
  <p:custDataLst>
    <p:tags r:id="rId4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FA1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66" autoAdjust="0"/>
    <p:restoredTop sz="86469" autoAdjust="0"/>
  </p:normalViewPr>
  <p:slideViewPr>
    <p:cSldViewPr snapToGrid="0" showGuides="1">
      <p:cViewPr>
        <p:scale>
          <a:sx n="150" d="100"/>
          <a:sy n="150" d="100"/>
        </p:scale>
        <p:origin x="-102" y="-330"/>
      </p:cViewPr>
      <p:guideLst>
        <p:guide orient="horz" pos="2436"/>
        <p:guide pos="2880"/>
      </p:guideLst>
    </p:cSldViewPr>
  </p:slideViewPr>
  <p:outlineViewPr>
    <p:cViewPr>
      <p:scale>
        <a:sx n="33" d="100"/>
        <a:sy n="33" d="100"/>
      </p:scale>
      <p:origin x="0" y="-4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72" y="16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30421-1F17-48B9-A742-59371A34F01B}" type="datetimeFigureOut">
              <a:rPr lang="zh-CN" altLang="en-US" smtClean="0"/>
              <a:pPr/>
              <a:t>2019/7/4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6C13D-D929-4261-B8F5-C559A2912C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071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40272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15589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92018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09424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36526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11592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32539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465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15089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4650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46505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46505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11555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46505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46505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46505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46505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4650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298793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822323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837632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920187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155899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18136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08468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88941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57577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92018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1558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2157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588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6402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2913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253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1955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2019/7/4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3697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B6D4C43E-DD09-483E-B4F8-0CD08AE46E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4676" y="38100"/>
            <a:ext cx="608620" cy="6118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CB4CBCD7-CDCA-4F7B-A8E8-9AC9F26BC6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29043" y="4011282"/>
            <a:ext cx="629986" cy="9370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16C29C2F-77D8-4AAE-B029-91E7CAE0A7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306440"/>
            <a:ext cx="809351" cy="3435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360598B0-5E40-4DA3-9401-A9C04D12171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6E4EBAB0-B729-4215-B817-FC067D842D3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6D7B5E2B-5F9F-4F50-8DCD-D76A227987D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11972" y="3556000"/>
            <a:ext cx="677632" cy="14029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BEFBD492-E027-448C-B14D-3F92A7861FC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020073" y="3541143"/>
            <a:ext cx="873510" cy="14611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8F2D29CF-81A6-4D49-8830-087779FEC47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633889" y="4587035"/>
            <a:ext cx="423519" cy="2964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3F94A80F-97E3-4D6C-9CE9-5F1248926610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9043" y="2932113"/>
            <a:ext cx="794099" cy="66704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1AC476DB-14CB-4419-8E7B-144FF0496B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t="22427" r="27990"/>
          <a:stretch/>
        </p:blipFill>
        <p:spPr>
          <a:xfrm rot="5400000">
            <a:off x="7765137" y="-654960"/>
            <a:ext cx="824013" cy="19337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93006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2019/7/4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3190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4726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9298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E1597-43B6-4500-898D-97D337DD2B86}" type="datetimeFigureOut">
              <a:rPr lang="zh-CN" altLang="en-US" smtClean="0"/>
              <a:pPr/>
              <a:t>2019/7/4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999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5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tags" Target="../tags/tag3.xml"/><Relationship Id="rId21" Type="http://schemas.openxmlformats.org/officeDocument/2006/relationships/image" Target="../media/image24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tags" Target="../tags/tag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8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7.pn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5.png"/><Relationship Id="rId19" Type="http://schemas.openxmlformats.org/officeDocument/2006/relationships/image" Target="../media/image2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25.png"/><Relationship Id="rId7" Type="http://schemas.openxmlformats.org/officeDocument/2006/relationships/image" Target="../media/image13.png"/><Relationship Id="rId12" Type="http://schemas.openxmlformats.org/officeDocument/2006/relationships/image" Target="../media/image5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tags" Target="../tags/tag5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2.png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24" Type="http://schemas.openxmlformats.org/officeDocument/2006/relationships/image" Target="../media/image28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8.png"/><Relationship Id="rId10" Type="http://schemas.openxmlformats.org/officeDocument/2006/relationships/image" Target="../media/image16.png"/><Relationship Id="rId19" Type="http://schemas.openxmlformats.org/officeDocument/2006/relationships/image" Target="../media/image23.png"/><Relationship Id="rId4" Type="http://schemas.openxmlformats.org/officeDocument/2006/relationships/notesSlide" Target="../notesSlides/notesSlide45.xml"/><Relationship Id="rId9" Type="http://schemas.openxmlformats.org/officeDocument/2006/relationships/image" Target="../media/image15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xmlns="" id="{A68A9E2E-A1AB-412D-957B-97C938AB6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116" y="2675146"/>
            <a:ext cx="859611" cy="43895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xmlns="" id="{F1382FDF-991D-405F-9F1F-6297EE2BD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930" y="2988207"/>
            <a:ext cx="1049003" cy="478116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xmlns="" id="{0B352624-4254-493A-A94B-756BD6FA62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9312" y="3002624"/>
            <a:ext cx="2383743" cy="1865538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xmlns="" id="{84C8B94A-6985-410F-85FE-FA8EBEC7D6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289" y="3263243"/>
            <a:ext cx="2359356" cy="1621677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xmlns="" id="{8CB90C7C-AA5F-41A7-AF89-98C7722995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797" y="2951648"/>
            <a:ext cx="2274005" cy="1889924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xmlns="" id="{B5B93B74-3B75-4C44-A5C6-B1F38D6B79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91501" y="3676248"/>
            <a:ext cx="859611" cy="1280271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xmlns="" id="{59BDEE35-272D-4076-A1F5-2170425DC2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xmlns="" id="{845B2F22-F443-4628-AC6C-1033C18BED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23907" y="4824641"/>
            <a:ext cx="2206943" cy="134124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xmlns="" id="{9C988148-1036-4563-B1CC-49ED50F6CBB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70847" y="3048296"/>
            <a:ext cx="932769" cy="1920406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xmlns="" id="{4F30ECA1-6050-4392-B67C-F89E5801681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81514" y="3012149"/>
            <a:ext cx="1194920" cy="1999661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xmlns="" id="{823B187E-D166-462E-847A-61AF50F7F2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30849" y="438754"/>
            <a:ext cx="1030313" cy="469433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xmlns="" id="{6342EF8D-B0F0-4A20-9C8D-EB934EDAD9F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869" y="4594295"/>
            <a:ext cx="585267" cy="323116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xmlns="" id="{5AD37651-B988-4E4F-B437-7E35CBF114A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0159" y="4139736"/>
            <a:ext cx="591363" cy="908383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xmlns="" id="{C6D23E6A-0E4B-4F0C-B0A8-E6D274A3537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9601" y="3951550"/>
            <a:ext cx="390178" cy="969348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xmlns="" id="{BEEEBB4F-018E-4E4D-A2FB-CFD0FF38C61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96141" y="4113169"/>
            <a:ext cx="347502" cy="73768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xmlns="" id="{EC280E98-B494-493B-9B8F-C964EC3E192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6797" y="3274213"/>
            <a:ext cx="640135" cy="262151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xmlns="" id="{A575B60D-B3C5-48F9-A7DD-9E19244DFD4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42297" y="157174"/>
            <a:ext cx="792549" cy="43895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xmlns="" id="{F4B0F296-B992-4EEF-93D1-4734E2997C9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99830" y="2802547"/>
            <a:ext cx="426757" cy="201185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xmlns="" id="{1C586B08-6AE2-4824-88F2-204D8709A01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20299" y="1334451"/>
            <a:ext cx="615749" cy="286537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xmlns="" id="{042BD759-996A-4925-BCB1-776D43969BE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263748" y="4297448"/>
            <a:ext cx="475529" cy="64013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xmlns="" id="{B6667C30-493F-4162-BA56-BF6715D540B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76063" y="3719865"/>
            <a:ext cx="499915" cy="1237595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xmlns="" id="{DCFB431A-5B06-452E-BD42-92892E9F85D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17595" y="679373"/>
            <a:ext cx="268247" cy="101812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xmlns="" id="{6E3FAF40-E435-4C54-B85E-F5FA71B4EEB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802184" y="1088388"/>
            <a:ext cx="536494" cy="249958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xmlns="" id="{7DB04CAE-9D61-41D3-9561-D36B29FDDC21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20036" y="679373"/>
            <a:ext cx="268247" cy="101812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xmlns="" id="{7FD5FDF4-EBA7-428B-BAF6-B2CC7F767B9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557689" y="4542093"/>
            <a:ext cx="487722" cy="341406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xmlns="" id="{7EFEA6E0-7A2D-4FE3-8E51-1E06DB793D71}"/>
              </a:ext>
            </a:extLst>
          </p:cNvPr>
          <p:cNvSpPr txBox="1"/>
          <p:nvPr/>
        </p:nvSpPr>
        <p:spPr>
          <a:xfrm>
            <a:off x="833203" y="1471187"/>
            <a:ext cx="7477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旋转迷宫</a:t>
            </a:r>
            <a:endParaRPr lang="zh-CN" altLang="en-US" sz="60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xmlns="" id="{062ABCFE-C0BC-4817-AF35-930D72D69C16}"/>
              </a:ext>
            </a:extLst>
          </p:cNvPr>
          <p:cNvSpPr txBox="1"/>
          <p:nvPr/>
        </p:nvSpPr>
        <p:spPr>
          <a:xfrm>
            <a:off x="3649269" y="494449"/>
            <a:ext cx="18454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2019</a:t>
            </a:r>
            <a:endParaRPr lang="zh-CN" altLang="en-US" sz="50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xmlns="" id="{42DCD41D-52BA-4448-94FD-D6E3D02085EE}"/>
              </a:ext>
            </a:extLst>
          </p:cNvPr>
          <p:cNvSpPr txBox="1"/>
          <p:nvPr/>
        </p:nvSpPr>
        <p:spPr>
          <a:xfrm>
            <a:off x="0" y="242084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2"/>
                </a:solidFill>
                <a:latin typeface="Arial" panose="020B0604020202020204" pitchFamily="34" charset="0"/>
              </a:rPr>
              <a:t>Rotating Maze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xmlns="" id="{667C8ED2-A0CE-49C3-92FA-B90D5616865B}"/>
              </a:ext>
            </a:extLst>
          </p:cNvPr>
          <p:cNvSpPr txBox="1"/>
          <p:nvPr/>
        </p:nvSpPr>
        <p:spPr>
          <a:xfrm>
            <a:off x="3730897" y="3216477"/>
            <a:ext cx="168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2"/>
                </a:solidFill>
              </a:rPr>
              <a:t>教师</a:t>
            </a:r>
            <a:r>
              <a:rPr lang="zh-CN" altLang="en-US" sz="1600" dirty="0" smtClean="0">
                <a:solidFill>
                  <a:schemeClr val="tx2"/>
                </a:solidFill>
              </a:rPr>
              <a:t>：魏群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grpSp>
        <p:nvGrpSpPr>
          <p:cNvPr id="87" name="PA_组合 86">
            <a:extLst>
              <a:ext uri="{FF2B5EF4-FFF2-40B4-BE49-F238E27FC236}">
                <a16:creationId xmlns:a16="http://schemas.microsoft.com/office/drawing/2014/main" xmlns="" id="{3CFB803C-8A03-41F8-B516-C84290930A1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919506" y="3537334"/>
            <a:ext cx="2384757" cy="2664065"/>
            <a:chOff x="3919506" y="3537334"/>
            <a:chExt cx="2384757" cy="2664065"/>
          </a:xfrm>
        </p:grpSpPr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xmlns="" id="{B8C78E12-FECB-4051-B0CE-DE4D7843E451}"/>
                </a:ext>
              </a:extLst>
            </p:cNvPr>
            <p:cNvSpPr/>
            <p:nvPr/>
          </p:nvSpPr>
          <p:spPr>
            <a:xfrm>
              <a:off x="3919506" y="3537334"/>
              <a:ext cx="2384757" cy="2664065"/>
            </a:xfrm>
            <a:custGeom>
              <a:avLst/>
              <a:gdLst/>
              <a:ahLst/>
              <a:cxnLst/>
              <a:rect l="0" t="0" r="0" b="0"/>
              <a:pathLst>
                <a:path w="2384757" h="2664065">
                  <a:moveTo>
                    <a:pt x="0" y="0"/>
                  </a:moveTo>
                  <a:lnTo>
                    <a:pt x="2384756" y="0"/>
                  </a:lnTo>
                  <a:lnTo>
                    <a:pt x="2384756" y="2664064"/>
                  </a:lnTo>
                  <a:lnTo>
                    <a:pt x="0" y="2664064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3" name="PA_图片 72">
              <a:extLst>
                <a:ext uri="{FF2B5EF4-FFF2-40B4-BE49-F238E27FC236}">
                  <a16:creationId xmlns:a16="http://schemas.microsoft.com/office/drawing/2014/main" xmlns="" id="{A9F65350-6FAB-4B65-A56C-582D0001B67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0"/>
            <a:stretch>
              <a:fillRect/>
            </a:stretch>
          </p:blipFill>
          <p:spPr>
            <a:xfrm>
              <a:off x="3944907" y="3537334"/>
              <a:ext cx="2359356" cy="1292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01500942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5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750"/>
                            </p:stCondLst>
                            <p:childTnLst>
                              <p:par>
                                <p:cTn id="12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15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0E35A2F5-8D96-4C97-B2B6-48F1BE8F1870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Code flow chart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代码流程图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84036" y="995904"/>
            <a:ext cx="1500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1">
                    <a:lumMod val="100000"/>
                  </a:schemeClr>
                </a:solidFill>
              </a:rPr>
              <a:t>星星：</a:t>
            </a:r>
            <a:endParaRPr lang="zh-CN" altLang="en-US" sz="2200" b="1" dirty="0">
              <a:solidFill>
                <a:schemeClr val="accent1">
                  <a:lumMod val="100000"/>
                </a:schemeClr>
              </a:solidFill>
            </a:endParaRPr>
          </a:p>
        </p:txBody>
      </p:sp>
      <p:pic>
        <p:nvPicPr>
          <p:cNvPr id="27" name="图片 26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60746" y="1082746"/>
            <a:ext cx="243192" cy="243192"/>
          </a:xfrm>
          <a:prstGeom prst="rect">
            <a:avLst/>
          </a:prstGeom>
        </p:spPr>
      </p:pic>
      <p:sp>
        <p:nvSpPr>
          <p:cNvPr id="19" name="流程图: 可选过程 18"/>
          <p:cNvSpPr/>
          <p:nvPr/>
        </p:nvSpPr>
        <p:spPr>
          <a:xfrm>
            <a:off x="2780900" y="1258043"/>
            <a:ext cx="840441" cy="2891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开始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2514601" y="2574115"/>
            <a:ext cx="1377950" cy="39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碰到方块或者边界底部停止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2686050" y="1849846"/>
            <a:ext cx="1028547" cy="38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星星自由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落体</a:t>
            </a:r>
            <a:endParaRPr lang="zh-CN" altLang="en-US" sz="1200" dirty="0"/>
          </a:p>
        </p:txBody>
      </p:sp>
      <p:cxnSp>
        <p:nvCxnSpPr>
          <p:cNvPr id="22" name="直接箭头连接符 21"/>
          <p:cNvCxnSpPr>
            <a:stCxn id="19" idx="2"/>
            <a:endCxn id="21" idx="0"/>
          </p:cNvCxnSpPr>
          <p:nvPr/>
        </p:nvCxnSpPr>
        <p:spPr>
          <a:xfrm rot="5400000">
            <a:off x="3049377" y="1698102"/>
            <a:ext cx="302692" cy="79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2"/>
            <a:endCxn id="20" idx="0"/>
          </p:cNvCxnSpPr>
          <p:nvPr/>
        </p:nvCxnSpPr>
        <p:spPr>
          <a:xfrm rot="16200000" flipH="1">
            <a:off x="3032557" y="2403096"/>
            <a:ext cx="338786" cy="325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可选过程 17"/>
          <p:cNvSpPr/>
          <p:nvPr/>
        </p:nvSpPr>
        <p:spPr>
          <a:xfrm>
            <a:off x="4743050" y="1301750"/>
            <a:ext cx="840441" cy="3978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点击旋转按钮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4702583" y="1894296"/>
            <a:ext cx="923364" cy="38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公转</a:t>
            </a:r>
            <a:endParaRPr lang="zh-CN" altLang="en-US" sz="1200" dirty="0"/>
          </a:p>
        </p:txBody>
      </p:sp>
      <p:cxnSp>
        <p:nvCxnSpPr>
          <p:cNvPr id="25" name="直接箭头连接符 24"/>
          <p:cNvCxnSpPr>
            <a:stCxn id="18" idx="2"/>
            <a:endCxn id="24" idx="0"/>
          </p:cNvCxnSpPr>
          <p:nvPr/>
        </p:nvCxnSpPr>
        <p:spPr>
          <a:xfrm rot="16200000" flipH="1">
            <a:off x="5066398" y="1796428"/>
            <a:ext cx="194741" cy="99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137144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18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2" name="组合 43">
            <a:extLst>
              <a:ext uri="{FF2B5EF4-FFF2-40B4-BE49-F238E27FC236}">
                <a16:creationId xmlns:a16="http://schemas.microsoft.com/office/drawing/2014/main" xmlns="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xmlns="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xmlns="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xmlns="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xmlns="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2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编程</a:t>
            </a:r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步骤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Programming steps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04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xmlns="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238431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>
            <a:extLst>
              <a:ext uri="{FF2B5EF4-FFF2-40B4-BE49-F238E27FC236}">
                <a16:creationId xmlns="" xmlns:a16="http://schemas.microsoft.com/office/drawing/2014/main" id="{2628660E-DB59-42D6-A2BE-D0A1A7E4537D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704173" y="1255401"/>
            <a:ext cx="3833597" cy="3452834"/>
            <a:chOff x="4390571" y="1111966"/>
            <a:chExt cx="2714698" cy="3452834"/>
          </a:xfrm>
        </p:grpSpPr>
        <p:sp>
          <p:nvSpPr>
            <p:cNvPr id="87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1" y="1481298"/>
              <a:ext cx="2714698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  <a:tabLst>
                  <a:tab pos="228594" algn="l"/>
                </a:tabLst>
                <a:defRPr/>
              </a:pPr>
              <a:r>
                <a:rPr lang="zh-CN" altLang="en-US" dirty="0" smtClean="0"/>
                <a:t>     制作游戏，首先要准备好背景和相应的角色，包括一个旋转方块，两个旋转按钮，一个中心点，一个星星，一个刷新按钮，一个剩余旋转次数，一个剩余旋转次数数字，一个背景圆盘，一个位置星星。</a:t>
              </a:r>
              <a:endParaRPr lang="zh-CN" altLang="en-US" dirty="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390572" y="1111966"/>
              <a:ext cx="25464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第一步：设置背景和角色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41054" y="885739"/>
            <a:ext cx="1976823" cy="380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694693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 smtClean="0"/>
                <a:t>我们</a:t>
              </a:r>
              <a:r>
                <a:rPr lang="zh-CN" altLang="en-US" dirty="0"/>
                <a:t>需要给游戏</a:t>
              </a:r>
              <a:r>
                <a:rPr lang="zh-CN" altLang="en-US" dirty="0" smtClean="0"/>
                <a:t>添加游戏背景。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第二步：背景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flipH="1">
            <a:off x="1702319" y="2454845"/>
            <a:ext cx="539860" cy="404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 flipH="1">
            <a:off x="5519701" y="1343179"/>
            <a:ext cx="574761" cy="43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179253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 smtClean="0"/>
                <a:t>点击刷新按钮重置游戏状态。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627630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第三步：刷新按钮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156625" y="1478052"/>
            <a:ext cx="287248" cy="287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830464" y="2506842"/>
            <a:ext cx="299857" cy="299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687318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384834" y="1409233"/>
            <a:ext cx="1479266" cy="1972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 rot="10800000" flipV="1">
            <a:off x="2702104" y="3289300"/>
            <a:ext cx="726899" cy="3860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cxnSp>
        <p:nvCxnSpPr>
          <p:cNvPr id="2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25" idx="0"/>
          </p:cNvCxnSpPr>
          <p:nvPr/>
        </p:nvCxnSpPr>
        <p:spPr>
          <a:xfrm flipV="1">
            <a:off x="3822700" y="1905510"/>
            <a:ext cx="1100044" cy="10744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922744" y="1733682"/>
            <a:ext cx="919256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刷新游戏</a:t>
            </a:r>
            <a:endParaRPr lang="en-US" altLang="zh-CN" sz="1400" dirty="0" smtClean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730750" y="2755900"/>
            <a:ext cx="762000" cy="11430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505446" y="2574136"/>
            <a:ext cx="1257303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广播停止游戏</a:t>
            </a:r>
            <a:endParaRPr lang="zh-CN" altLang="en-US" sz="1400" dirty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2813050" y="1574800"/>
            <a:ext cx="730260" cy="88906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866898" y="1404266"/>
            <a:ext cx="952502" cy="3165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点击绿旗</a:t>
            </a:r>
            <a:endParaRPr lang="zh-CN" altLang="en-US" sz="1400" dirty="0"/>
          </a:p>
        </p:txBody>
      </p:sp>
      <p:sp>
        <p:nvSpPr>
          <p:cNvPr id="5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676399" y="3125199"/>
            <a:ext cx="965201" cy="29110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刷新游戏</a:t>
            </a:r>
            <a:endParaRPr lang="zh-CN" altLang="en-US" sz="1400" dirty="0"/>
          </a:p>
        </p:txBody>
      </p:sp>
      <p:cxnSp>
        <p:nvCxnSpPr>
          <p:cNvPr id="34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2736850" y="2488626"/>
            <a:ext cx="711200" cy="127574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562100" y="2293266"/>
            <a:ext cx="1270000" cy="31451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角色被点击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36" grpId="0"/>
      <p:bldP spid="52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37780" y="1203358"/>
            <a:ext cx="1721569" cy="303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 rot="10800000">
            <a:off x="2543360" y="2667504"/>
            <a:ext cx="828491" cy="56646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cxnSp>
        <p:nvCxnSpPr>
          <p:cNvPr id="2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406900" y="1651000"/>
            <a:ext cx="838200" cy="1587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271994" y="1486032"/>
            <a:ext cx="1522506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移动到固定位置</a:t>
            </a:r>
            <a:endParaRPr lang="en-US" altLang="zh-CN" sz="1400" dirty="0" smtClean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692650" y="2266950"/>
            <a:ext cx="762000" cy="11430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486395" y="1996286"/>
            <a:ext cx="1568454" cy="5945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公转自转</a:t>
            </a:r>
            <a:r>
              <a:rPr lang="zh-CN" altLang="en-US" sz="1400" dirty="0" smtClean="0"/>
              <a:t>重复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en-US" altLang="zh-CN" sz="1400" dirty="0" smtClean="0"/>
              <a:t>15</a:t>
            </a:r>
            <a:r>
              <a:rPr lang="zh-CN" altLang="en-US" sz="1400" dirty="0" smtClean="0"/>
              <a:t>次，每次转</a:t>
            </a:r>
            <a:r>
              <a:rPr lang="en-US" altLang="zh-CN" sz="1400" dirty="0" smtClean="0"/>
              <a:t>6°</a:t>
            </a:r>
            <a:endParaRPr lang="zh-CN" altLang="en-US" sz="1400" dirty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2641600" y="1435100"/>
            <a:ext cx="730260" cy="88906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574800" y="1251866"/>
            <a:ext cx="1060450" cy="3165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自制积木</a:t>
            </a:r>
            <a:endParaRPr lang="zh-CN" altLang="en-US" sz="1400" dirty="0"/>
          </a:p>
        </p:txBody>
      </p:sp>
      <p:sp>
        <p:nvSpPr>
          <p:cNvPr id="5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263649" y="2433049"/>
            <a:ext cx="1276347" cy="53240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旋转方块的大小设定为</a:t>
            </a:r>
            <a:r>
              <a:rPr lang="en-US" altLang="zh-CN" sz="1400" dirty="0" smtClean="0"/>
              <a:t>45</a:t>
            </a:r>
            <a:endParaRPr lang="zh-CN" altLang="en-US" sz="1400" dirty="0"/>
          </a:p>
        </p:txBody>
      </p:sp>
      <p:cxnSp>
        <p:nvCxnSpPr>
          <p:cNvPr id="34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2647950" y="2025076"/>
            <a:ext cx="698500" cy="114874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371600" y="1855116"/>
            <a:ext cx="1276350" cy="31451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公转最多两次</a:t>
            </a:r>
            <a:endParaRPr lang="zh-CN" altLang="en-US" sz="1400" dirty="0"/>
          </a:p>
        </p:txBody>
      </p:sp>
      <p:cxnSp>
        <p:nvCxnSpPr>
          <p:cNvPr id="19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20" idx="0"/>
          </p:cNvCxnSpPr>
          <p:nvPr/>
        </p:nvCxnSpPr>
        <p:spPr>
          <a:xfrm>
            <a:off x="4870450" y="2959102"/>
            <a:ext cx="793745" cy="73023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664195" y="2895600"/>
            <a:ext cx="1568454" cy="2730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公转中心的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坐标</a:t>
            </a:r>
            <a:endParaRPr lang="zh-CN" altLang="en-US" sz="1400" dirty="0"/>
          </a:p>
        </p:txBody>
      </p:sp>
      <p:cxnSp>
        <p:nvCxnSpPr>
          <p:cNvPr id="22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 rot="10800000" flipV="1">
            <a:off x="2644958" y="3257550"/>
            <a:ext cx="644343" cy="7035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028700" y="3195049"/>
            <a:ext cx="1619246" cy="2974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公转中心的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坐标</a:t>
            </a:r>
            <a:endParaRPr lang="zh-CN" altLang="en-US" sz="1400" dirty="0"/>
          </a:p>
        </p:txBody>
      </p:sp>
      <p:cxnSp>
        <p:nvCxnSpPr>
          <p:cNvPr id="26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29" idx="0"/>
          </p:cNvCxnSpPr>
          <p:nvPr/>
        </p:nvCxnSpPr>
        <p:spPr>
          <a:xfrm>
            <a:off x="4857750" y="3543300"/>
            <a:ext cx="838195" cy="2222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695945" y="3498850"/>
            <a:ext cx="1568454" cy="5334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用于存储正在公转还是公转结束</a:t>
            </a:r>
            <a:endParaRPr lang="zh-CN" altLang="en-US" sz="1400" dirty="0"/>
          </a:p>
        </p:txBody>
      </p:sp>
      <p:cxnSp>
        <p:nvCxnSpPr>
          <p:cNvPr id="31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 rot="10800000" flipV="1">
            <a:off x="2740208" y="3829050"/>
            <a:ext cx="574493" cy="5130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123950" y="3747499"/>
            <a:ext cx="1619246" cy="5260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用于存储正在自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转还是自转结束</a:t>
            </a:r>
            <a:endParaRPr lang="zh-CN" altLang="en-US" sz="1400" dirty="0"/>
          </a:p>
        </p:txBody>
      </p:sp>
      <p:cxnSp>
        <p:nvCxnSpPr>
          <p:cNvPr id="38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4451350" y="4133852"/>
            <a:ext cx="793745" cy="342898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283194" y="4362450"/>
            <a:ext cx="996955" cy="2540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刷新游戏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36" grpId="0"/>
      <p:bldP spid="52" grpId="0"/>
      <p:bldP spid="37" grpId="0"/>
      <p:bldP spid="20" grpId="0"/>
      <p:bldP spid="23" grpId="0"/>
      <p:bldP spid="29" grpId="0"/>
      <p:bldP spid="32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1</a:t>
              </a:r>
              <a:r>
                <a:rPr lang="zh-CN" altLang="en-US" dirty="0" smtClean="0"/>
                <a:t>、开始</a:t>
              </a:r>
              <a:r>
                <a:rPr lang="zh-CN" altLang="en-US" dirty="0" smtClean="0"/>
                <a:t>游戏需要初始化方块相关</a:t>
              </a:r>
              <a:r>
                <a:rPr lang="zh-CN" altLang="en-US" dirty="0" smtClean="0"/>
                <a:t>数据，停止游戏需要</a:t>
              </a:r>
              <a:r>
                <a:rPr lang="zh-CN" altLang="en-US" dirty="0" smtClean="0"/>
                <a:t>停止方块其他</a:t>
              </a:r>
              <a:r>
                <a:rPr lang="zh-CN" altLang="en-US" dirty="0" smtClean="0"/>
                <a:t>脚本。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第四步：旋转方块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300" y="2541437"/>
            <a:ext cx="252563" cy="252563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338" y="1510898"/>
            <a:ext cx="191898" cy="1918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9783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29603" y="1181101"/>
            <a:ext cx="1954453" cy="333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rot="10800000">
            <a:off x="2794000" y="1244600"/>
            <a:ext cx="552450" cy="17780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2514600" y="2667000"/>
            <a:ext cx="819150" cy="15561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5111750" y="1670050"/>
            <a:ext cx="565150" cy="762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187450" y="2692473"/>
            <a:ext cx="1314450" cy="27932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设置方块大小</a:t>
            </a:r>
            <a:endParaRPr lang="zh-CN" altLang="en-US" sz="1400" dirty="0"/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860550" y="1081083"/>
            <a:ext cx="1016000" cy="27146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687560" y="1499500"/>
            <a:ext cx="2757939" cy="29754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清空旋转方块的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坐标列表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4108450" y="2355851"/>
            <a:ext cx="679450" cy="63499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814787" y="2248032"/>
            <a:ext cx="1554262" cy="3237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方块移到最前面</a:t>
            </a:r>
            <a:endParaRPr lang="en-US" altLang="zh-CN" sz="1400" dirty="0" smtClean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2624412" y="2070099"/>
            <a:ext cx="664889" cy="3633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381000" y="1918616"/>
            <a:ext cx="2235200" cy="2848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清空旋转方块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坐标</a:t>
            </a:r>
            <a:r>
              <a:rPr lang="zh-CN" altLang="en-US" sz="1400" dirty="0" smtClean="0"/>
              <a:t>列表</a:t>
            </a:r>
            <a:endParaRPr lang="zh-CN" altLang="en-US" sz="1400" dirty="0"/>
          </a:p>
        </p:txBody>
      </p:sp>
      <p:cxnSp>
        <p:nvCxnSpPr>
          <p:cNvPr id="57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 rot="10800000" flipV="1">
            <a:off x="2419350" y="3308349"/>
            <a:ext cx="908050" cy="196849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781050" y="3353798"/>
            <a:ext cx="1663700" cy="29110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自制积木克隆方块</a:t>
            </a:r>
            <a:endParaRPr lang="zh-CN" altLang="en-US" sz="1400" dirty="0"/>
          </a:p>
        </p:txBody>
      </p:sp>
      <p:cxnSp>
        <p:nvCxnSpPr>
          <p:cNvPr id="66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3613150" y="2933700"/>
            <a:ext cx="742950" cy="571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373114" y="2769500"/>
            <a:ext cx="967236" cy="29119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隐藏方块</a:t>
            </a:r>
            <a:endParaRPr lang="zh-CN" altLang="en-US" sz="1400" dirty="0"/>
          </a:p>
        </p:txBody>
      </p:sp>
      <p:cxnSp>
        <p:nvCxnSpPr>
          <p:cNvPr id="45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4438650" y="3575050"/>
            <a:ext cx="476250" cy="1651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931914" y="3410850"/>
            <a:ext cx="1830836" cy="29119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收到停止游戏广播</a:t>
            </a:r>
            <a:endParaRPr lang="zh-CN" altLang="en-US" sz="1400" dirty="0"/>
          </a:p>
        </p:txBody>
      </p:sp>
      <p:cxnSp>
        <p:nvCxnSpPr>
          <p:cNvPr id="34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/>
          <p:nvPr/>
        </p:nvCxnSpPr>
        <p:spPr>
          <a:xfrm rot="10800000" flipV="1">
            <a:off x="2432050" y="4083049"/>
            <a:ext cx="863600" cy="158749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00050" y="4090398"/>
            <a:ext cx="2057400" cy="29110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停止该角色的其他脚本</a:t>
            </a:r>
            <a:endParaRPr lang="zh-CN" altLang="en-US" sz="1400" dirty="0"/>
          </a:p>
        </p:txBody>
      </p:sp>
      <p:cxnSp>
        <p:nvCxnSpPr>
          <p:cNvPr id="38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>
            <a:off x="3917950" y="4356100"/>
            <a:ext cx="730250" cy="952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665214" y="4287150"/>
            <a:ext cx="1551436" cy="29119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删除所有克隆体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  <p:bldP spid="53" grpId="0"/>
      <p:bldP spid="25" grpId="0"/>
      <p:bldP spid="36" grpId="0"/>
      <p:bldP spid="58" grpId="0"/>
      <p:bldP spid="67" grpId="0"/>
      <p:bldP spid="46" grpId="0"/>
      <p:bldP spid="37" grpId="0"/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2</a:t>
              </a:r>
              <a:r>
                <a:rPr lang="zh-CN" altLang="en-US" dirty="0" smtClean="0"/>
                <a:t>、</a:t>
              </a:r>
              <a:r>
                <a:rPr lang="zh-CN" altLang="en-US" dirty="0" smtClean="0"/>
                <a:t>克隆方块显示到对应位置，同时给克隆的方块编号，克隆结束发送显示星星的广播</a:t>
              </a:r>
              <a:r>
                <a:rPr lang="zh-CN" altLang="en-US" dirty="0" smtClean="0"/>
                <a:t>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第四步：旋转方块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888" y="2514757"/>
            <a:ext cx="277024" cy="277024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326" y="1448395"/>
            <a:ext cx="277024" cy="2770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92776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DF430FA6-B996-4B7E-B089-F52B0A5C7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5" y="2769620"/>
            <a:ext cx="4764135" cy="225315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2E68AFFE-9C61-46B3-8873-1A547A59E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654" y="4611067"/>
            <a:ext cx="1120973" cy="24100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304F207B-8A99-45CE-BCF3-ECEF3B3CD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1AEC7992-F3FA-4E52-9C0A-266FD2B04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0521" y="4823803"/>
            <a:ext cx="2206943" cy="13412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1404E302-CFBC-4886-8B8D-E2DE694CA2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3194" y="3206948"/>
            <a:ext cx="932769" cy="193869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A5913F51-006A-480F-B220-02511CBEC4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8995" y="4512741"/>
            <a:ext cx="755970" cy="53649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A9583FB0-A85F-40EE-8239-3FB205B014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9484" y="39165"/>
            <a:ext cx="1838099" cy="174752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E6B3B1EA-E3C2-41CC-BDDC-34B39A8696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4876" y="3916872"/>
            <a:ext cx="504438" cy="107613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="" xmlns:a16="http://schemas.microsoft.com/office/drawing/2014/main" id="{BE9D18E4-63FF-49C9-A9EA-47A7ACF715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55659" y="4275537"/>
            <a:ext cx="341897" cy="728634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C8F7E90A-7E8B-402A-904A-8ECA0A6BE9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8534" y="4091625"/>
            <a:ext cx="577301" cy="87435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33EB364B-8AF8-41BB-81DD-F9C3199E6D7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1963" y="3716583"/>
            <a:ext cx="558897" cy="1155687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CFD88012-8261-4F26-A4FC-813C5B3049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36526" y="4036289"/>
            <a:ext cx="454696" cy="95675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70F1721C-A54A-49BE-B81F-02846E2BA9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25671" y="3916872"/>
            <a:ext cx="473642" cy="100885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92D01FF1-FBCE-4CF1-915A-863C905001C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27577" y="4692337"/>
            <a:ext cx="448389" cy="319477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="" xmlns:a16="http://schemas.microsoft.com/office/drawing/2014/main" id="{2821F842-D32F-4A58-8A6B-5BDB17CAE6C2}"/>
              </a:ext>
            </a:extLst>
          </p:cNvPr>
          <p:cNvSpPr txBox="1"/>
          <p:nvPr/>
        </p:nvSpPr>
        <p:spPr>
          <a:xfrm>
            <a:off x="889000" y="1337713"/>
            <a:ext cx="2851150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目录</a:t>
            </a:r>
            <a:endParaRPr lang="en-US" altLang="zh-CN" sz="48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CONTENTS</a:t>
            </a:r>
            <a:endParaRPr lang="zh-CN" altLang="en-US" sz="3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="" xmlns:a16="http://schemas.microsoft.com/office/drawing/2014/main" id="{3E9F033D-8D37-4523-A9E2-F5FD3EE20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483797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任务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="" xmlns:a16="http://schemas.microsoft.com/office/drawing/2014/main" id="{EF3F98E3-82B3-42E0-81F4-4AC32944B1E9}"/>
              </a:ext>
            </a:extLst>
          </p:cNvPr>
          <p:cNvSpPr/>
          <p:nvPr/>
        </p:nvSpPr>
        <p:spPr>
          <a:xfrm>
            <a:off x="5698514" y="742064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accent5"/>
                </a:solidFill>
                <a:ea typeface="+mj-ea"/>
              </a:rPr>
              <a:t>Task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="" xmlns:a16="http://schemas.microsoft.com/office/drawing/2014/main" id="{40E20388-908A-4C0C-BAD4-7CE6DA404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1327117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知识点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="" xmlns:a16="http://schemas.microsoft.com/office/drawing/2014/main" id="{69D80255-144A-4805-9D26-05DB7172B259}"/>
              </a:ext>
            </a:extLst>
          </p:cNvPr>
          <p:cNvSpPr/>
          <p:nvPr/>
        </p:nvSpPr>
        <p:spPr>
          <a:xfrm>
            <a:off x="5698514" y="1585384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Knowledge points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="" xmlns:a16="http://schemas.microsoft.com/office/drawing/2014/main" id="{3D8541F0-6887-47BB-B523-F02CCC0CA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2184499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代码流程图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="" xmlns:a16="http://schemas.microsoft.com/office/drawing/2014/main" id="{7862FFF4-D99C-48B7-90F2-93FA6A05DACC}"/>
              </a:ext>
            </a:extLst>
          </p:cNvPr>
          <p:cNvSpPr/>
          <p:nvPr/>
        </p:nvSpPr>
        <p:spPr>
          <a:xfrm>
            <a:off x="5698514" y="2441720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Code flow chart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  <p:grpSp>
        <p:nvGrpSpPr>
          <p:cNvPr id="83" name="组合 82">
            <a:extLst>
              <a:ext uri="{FF2B5EF4-FFF2-40B4-BE49-F238E27FC236}">
                <a16:creationId xmlns="" xmlns:a16="http://schemas.microsoft.com/office/drawing/2014/main" id="{88F2DF56-EA78-4342-B68E-856EB323C4D1}"/>
              </a:ext>
            </a:extLst>
          </p:cNvPr>
          <p:cNvGrpSpPr/>
          <p:nvPr/>
        </p:nvGrpSpPr>
        <p:grpSpPr>
          <a:xfrm>
            <a:off x="4844321" y="3035990"/>
            <a:ext cx="851890" cy="508225"/>
            <a:chOff x="2671139" y="1338181"/>
            <a:chExt cx="946359" cy="564586"/>
          </a:xfrm>
        </p:grpSpPr>
        <p:pic>
          <p:nvPicPr>
            <p:cNvPr id="85" name="图片 84">
              <a:extLst>
                <a:ext uri="{FF2B5EF4-FFF2-40B4-BE49-F238E27FC236}">
                  <a16:creationId xmlns="" xmlns:a16="http://schemas.microsoft.com/office/drawing/2014/main" id="{661A5E4B-C043-4373-9A00-F0226D913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86" name="文本框 85">
              <a:extLst>
                <a:ext uri="{FF2B5EF4-FFF2-40B4-BE49-F238E27FC236}">
                  <a16:creationId xmlns="" xmlns:a16="http://schemas.microsoft.com/office/drawing/2014/main" id="{9AD436EE-7340-44C7-8A8F-F7F21C5ECD42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04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87" name="文本框 86">
            <a:extLst>
              <a:ext uri="{FF2B5EF4-FFF2-40B4-BE49-F238E27FC236}">
                <a16:creationId xmlns="" xmlns:a16="http://schemas.microsoft.com/office/drawing/2014/main" id="{75484CBB-ABF3-4F3E-85A8-D50D3BF21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3031586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编程步骤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="" xmlns:a16="http://schemas.microsoft.com/office/drawing/2014/main" id="{A3AF4B4B-96BF-4EE0-9F5B-44A7B81F762A}"/>
              </a:ext>
            </a:extLst>
          </p:cNvPr>
          <p:cNvSpPr/>
          <p:nvPr/>
        </p:nvSpPr>
        <p:spPr>
          <a:xfrm>
            <a:off x="5698514" y="3289853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Programming steps</a:t>
            </a:r>
          </a:p>
        </p:txBody>
      </p:sp>
      <p:grpSp>
        <p:nvGrpSpPr>
          <p:cNvPr id="89" name="组合 88">
            <a:extLst>
              <a:ext uri="{FF2B5EF4-FFF2-40B4-BE49-F238E27FC236}">
                <a16:creationId xmlns="" xmlns:a16="http://schemas.microsoft.com/office/drawing/2014/main" id="{CDE11586-5E21-44C5-B5C9-C8C1817AE99E}"/>
              </a:ext>
            </a:extLst>
          </p:cNvPr>
          <p:cNvGrpSpPr/>
          <p:nvPr/>
        </p:nvGrpSpPr>
        <p:grpSpPr>
          <a:xfrm>
            <a:off x="4844321" y="470249"/>
            <a:ext cx="851890" cy="508225"/>
            <a:chOff x="2671139" y="1338181"/>
            <a:chExt cx="946359" cy="564586"/>
          </a:xfrm>
        </p:grpSpPr>
        <p:pic>
          <p:nvPicPr>
            <p:cNvPr id="90" name="图片 89">
              <a:extLst>
                <a:ext uri="{FF2B5EF4-FFF2-40B4-BE49-F238E27FC236}">
                  <a16:creationId xmlns="" xmlns:a16="http://schemas.microsoft.com/office/drawing/2014/main" id="{000289F8-263D-4140-9CF9-E51423614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91" name="文本框 90">
              <a:extLst>
                <a:ext uri="{FF2B5EF4-FFF2-40B4-BE49-F238E27FC236}">
                  <a16:creationId xmlns="" xmlns:a16="http://schemas.microsoft.com/office/drawing/2014/main" id="{059A0488-3C49-4B93-8EF9-CB577CDAA1A0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01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="" xmlns:a16="http://schemas.microsoft.com/office/drawing/2014/main" id="{9CEFAEF4-CACE-469C-9740-42E47ED6AF4C}"/>
              </a:ext>
            </a:extLst>
          </p:cNvPr>
          <p:cNvGrpSpPr/>
          <p:nvPr/>
        </p:nvGrpSpPr>
        <p:grpSpPr>
          <a:xfrm>
            <a:off x="4844321" y="2175066"/>
            <a:ext cx="851890" cy="508225"/>
            <a:chOff x="2671139" y="1338181"/>
            <a:chExt cx="946359" cy="564586"/>
          </a:xfrm>
        </p:grpSpPr>
        <p:pic>
          <p:nvPicPr>
            <p:cNvPr id="93" name="图片 92">
              <a:extLst>
                <a:ext uri="{FF2B5EF4-FFF2-40B4-BE49-F238E27FC236}">
                  <a16:creationId xmlns="" xmlns:a16="http://schemas.microsoft.com/office/drawing/2014/main" id="{285D8526-1653-49DF-811F-278804795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94" name="文本框 93">
              <a:extLst>
                <a:ext uri="{FF2B5EF4-FFF2-40B4-BE49-F238E27FC236}">
                  <a16:creationId xmlns="" xmlns:a16="http://schemas.microsoft.com/office/drawing/2014/main" id="{EC140383-DDFA-4F23-88D8-8924BD715703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03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="" xmlns:a16="http://schemas.microsoft.com/office/drawing/2014/main" id="{5FF656B0-2DD7-4FB9-8E70-4EEA86031E4D}"/>
              </a:ext>
            </a:extLst>
          </p:cNvPr>
          <p:cNvGrpSpPr/>
          <p:nvPr/>
        </p:nvGrpSpPr>
        <p:grpSpPr>
          <a:xfrm>
            <a:off x="4844321" y="1319959"/>
            <a:ext cx="851890" cy="508225"/>
            <a:chOff x="2671139" y="1338181"/>
            <a:chExt cx="946359" cy="564586"/>
          </a:xfrm>
        </p:grpSpPr>
        <p:pic>
          <p:nvPicPr>
            <p:cNvPr id="96" name="图片 95">
              <a:extLst>
                <a:ext uri="{FF2B5EF4-FFF2-40B4-BE49-F238E27FC236}">
                  <a16:creationId xmlns="" xmlns:a16="http://schemas.microsoft.com/office/drawing/2014/main" id="{CB504DE2-BD7A-430F-A11D-891D41015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97" name="文本框 96">
              <a:extLst>
                <a:ext uri="{FF2B5EF4-FFF2-40B4-BE49-F238E27FC236}">
                  <a16:creationId xmlns="" xmlns:a16="http://schemas.microsoft.com/office/drawing/2014/main" id="{173B6332-2D7A-4991-8DF6-283CD50C520A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02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="" xmlns:a16="http://schemas.microsoft.com/office/drawing/2014/main" id="{88F2DF56-EA78-4342-B68E-856EB323C4D1}"/>
              </a:ext>
            </a:extLst>
          </p:cNvPr>
          <p:cNvGrpSpPr/>
          <p:nvPr/>
        </p:nvGrpSpPr>
        <p:grpSpPr>
          <a:xfrm>
            <a:off x="4843839" y="3890647"/>
            <a:ext cx="851890" cy="508225"/>
            <a:chOff x="2671139" y="1338181"/>
            <a:chExt cx="946359" cy="564586"/>
          </a:xfrm>
        </p:grpSpPr>
        <p:pic>
          <p:nvPicPr>
            <p:cNvPr id="41" name="图片 40">
              <a:extLst>
                <a:ext uri="{FF2B5EF4-FFF2-40B4-BE49-F238E27FC236}">
                  <a16:creationId xmlns="" xmlns:a16="http://schemas.microsoft.com/office/drawing/2014/main" id="{661A5E4B-C043-4373-9A00-F0226D913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42" name="文本框 85">
              <a:extLst>
                <a:ext uri="{FF2B5EF4-FFF2-40B4-BE49-F238E27FC236}">
                  <a16:creationId xmlns="" xmlns:a16="http://schemas.microsoft.com/office/drawing/2014/main" id="{9AD436EE-7340-44C7-8A8F-F7F21C5ECD42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tx2"/>
                  </a:solidFill>
                </a:rPr>
                <a:t>05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43" name="文本框 86">
            <a:extLst>
              <a:ext uri="{FF2B5EF4-FFF2-40B4-BE49-F238E27FC236}">
                <a16:creationId xmlns="" xmlns:a16="http://schemas.microsoft.com/office/drawing/2014/main" id="{75484CBB-ABF3-4F3E-85A8-D50D3BF21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211" y="3875553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课后思考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A3AF4B4B-96BF-4EE0-9F5B-44A7B81F762A}"/>
              </a:ext>
            </a:extLst>
          </p:cNvPr>
          <p:cNvSpPr/>
          <p:nvPr/>
        </p:nvSpPr>
        <p:spPr>
          <a:xfrm>
            <a:off x="5704929" y="4133820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Thinking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992789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450"/>
                            </p:stCondLst>
                            <p:childTnLst>
                              <p:par>
                                <p:cTn id="7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5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5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5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5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5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950"/>
                            </p:stCondLst>
                            <p:childTnLst>
                              <p:par>
                                <p:cTn id="10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450"/>
                            </p:stCondLst>
                            <p:childTnLst>
                              <p:par>
                                <p:cTn id="1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 tmFilter="0,0; .5, 1; 1, 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 tmFilter="0,0; .5, 1; 1, 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0" grpId="0"/>
      <p:bldP spid="51" grpId="0"/>
      <p:bldP spid="75" grpId="0"/>
      <p:bldP spid="76" grpId="0"/>
      <p:bldP spid="81" grpId="0"/>
      <p:bldP spid="82" grpId="0"/>
      <p:bldP spid="87" grpId="0"/>
      <p:bldP spid="88" grpId="0"/>
      <p:bldP spid="43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21553" y="1366625"/>
            <a:ext cx="2560321" cy="20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rot="10800000">
            <a:off x="1860550" y="1498600"/>
            <a:ext cx="552450" cy="17780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>
            <a:endCxn id="53" idx="0"/>
          </p:cNvCxnSpPr>
          <p:nvPr/>
        </p:nvCxnSpPr>
        <p:spPr>
          <a:xfrm flipV="1">
            <a:off x="4648200" y="1667325"/>
            <a:ext cx="448807" cy="390075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241300" y="1335083"/>
            <a:ext cx="1612900" cy="27146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自制平铺方块积木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097007" y="1518550"/>
            <a:ext cx="3323092" cy="29754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从中心点位置向上移动两个方块的距离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3238500" y="2584450"/>
            <a:ext cx="717550" cy="31751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3976586" y="2432182"/>
            <a:ext cx="665263" cy="3237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en-US" altLang="zh-CN" sz="1400" dirty="0" smtClean="0"/>
              <a:t>5</a:t>
            </a:r>
            <a:r>
              <a:rPr lang="zh-CN" altLang="en-US" sz="1400" dirty="0" smtClean="0"/>
              <a:t>行</a:t>
            </a:r>
            <a:endParaRPr lang="en-US" altLang="zh-CN" sz="1400" dirty="0" smtClean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1811614" y="2343150"/>
            <a:ext cx="626787" cy="998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203200" y="2210716"/>
            <a:ext cx="1619250" cy="2848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给克隆体进行编号</a:t>
            </a:r>
            <a:endParaRPr lang="zh-CN" altLang="en-US" sz="1400" dirty="0"/>
          </a:p>
        </p:txBody>
      </p:sp>
      <p:cxnSp>
        <p:nvCxnSpPr>
          <p:cNvPr id="66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>
            <a:endCxn id="67" idx="0"/>
          </p:cNvCxnSpPr>
          <p:nvPr/>
        </p:nvCxnSpPr>
        <p:spPr>
          <a:xfrm flipV="1">
            <a:off x="4806950" y="2769050"/>
            <a:ext cx="474214" cy="1710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281164" y="2623450"/>
            <a:ext cx="3208786" cy="29119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从中心点位置向左移动两个方块的距离</a:t>
            </a:r>
            <a:endParaRPr lang="zh-CN" altLang="en-US" sz="1400" dirty="0"/>
          </a:p>
        </p:txBody>
      </p:sp>
      <p:cxnSp>
        <p:nvCxnSpPr>
          <p:cNvPr id="48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1828800" y="3321050"/>
            <a:ext cx="819150" cy="15561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314450" y="3346523"/>
            <a:ext cx="501650" cy="27932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en-US" altLang="zh-CN" sz="1400" dirty="0" smtClean="0"/>
              <a:t>5</a:t>
            </a:r>
            <a:r>
              <a:rPr lang="zh-CN" altLang="en-US" sz="1400" dirty="0" smtClean="0"/>
              <a:t>列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25" grpId="0"/>
      <p:bldP spid="36" grpId="0"/>
      <p:bldP spid="67" grpId="0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90115" y="1334875"/>
            <a:ext cx="2281365" cy="28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rot="10800000">
            <a:off x="2717800" y="1524000"/>
            <a:ext cx="635000" cy="127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5441950" y="1670050"/>
            <a:ext cx="501650" cy="11430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250950" y="1341433"/>
            <a:ext cx="1612900" cy="27146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增加克隆体编号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981698" y="1499500"/>
            <a:ext cx="3016251" cy="29754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将克隆体的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坐标加到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轴坐标列表中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229100" y="2279650"/>
            <a:ext cx="1441450" cy="9525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716485" y="2121032"/>
            <a:ext cx="995464" cy="3237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克隆方块</a:t>
            </a:r>
            <a:endParaRPr lang="en-US" altLang="zh-CN" sz="1400" dirty="0" smtClean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3092450" y="2082800"/>
            <a:ext cx="488952" cy="1905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39700" y="1931316"/>
            <a:ext cx="3117850" cy="2848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将克隆体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坐标</a:t>
            </a:r>
            <a:r>
              <a:rPr lang="zh-CN" altLang="en-US" sz="1400" dirty="0" smtClean="0"/>
              <a:t>加到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轴坐标列表中</a:t>
            </a:r>
            <a:endParaRPr lang="zh-CN" altLang="en-US" sz="1400" dirty="0"/>
          </a:p>
        </p:txBody>
      </p:sp>
      <p:cxnSp>
        <p:nvCxnSpPr>
          <p:cNvPr id="48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2692400" y="2679700"/>
            <a:ext cx="844550" cy="3810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622300" y="2552773"/>
            <a:ext cx="2044700" cy="27932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向右移动一个方块大小</a:t>
            </a:r>
            <a:endParaRPr lang="zh-CN" altLang="en-US" sz="1400" dirty="0"/>
          </a:p>
        </p:txBody>
      </p:sp>
      <p:cxnSp>
        <p:nvCxnSpPr>
          <p:cNvPr id="29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5060950" y="3086100"/>
            <a:ext cx="666750" cy="9525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767284" y="2927482"/>
            <a:ext cx="1973366" cy="3237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向下移动一个方块大小</a:t>
            </a:r>
            <a:endParaRPr lang="zh-CN" altLang="en-US" sz="1400" dirty="0"/>
          </a:p>
        </p:txBody>
      </p:sp>
      <p:cxnSp>
        <p:nvCxnSpPr>
          <p:cNvPr id="32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2673350" y="3695700"/>
            <a:ext cx="844550" cy="3810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130300" y="3568773"/>
            <a:ext cx="1517650" cy="27932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重置克隆体编号</a:t>
            </a:r>
            <a:endParaRPr lang="zh-CN" altLang="en-US" sz="1400" dirty="0"/>
          </a:p>
        </p:txBody>
      </p:sp>
      <p:cxnSp>
        <p:nvCxnSpPr>
          <p:cNvPr id="3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4279900" y="4019550"/>
            <a:ext cx="654050" cy="1905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973534" y="4051432"/>
            <a:ext cx="906566" cy="3237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显示星星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25" grpId="0"/>
      <p:bldP spid="36" grpId="0"/>
      <p:bldP spid="49" grpId="0"/>
      <p:bldP spid="30" grpId="0"/>
      <p:bldP spid="34" grpId="0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设置每一个克隆体的方向，距离，造型，注意设置完造型之后要让方块显示。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第三步：旋转方块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888" y="2514757"/>
            <a:ext cx="277024" cy="277024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076" y="1454745"/>
            <a:ext cx="277024" cy="2770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92776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93683" y="1272896"/>
            <a:ext cx="2444931" cy="2822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50" idx="2"/>
          </p:cNvCxnSpPr>
          <p:nvPr/>
        </p:nvCxnSpPr>
        <p:spPr>
          <a:xfrm rot="10800000">
            <a:off x="2686050" y="1318418"/>
            <a:ext cx="666750" cy="173841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4298950" y="2927350"/>
            <a:ext cx="882650" cy="11116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4064000" y="1689100"/>
            <a:ext cx="831850" cy="13335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251450" y="2762323"/>
            <a:ext cx="2012950" cy="36187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换成中间方块的造型</a:t>
            </a:r>
            <a:endParaRPr lang="zh-CN" altLang="en-US" sz="1400" dirty="0"/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536700" y="1182683"/>
            <a:ext cx="1149350" cy="27146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克隆体启动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931910" y="1537601"/>
            <a:ext cx="1672090" cy="2848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将克隆体面向中点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5619750" y="2457450"/>
            <a:ext cx="698500" cy="57151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6332438" y="2279782"/>
            <a:ext cx="2043211" cy="3237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设置方块到中点的距离</a:t>
            </a:r>
            <a:endParaRPr lang="en-US" altLang="zh-CN" sz="1400" dirty="0" smtClean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>
            <a:endCxn id="36" idx="2"/>
          </p:cNvCxnSpPr>
          <p:nvPr/>
        </p:nvCxnSpPr>
        <p:spPr>
          <a:xfrm rot="10800000" flipV="1">
            <a:off x="2713312" y="2171700"/>
            <a:ext cx="709339" cy="4490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377948" y="2077366"/>
            <a:ext cx="1335363" cy="2784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设置方块方向</a:t>
            </a: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2527300" y="2774950"/>
            <a:ext cx="857250" cy="698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079500" y="2700762"/>
            <a:ext cx="1441450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重置方块的方向</a:t>
            </a:r>
            <a:endParaRPr lang="zh-CN" altLang="en-US" sz="1400" dirty="0"/>
          </a:p>
        </p:txBody>
      </p:sp>
      <p:cxnSp>
        <p:nvCxnSpPr>
          <p:cNvPr id="26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2552700" y="3397250"/>
            <a:ext cx="857250" cy="698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104900" y="3323062"/>
            <a:ext cx="1441450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编号为</a:t>
            </a:r>
            <a:r>
              <a:rPr lang="en-US" altLang="zh-CN" sz="1400" dirty="0" smtClean="0"/>
              <a:t>6</a:t>
            </a:r>
            <a:r>
              <a:rPr lang="zh-CN" altLang="en-US" sz="1400" dirty="0" smtClean="0"/>
              <a:t>的方块</a:t>
            </a:r>
            <a:endParaRPr lang="zh-CN" altLang="en-US" sz="1400" dirty="0"/>
          </a:p>
        </p:txBody>
      </p:sp>
      <p:cxnSp>
        <p:nvCxnSpPr>
          <p:cNvPr id="28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4368800" y="3711612"/>
            <a:ext cx="990600" cy="6663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410200" y="3651323"/>
            <a:ext cx="1416050" cy="36187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换成砖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的造型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  <p:bldP spid="53" grpId="0"/>
      <p:bldP spid="25" grpId="0"/>
      <p:bldP spid="36" grpId="0"/>
      <p:bldP spid="65" grpId="0"/>
      <p:bldP spid="27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51186" y="974446"/>
            <a:ext cx="1452514" cy="3800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51186" y="1182078"/>
            <a:ext cx="1452514" cy="3385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公转每次旋转</a:t>
              </a:r>
              <a:r>
                <a:rPr lang="en-US" altLang="zh-CN" dirty="0" smtClean="0"/>
                <a:t>90°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第三步：旋转方块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888" y="2514757"/>
            <a:ext cx="277024" cy="277024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326" y="1473795"/>
            <a:ext cx="277024" cy="2770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92776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73967" y="1943101"/>
            <a:ext cx="1117083" cy="172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rot="10800000">
            <a:off x="2940050" y="2023268"/>
            <a:ext cx="666750" cy="173837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4140200" y="2482850"/>
            <a:ext cx="831850" cy="13335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625600" y="1862133"/>
            <a:ext cx="1282700" cy="27146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当接收到左转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008110" y="2356751"/>
            <a:ext cx="1386340" cy="2848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向左旋转</a:t>
            </a:r>
            <a:r>
              <a:rPr lang="en-US" altLang="zh-CN" sz="1400" dirty="0" smtClean="0"/>
              <a:t>90°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089400" y="3473450"/>
            <a:ext cx="698500" cy="57151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821138" y="3314832"/>
            <a:ext cx="1287561" cy="3237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向右旋转</a:t>
            </a:r>
            <a:r>
              <a:rPr lang="en-US" altLang="zh-CN" sz="1400" dirty="0" smtClean="0"/>
              <a:t>90°</a:t>
            </a:r>
          </a:p>
        </p:txBody>
      </p:sp>
      <p:cxnSp>
        <p:nvCxnSpPr>
          <p:cNvPr id="33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2978150" y="3041650"/>
            <a:ext cx="596902" cy="12700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644649" y="2890166"/>
            <a:ext cx="1290911" cy="2784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当接收到右转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25" grpId="0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公转时需要更新方块的旋转方向和方块位置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第三步：旋转方块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888" y="2514757"/>
            <a:ext cx="277024" cy="277024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326" y="1473795"/>
            <a:ext cx="277024" cy="2770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92776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43766" y="1496383"/>
            <a:ext cx="3312447" cy="2910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rot="10800000">
            <a:off x="2565400" y="1585118"/>
            <a:ext cx="666750" cy="173837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4718050" y="1993900"/>
            <a:ext cx="831850" cy="13335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250950" y="1423983"/>
            <a:ext cx="1282700" cy="27146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自制公转积木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592310" y="1555750"/>
            <a:ext cx="1830840" cy="55880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设置公转状态变量为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，表示正在公转</a:t>
            </a:r>
            <a:endParaRPr lang="zh-CN" altLang="en-US" sz="1400" dirty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2698750" y="2273300"/>
            <a:ext cx="596902" cy="12700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663698" y="2140866"/>
            <a:ext cx="1022351" cy="2784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旋转次数</a:t>
            </a:r>
            <a:endParaRPr lang="zh-CN" altLang="en-US" sz="1400" dirty="0"/>
          </a:p>
        </p:txBody>
      </p:sp>
      <p:cxnSp>
        <p:nvCxnSpPr>
          <p:cNvPr id="14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4781550" y="2679700"/>
            <a:ext cx="768350" cy="4445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579610" y="2514601"/>
            <a:ext cx="1526040" cy="3365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每次旋转的角度</a:t>
            </a:r>
            <a:endParaRPr lang="zh-CN" altLang="en-US" sz="1400" dirty="0"/>
          </a:p>
        </p:txBody>
      </p:sp>
      <p:cxnSp>
        <p:nvCxnSpPr>
          <p:cNvPr id="18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2692400" y="2889250"/>
            <a:ext cx="596902" cy="12700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428749" y="2725066"/>
            <a:ext cx="1263649" cy="2784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增加旋转方向</a:t>
            </a:r>
            <a:endParaRPr lang="zh-CN" altLang="en-US" sz="1400" dirty="0"/>
          </a:p>
        </p:txBody>
      </p:sp>
      <p:cxnSp>
        <p:nvCxnSpPr>
          <p:cNvPr id="21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2736850" y="3314700"/>
            <a:ext cx="596902" cy="12700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990600" y="3150516"/>
            <a:ext cx="1746248" cy="2784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设置旋转后的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坐标</a:t>
            </a:r>
            <a:endParaRPr lang="zh-CN" altLang="en-US" sz="1400" dirty="0"/>
          </a:p>
        </p:txBody>
      </p:sp>
      <p:cxnSp>
        <p:nvCxnSpPr>
          <p:cNvPr id="23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>
            <a:endCxn id="26" idx="2"/>
          </p:cNvCxnSpPr>
          <p:nvPr/>
        </p:nvCxnSpPr>
        <p:spPr>
          <a:xfrm rot="10800000">
            <a:off x="2743198" y="3829508"/>
            <a:ext cx="596904" cy="589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996950" y="3690266"/>
            <a:ext cx="1746248" cy="2784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设置旋转后的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坐标</a:t>
            </a:r>
            <a:endParaRPr lang="zh-CN" altLang="en-US" sz="1400" dirty="0"/>
          </a:p>
        </p:txBody>
      </p:sp>
      <p:cxnSp>
        <p:nvCxnSpPr>
          <p:cNvPr id="28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>
            <a:endCxn id="29" idx="2"/>
          </p:cNvCxnSpPr>
          <p:nvPr/>
        </p:nvCxnSpPr>
        <p:spPr>
          <a:xfrm rot="10800000">
            <a:off x="2736848" y="4299408"/>
            <a:ext cx="596904" cy="589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257300" y="4160166"/>
            <a:ext cx="1479548" cy="2784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en-US" altLang="zh-CN" sz="1400" dirty="0" smtClean="0"/>
              <a:t>0</a:t>
            </a:r>
            <a:r>
              <a:rPr lang="zh-CN" altLang="en-US" sz="1400" dirty="0" smtClean="0"/>
              <a:t>表示公转结束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36" grpId="0"/>
      <p:bldP spid="15" grpId="0"/>
      <p:bldP spid="20" grpId="0"/>
      <p:bldP spid="22" grpId="0"/>
      <p:bldP spid="26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任务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Task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01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37416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只有</a:t>
              </a:r>
              <a:r>
                <a:rPr lang="en-US" altLang="zh-CN" dirty="0" smtClean="0"/>
                <a:t>6,11,12,13,14,17,18,19</a:t>
              </a:r>
              <a:r>
                <a:rPr lang="zh-CN" altLang="en-US" dirty="0" smtClean="0"/>
                <a:t>这几个方块点击才能旋转，自转都向右旋转，旋转</a:t>
              </a:r>
              <a:r>
                <a:rPr lang="en-US" altLang="zh-CN" dirty="0" smtClean="0"/>
                <a:t>90°</a:t>
              </a:r>
              <a:r>
                <a:rPr lang="zh-CN" altLang="en-US" dirty="0" smtClean="0"/>
                <a:t>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第三步：旋转方块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888" y="2514757"/>
            <a:ext cx="277024" cy="277024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326" y="1473795"/>
            <a:ext cx="277024" cy="2770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92776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8420" y="1388433"/>
            <a:ext cx="2472005" cy="3170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rot="10800000">
            <a:off x="2584450" y="1439068"/>
            <a:ext cx="666750" cy="173837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5562600" y="1454150"/>
            <a:ext cx="755650" cy="5334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289050" y="1284283"/>
            <a:ext cx="1282700" cy="27146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方块被点击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6367010" y="1143000"/>
            <a:ext cx="1875290" cy="55880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如果方块是</a:t>
            </a:r>
            <a:r>
              <a:rPr lang="en-US" altLang="zh-CN" sz="1400" dirty="0" smtClean="0"/>
              <a:t>6,11,12,13,14,17,18,19</a:t>
            </a:r>
            <a:endParaRPr lang="zh-CN" altLang="en-US" sz="1400" dirty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2698750" y="2273300"/>
            <a:ext cx="590550" cy="6350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2057399" y="2115466"/>
            <a:ext cx="615948" cy="2784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自转</a:t>
            </a:r>
            <a:endParaRPr lang="zh-CN" altLang="en-US" sz="1400" dirty="0"/>
          </a:p>
        </p:txBody>
      </p:sp>
      <p:cxnSp>
        <p:nvCxnSpPr>
          <p:cNvPr id="14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>
            <a:off x="3879850" y="2838452"/>
            <a:ext cx="1555750" cy="38098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497060" y="2711451"/>
            <a:ext cx="967240" cy="3365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自转积木</a:t>
            </a:r>
            <a:endParaRPr lang="zh-CN" altLang="en-US" sz="1400" dirty="0"/>
          </a:p>
        </p:txBody>
      </p:sp>
      <p:cxnSp>
        <p:nvCxnSpPr>
          <p:cNvPr id="18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2673350" y="3105150"/>
            <a:ext cx="546100" cy="8255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409699" y="2940966"/>
            <a:ext cx="1263649" cy="2784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增加旋转方向</a:t>
            </a:r>
            <a:endParaRPr lang="zh-CN" altLang="en-US" sz="1400" dirty="0"/>
          </a:p>
        </p:txBody>
      </p:sp>
      <p:cxnSp>
        <p:nvCxnSpPr>
          <p:cNvPr id="31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4375150" y="3435350"/>
            <a:ext cx="1073150" cy="4445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484360" y="3251201"/>
            <a:ext cx="967240" cy="3365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自转积木</a:t>
            </a:r>
            <a:endParaRPr lang="zh-CN" altLang="en-US" sz="1400" dirty="0"/>
          </a:p>
        </p:txBody>
      </p:sp>
      <p:cxnSp>
        <p:nvCxnSpPr>
          <p:cNvPr id="37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2730500" y="3663950"/>
            <a:ext cx="558800" cy="635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111250" y="3531516"/>
            <a:ext cx="1619248" cy="2784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重复旋转</a:t>
            </a:r>
            <a:r>
              <a:rPr lang="zh-CN" altLang="en-US" sz="1400" dirty="0" smtClean="0"/>
              <a:t>次数</a:t>
            </a:r>
            <a:r>
              <a:rPr lang="en-US" altLang="zh-CN" sz="1400" dirty="0" smtClean="0"/>
              <a:t>15</a:t>
            </a:r>
            <a:r>
              <a:rPr lang="zh-CN" altLang="en-US" sz="1400" dirty="0" smtClean="0"/>
              <a:t>次</a:t>
            </a:r>
            <a:endParaRPr lang="zh-CN" altLang="en-US" sz="1400" dirty="0"/>
          </a:p>
        </p:txBody>
      </p:sp>
      <p:cxnSp>
        <p:nvCxnSpPr>
          <p:cNvPr id="44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4546600" y="3854450"/>
            <a:ext cx="736600" cy="63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306560" y="3676651"/>
            <a:ext cx="1900690" cy="3365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每次右转的</a:t>
            </a:r>
            <a:r>
              <a:rPr lang="zh-CN" altLang="en-US" sz="1400" dirty="0" smtClean="0"/>
              <a:t>度数</a:t>
            </a:r>
            <a:r>
              <a:rPr lang="en-US" altLang="zh-CN" sz="1400" dirty="0" smtClean="0"/>
              <a:t>90</a:t>
            </a:r>
            <a:r>
              <a:rPr lang="en-US" altLang="zh-CN" sz="1400" dirty="0" smtClean="0"/>
              <a:t>/15</a:t>
            </a:r>
            <a:endParaRPr lang="zh-CN" altLang="en-US" sz="1400" dirty="0"/>
          </a:p>
        </p:txBody>
      </p:sp>
      <p:cxnSp>
        <p:nvCxnSpPr>
          <p:cNvPr id="47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2743200" y="4298950"/>
            <a:ext cx="527050" cy="1905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263650" y="4179216"/>
            <a:ext cx="1479548" cy="2784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重置自转的状态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36" grpId="0"/>
      <p:bldP spid="15" grpId="0"/>
      <p:bldP spid="20" grpId="0"/>
      <p:bldP spid="32" grpId="0"/>
      <p:bldP spid="38" grpId="0"/>
      <p:bldP spid="45" grpId="0"/>
      <p:bldP spid="4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星星在方块中需要收到重力的影响。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第四步：星星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234" y="2513788"/>
            <a:ext cx="290665" cy="278554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73" y="1491876"/>
            <a:ext cx="265434" cy="2543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92776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38745" y="1096333"/>
            <a:ext cx="2013349" cy="3723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rot="10800000">
            <a:off x="2698750" y="1204120"/>
            <a:ext cx="603250" cy="103981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4203700" y="1441450"/>
            <a:ext cx="628650" cy="1397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047750" y="1062033"/>
            <a:ext cx="1631950" cy="27146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收到显示星星广播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868410" y="1289051"/>
            <a:ext cx="1875290" cy="3302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移动到固定位置</a:t>
            </a:r>
            <a:endParaRPr lang="zh-CN" altLang="en-US" sz="1400" dirty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2762250" y="1822450"/>
            <a:ext cx="501650" cy="3810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733550" y="1664616"/>
            <a:ext cx="1003297" cy="2784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设置大小</a:t>
            </a:r>
            <a:endParaRPr lang="zh-CN" altLang="en-US" sz="1400" dirty="0"/>
          </a:p>
        </p:txBody>
      </p:sp>
      <p:cxnSp>
        <p:nvCxnSpPr>
          <p:cNvPr id="14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4013200" y="1974850"/>
            <a:ext cx="1174750" cy="14605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230360" y="1797051"/>
            <a:ext cx="1157740" cy="3365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移到最前面</a:t>
            </a:r>
            <a:endParaRPr lang="zh-CN" altLang="en-US" sz="1400" dirty="0"/>
          </a:p>
        </p:txBody>
      </p:sp>
      <p:cxnSp>
        <p:nvCxnSpPr>
          <p:cNvPr id="18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2660650" y="2406650"/>
            <a:ext cx="654050" cy="12065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054100" y="2375816"/>
            <a:ext cx="1587498" cy="2784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en-US" altLang="zh-CN" sz="1400" dirty="0" smtClean="0"/>
              <a:t>0</a:t>
            </a:r>
            <a:r>
              <a:rPr lang="zh-CN" altLang="en-US" sz="1400" dirty="0" smtClean="0"/>
              <a:t>表示受重力影响</a:t>
            </a:r>
            <a:endParaRPr lang="zh-CN" altLang="en-US" sz="1400" dirty="0"/>
          </a:p>
        </p:txBody>
      </p:sp>
      <p:cxnSp>
        <p:nvCxnSpPr>
          <p:cNvPr id="31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>
            <a:off x="4610100" y="2667002"/>
            <a:ext cx="869950" cy="44448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439910" y="2520951"/>
            <a:ext cx="1316490" cy="3365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设置星星重力</a:t>
            </a:r>
            <a:endParaRPr lang="zh-CN" altLang="en-US" sz="1400" dirty="0"/>
          </a:p>
        </p:txBody>
      </p:sp>
      <p:cxnSp>
        <p:nvCxnSpPr>
          <p:cNvPr id="37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2762250" y="2928938"/>
            <a:ext cx="584200" cy="11271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809748" y="2901950"/>
            <a:ext cx="920751" cy="2794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显示星星</a:t>
            </a:r>
            <a:endParaRPr lang="zh-CN" altLang="en-US" sz="1400" dirty="0"/>
          </a:p>
        </p:txBody>
      </p:sp>
      <p:cxnSp>
        <p:nvCxnSpPr>
          <p:cNvPr id="44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4133850" y="3143250"/>
            <a:ext cx="806450" cy="3810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970010" y="2984501"/>
            <a:ext cx="941840" cy="3365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模拟重力</a:t>
            </a:r>
            <a:endParaRPr lang="zh-CN" altLang="en-US" sz="1400" dirty="0"/>
          </a:p>
        </p:txBody>
      </p:sp>
      <p:cxnSp>
        <p:nvCxnSpPr>
          <p:cNvPr id="47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 flipV="1">
            <a:off x="2622550" y="3538538"/>
            <a:ext cx="793750" cy="476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492250" y="3372766"/>
            <a:ext cx="1276348" cy="2784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是否受重力</a:t>
            </a:r>
            <a:endParaRPr lang="zh-CN" altLang="en-US" sz="1400" dirty="0"/>
          </a:p>
        </p:txBody>
      </p:sp>
      <p:cxnSp>
        <p:nvCxnSpPr>
          <p:cNvPr id="51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4756150" y="3790950"/>
            <a:ext cx="806450" cy="3810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592310" y="3632201"/>
            <a:ext cx="941840" cy="3365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向下降落</a:t>
            </a:r>
            <a:endParaRPr lang="zh-CN" altLang="en-US" sz="1400" dirty="0"/>
          </a:p>
        </p:txBody>
      </p:sp>
      <p:cxnSp>
        <p:nvCxnSpPr>
          <p:cNvPr id="54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2774950" y="4089400"/>
            <a:ext cx="628650" cy="1428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809750" y="3925216"/>
            <a:ext cx="1130298" cy="2784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增加重力</a:t>
            </a:r>
            <a:endParaRPr lang="zh-CN" altLang="en-US" sz="1400" dirty="0"/>
          </a:p>
        </p:txBody>
      </p:sp>
      <p:cxnSp>
        <p:nvCxnSpPr>
          <p:cNvPr id="56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>
            <a:endCxn id="57" idx="0"/>
          </p:cNvCxnSpPr>
          <p:nvPr/>
        </p:nvCxnSpPr>
        <p:spPr>
          <a:xfrm flipV="1">
            <a:off x="3727450" y="4308476"/>
            <a:ext cx="1699760" cy="60326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427210" y="4140201"/>
            <a:ext cx="941840" cy="3365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处理星星碰到方块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36" grpId="0"/>
      <p:bldP spid="15" grpId="0"/>
      <p:bldP spid="20" grpId="0"/>
      <p:bldP spid="32" grpId="0"/>
      <p:bldP spid="38" grpId="0"/>
      <p:bldP spid="45" grpId="0"/>
      <p:bldP spid="48" grpId="0"/>
      <p:bldP spid="52" grpId="0"/>
      <p:bldP spid="55" grpId="0"/>
      <p:bldP spid="5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星星碰到方块之后需要将星星放到方块的中间位置和上方。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：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星星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985" y="2545538"/>
            <a:ext cx="224830" cy="215462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523" y="1504576"/>
            <a:ext cx="224830" cy="2154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92776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46400" y="1271453"/>
            <a:ext cx="3067049" cy="281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4940300" y="1555750"/>
            <a:ext cx="565150" cy="2603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547866" y="1436001"/>
            <a:ext cx="2008634" cy="2531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碰到方块执行里面代码</a:t>
            </a:r>
            <a:endParaRPr lang="zh-CN" altLang="en-US" sz="1400" dirty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2552700" y="1441450"/>
            <a:ext cx="482602" cy="4445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838200" y="1264566"/>
            <a:ext cx="1689096" cy="3292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定义星星碰撞方块</a:t>
            </a:r>
            <a:endParaRPr lang="zh-CN" altLang="en-US" sz="1400" dirty="0"/>
          </a:p>
        </p:txBody>
      </p:sp>
      <p:cxnSp>
        <p:nvCxnSpPr>
          <p:cNvPr id="24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2578100" y="2070100"/>
            <a:ext cx="482602" cy="4445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231900" y="1893216"/>
            <a:ext cx="1320796" cy="3292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重置星星重力</a:t>
            </a:r>
            <a:endParaRPr lang="zh-CN" altLang="en-US" sz="1400" dirty="0"/>
          </a:p>
        </p:txBody>
      </p:sp>
      <p:cxnSp>
        <p:nvCxnSpPr>
          <p:cNvPr id="26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>
            <a:endCxn id="27" idx="0"/>
          </p:cNvCxnSpPr>
          <p:nvPr/>
        </p:nvCxnSpPr>
        <p:spPr>
          <a:xfrm flipV="1">
            <a:off x="3746500" y="2191201"/>
            <a:ext cx="1629916" cy="158299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376416" y="2064651"/>
            <a:ext cx="2008634" cy="2531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碰到方块执行里面代码</a:t>
            </a:r>
            <a:endParaRPr lang="zh-CN" altLang="en-US" sz="1400" dirty="0"/>
          </a:p>
        </p:txBody>
      </p:sp>
      <p:sp>
        <p:nvSpPr>
          <p:cNvPr id="38" name="左大括号 37"/>
          <p:cNvSpPr/>
          <p:nvPr/>
        </p:nvSpPr>
        <p:spPr>
          <a:xfrm>
            <a:off x="2901950" y="2628900"/>
            <a:ext cx="165100" cy="1155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>
            <a:stCxn id="38" idx="1"/>
            <a:endCxn id="42" idx="2"/>
          </p:cNvCxnSpPr>
          <p:nvPr/>
        </p:nvCxnSpPr>
        <p:spPr>
          <a:xfrm rot="10800000" flipV="1">
            <a:off x="2279646" y="3206750"/>
            <a:ext cx="622304" cy="18460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88950" y="2991766"/>
            <a:ext cx="1790696" cy="7991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将星星放置</a:t>
            </a:r>
            <a:r>
              <a:rPr lang="zh-CN" altLang="en-US" sz="1400" dirty="0" smtClean="0"/>
              <a:t>在星星所处的当前</a:t>
            </a:r>
            <a:r>
              <a:rPr lang="zh-CN" altLang="en-US" sz="1400" dirty="0" smtClean="0"/>
              <a:t>方块的中间位置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36" grpId="0"/>
      <p:bldP spid="25" grpId="0"/>
      <p:bldP spid="27" grpId="0"/>
      <p:bldP spid="38" grpId="0" animBg="1"/>
      <p:bldP spid="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01594" y="1078382"/>
            <a:ext cx="4939376" cy="344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>
            <a:endCxn id="53" idx="0"/>
          </p:cNvCxnSpPr>
          <p:nvPr/>
        </p:nvCxnSpPr>
        <p:spPr>
          <a:xfrm flipV="1">
            <a:off x="4457700" y="921200"/>
            <a:ext cx="550416" cy="3170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008116" y="667650"/>
            <a:ext cx="1843534" cy="50709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当星星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坐标大于</a:t>
            </a:r>
            <a:r>
              <a:rPr lang="en-US" altLang="zh-CN" sz="1400" dirty="0" smtClean="0"/>
              <a:t>-</a:t>
            </a:r>
            <a:r>
              <a:rPr lang="en-US" altLang="zh-CN" sz="1400" dirty="0" smtClean="0"/>
              <a:t>105</a:t>
            </a:r>
            <a:br>
              <a:rPr lang="en-US" altLang="zh-CN" sz="1400" dirty="0" smtClean="0"/>
            </a:br>
            <a:r>
              <a:rPr lang="zh-CN" altLang="en-US" sz="1400" dirty="0" smtClean="0"/>
              <a:t>时</a:t>
            </a:r>
            <a:r>
              <a:rPr lang="zh-CN" altLang="en-US" sz="1400" dirty="0" smtClean="0"/>
              <a:t>执行内部代码块</a:t>
            </a:r>
            <a:endParaRPr lang="zh-CN" altLang="en-US" sz="1400" dirty="0"/>
          </a:p>
        </p:txBody>
      </p:sp>
      <p:cxnSp>
        <p:nvCxnSpPr>
          <p:cNvPr id="24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1879600" y="1352550"/>
            <a:ext cx="527052" cy="18415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679450" y="1150266"/>
            <a:ext cx="1289046" cy="3292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重置星星重力</a:t>
            </a:r>
            <a:endParaRPr lang="zh-CN" altLang="en-US" sz="1400" dirty="0"/>
          </a:p>
        </p:txBody>
      </p:sp>
      <p:cxnSp>
        <p:nvCxnSpPr>
          <p:cNvPr id="20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3124200" y="1695450"/>
            <a:ext cx="1663700" cy="1460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836666" y="1448700"/>
            <a:ext cx="1843534" cy="50709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星星向上移动直到大于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坐标</a:t>
            </a:r>
            <a:r>
              <a:rPr lang="en-US" altLang="zh-CN" sz="1400" dirty="0" smtClean="0"/>
              <a:t>-105</a:t>
            </a:r>
            <a:endParaRPr lang="zh-CN" altLang="en-US" sz="1400" dirty="0"/>
          </a:p>
        </p:txBody>
      </p:sp>
      <p:cxnSp>
        <p:nvCxnSpPr>
          <p:cNvPr id="28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>
            <a:endCxn id="29" idx="2"/>
          </p:cNvCxnSpPr>
          <p:nvPr/>
        </p:nvCxnSpPr>
        <p:spPr>
          <a:xfrm rot="10800000">
            <a:off x="1911350" y="2229308"/>
            <a:ext cx="412750" cy="12654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0" y="1963066"/>
            <a:ext cx="1911350" cy="5324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根据星星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轴坐标计算星星处在方块哪一行</a:t>
            </a:r>
            <a:endParaRPr lang="zh-CN" altLang="en-US" sz="1400" dirty="0"/>
          </a:p>
        </p:txBody>
      </p:sp>
      <p:cxnSp>
        <p:nvCxnSpPr>
          <p:cNvPr id="43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6851650" y="2508250"/>
            <a:ext cx="400050" cy="3175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7258050" y="2261500"/>
            <a:ext cx="1885950" cy="50709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根据星星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轴坐标计算星星处在方块哪</a:t>
            </a:r>
            <a:r>
              <a:rPr lang="zh-CN" altLang="en-US" sz="1400" dirty="0" smtClean="0"/>
              <a:t>一列</a:t>
            </a:r>
            <a:endParaRPr lang="zh-CN" altLang="en-US" sz="1400" dirty="0"/>
          </a:p>
        </p:txBody>
      </p:sp>
      <p:cxnSp>
        <p:nvCxnSpPr>
          <p:cNvPr id="46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>
            <a:endCxn id="47" idx="2"/>
          </p:cNvCxnSpPr>
          <p:nvPr/>
        </p:nvCxnSpPr>
        <p:spPr>
          <a:xfrm rot="10800000">
            <a:off x="2044700" y="3026234"/>
            <a:ext cx="228600" cy="117017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0" y="2845716"/>
            <a:ext cx="2044700" cy="3610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当前星星所处的方块数</a:t>
            </a:r>
            <a:endParaRPr lang="zh-CN" altLang="en-US" sz="1400" dirty="0"/>
          </a:p>
        </p:txBody>
      </p:sp>
      <p:cxnSp>
        <p:nvCxnSpPr>
          <p:cNvPr id="54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>
            <a:endCxn id="55" idx="0"/>
          </p:cNvCxnSpPr>
          <p:nvPr/>
        </p:nvCxnSpPr>
        <p:spPr>
          <a:xfrm flipV="1">
            <a:off x="2876550" y="3467550"/>
            <a:ext cx="2159000" cy="630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035550" y="3302900"/>
            <a:ext cx="939800" cy="32929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面向</a:t>
            </a:r>
            <a:r>
              <a:rPr lang="zh-CN" altLang="en-US" sz="1400" dirty="0" smtClean="0"/>
              <a:t>中点</a:t>
            </a:r>
            <a:endParaRPr lang="zh-CN" altLang="en-US" sz="1400" dirty="0"/>
          </a:p>
        </p:txBody>
      </p:sp>
      <p:cxnSp>
        <p:nvCxnSpPr>
          <p:cNvPr id="62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1873250" y="3788234"/>
            <a:ext cx="400050" cy="34471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0" y="3607716"/>
            <a:ext cx="1854200" cy="3610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中点指向星星的方向</a:t>
            </a:r>
            <a:endParaRPr lang="zh-CN" altLang="en-US" sz="1400" dirty="0"/>
          </a:p>
        </p:txBody>
      </p:sp>
      <p:cxnSp>
        <p:nvCxnSpPr>
          <p:cNvPr id="67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>
            <a:endCxn id="68" idx="0"/>
          </p:cNvCxnSpPr>
          <p:nvPr/>
        </p:nvCxnSpPr>
        <p:spPr>
          <a:xfrm>
            <a:off x="4222750" y="4165600"/>
            <a:ext cx="1149350" cy="79825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372100" y="3944250"/>
            <a:ext cx="1320800" cy="6023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设置星星距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中心点的距离</a:t>
            </a:r>
            <a:endParaRPr lang="zh-CN" altLang="en-US" sz="1400" dirty="0"/>
          </a:p>
        </p:txBody>
      </p:sp>
      <p:cxnSp>
        <p:nvCxnSpPr>
          <p:cNvPr id="76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1949450" y="4353384"/>
            <a:ext cx="400050" cy="34471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952500" y="4172866"/>
            <a:ext cx="977900" cy="3610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重置方向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25" grpId="0"/>
      <p:bldP spid="21" grpId="0"/>
      <p:bldP spid="29" grpId="0"/>
      <p:bldP spid="44" grpId="0"/>
      <p:bldP spid="47" grpId="0"/>
      <p:bldP spid="55" grpId="0"/>
      <p:bldP spid="63" grpId="0"/>
      <p:bldP spid="68" grpId="0"/>
      <p:bldP spid="7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公转每次旋转</a:t>
              </a:r>
              <a:r>
                <a:rPr lang="en-US" altLang="zh-CN" dirty="0" smtClean="0"/>
                <a:t>90°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：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星星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985" y="2545538"/>
            <a:ext cx="224830" cy="215462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523" y="1504576"/>
            <a:ext cx="224830" cy="2154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92776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37367" y="1076114"/>
            <a:ext cx="3555483" cy="313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rot="10800000">
            <a:off x="2355850" y="1261270"/>
            <a:ext cx="577850" cy="123031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4470400" y="1612900"/>
            <a:ext cx="831850" cy="13335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041400" y="1100133"/>
            <a:ext cx="1282700" cy="27146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公转自制积木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338310" y="1486801"/>
            <a:ext cx="1868940" cy="2848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表示不受重力影响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470400" y="2266950"/>
            <a:ext cx="698500" cy="57151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202137" y="2108332"/>
            <a:ext cx="2036862" cy="3237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右转的角度为</a:t>
            </a:r>
            <a:r>
              <a:rPr lang="en-US" altLang="zh-CN" sz="1400" dirty="0" smtClean="0"/>
              <a:t>90</a:t>
            </a:r>
            <a:r>
              <a:rPr lang="en-US" altLang="zh-CN" sz="1400" dirty="0" smtClean="0"/>
              <a:t>/15</a:t>
            </a:r>
            <a:endParaRPr lang="en-US" altLang="zh-CN" sz="1400" dirty="0" smtClean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2438400" y="1968500"/>
            <a:ext cx="444500" cy="4445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349250" y="1817016"/>
            <a:ext cx="2046560" cy="2784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重复的旋转次数为</a:t>
            </a:r>
            <a:r>
              <a:rPr lang="en-US" altLang="zh-CN" sz="1400" dirty="0" smtClean="0"/>
              <a:t>15</a:t>
            </a:r>
            <a:r>
              <a:rPr lang="zh-CN" altLang="en-US" sz="1400" dirty="0" smtClean="0"/>
              <a:t>次</a:t>
            </a:r>
            <a:endParaRPr lang="zh-CN" altLang="en-US" sz="1400" dirty="0"/>
          </a:p>
        </p:txBody>
      </p:sp>
      <p:cxnSp>
        <p:nvCxnSpPr>
          <p:cNvPr id="15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>
            <a:endCxn id="16" idx="2"/>
          </p:cNvCxnSpPr>
          <p:nvPr/>
        </p:nvCxnSpPr>
        <p:spPr>
          <a:xfrm rot="10800000" flipV="1">
            <a:off x="2491060" y="2705099"/>
            <a:ext cx="474390" cy="130633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965200" y="2559966"/>
            <a:ext cx="1525860" cy="5515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根据旋转的角度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更改星星的方向</a:t>
            </a:r>
            <a:endParaRPr lang="zh-CN" altLang="en-US" sz="1400" dirty="0"/>
          </a:p>
        </p:txBody>
      </p:sp>
      <p:cxnSp>
        <p:nvCxnSpPr>
          <p:cNvPr id="21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22" idx="0"/>
          </p:cNvCxnSpPr>
          <p:nvPr/>
        </p:nvCxnSpPr>
        <p:spPr>
          <a:xfrm flipV="1">
            <a:off x="5981700" y="2657541"/>
            <a:ext cx="763485" cy="47301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6745185" y="2495682"/>
            <a:ext cx="2398814" cy="3237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旋转过后重置星星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的坐标</a:t>
            </a:r>
            <a:endParaRPr lang="en-US" altLang="zh-CN" sz="1400" dirty="0" smtClean="0"/>
          </a:p>
        </p:txBody>
      </p:sp>
      <p:cxnSp>
        <p:nvCxnSpPr>
          <p:cNvPr id="28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>
            <a:endCxn id="29" idx="2"/>
          </p:cNvCxnSpPr>
          <p:nvPr/>
        </p:nvCxnSpPr>
        <p:spPr>
          <a:xfrm rot="10800000" flipV="1">
            <a:off x="2497410" y="3492499"/>
            <a:ext cx="480740" cy="232233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84150" y="3588666"/>
            <a:ext cx="2313260" cy="2721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旋转过后重置</a:t>
            </a:r>
            <a:r>
              <a:rPr lang="zh-CN" altLang="en-US" sz="1400" dirty="0" smtClean="0"/>
              <a:t>星星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的</a:t>
            </a:r>
            <a:r>
              <a:rPr lang="zh-CN" altLang="en-US" sz="1400" dirty="0" smtClean="0"/>
              <a:t>坐标</a:t>
            </a:r>
            <a:endParaRPr lang="en-US" altLang="zh-CN" sz="1400" dirty="0" smtClean="0"/>
          </a:p>
        </p:txBody>
      </p:sp>
      <p:cxnSp>
        <p:nvCxnSpPr>
          <p:cNvPr id="32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34" idx="0"/>
          </p:cNvCxnSpPr>
          <p:nvPr/>
        </p:nvCxnSpPr>
        <p:spPr>
          <a:xfrm>
            <a:off x="4508500" y="4051300"/>
            <a:ext cx="274535" cy="212791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783035" y="4102232"/>
            <a:ext cx="1852715" cy="3237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en-US" altLang="zh-CN" sz="1400" dirty="0" smtClean="0"/>
              <a:t>0</a:t>
            </a:r>
            <a:r>
              <a:rPr lang="zh-CN" altLang="en-US" sz="1400" dirty="0" smtClean="0"/>
              <a:t>表示</a:t>
            </a:r>
            <a:r>
              <a:rPr lang="zh-CN" altLang="en-US" sz="1400" dirty="0" smtClean="0"/>
              <a:t>受重力影响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25" grpId="0"/>
      <p:bldP spid="36" grpId="0"/>
      <p:bldP spid="16" grpId="0"/>
      <p:bldP spid="22" grpId="0"/>
      <p:bldP spid="29" grpId="0"/>
      <p:bldP spid="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公转时需要更新方块的旋转方向和方块位置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：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星星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985" y="2545538"/>
            <a:ext cx="224830" cy="215462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523" y="1504576"/>
            <a:ext cx="224830" cy="2154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92776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Moving Football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A100"/>
                </a:solidFill>
                <a:latin typeface="+mj-ea"/>
                <a:ea typeface="+mj-ea"/>
              </a:rPr>
              <a:t>今日任务</a:t>
            </a:r>
            <a:endParaRPr lang="zh-CN" altLang="en-US" sz="2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53896" y="2684422"/>
            <a:ext cx="2400000" cy="1794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330454" y="2853731"/>
            <a:ext cx="2381095" cy="178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904160" y="2989163"/>
            <a:ext cx="2387173" cy="1783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748168" y="918033"/>
            <a:ext cx="7400750" cy="15248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50000"/>
              </a:lnSpc>
              <a:tabLst>
                <a:tab pos="228594" algn="l"/>
              </a:tabLst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今天我们来做一个旋转迷宫的小游戏，玩家</a:t>
            </a:r>
            <a:r>
              <a:rPr lang="zh-CN" altLang="en-US" dirty="0" smtClean="0"/>
              <a:t>控制角色的自转和公转，</a:t>
            </a:r>
            <a:r>
              <a:rPr lang="zh-CN" altLang="en-US" dirty="0" smtClean="0"/>
              <a:t>使星星在方块之间移动， 星星在方块中受重力的影响，让我们移动星星到指定位置吧。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004005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27409" y="2089151"/>
            <a:ext cx="1563641" cy="1115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rot="10800000">
            <a:off x="2470150" y="2162968"/>
            <a:ext cx="666750" cy="173837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3416300" y="2622551"/>
            <a:ext cx="1136650" cy="88899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781050" y="2001833"/>
            <a:ext cx="1657350" cy="27146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当接收</a:t>
            </a:r>
            <a:r>
              <a:rPr lang="zh-CN" altLang="en-US" sz="1400" dirty="0" smtClean="0"/>
              <a:t>到停止游戏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589010" y="2496451"/>
            <a:ext cx="967240" cy="2848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隐藏星星</a:t>
            </a:r>
            <a:endParaRPr lang="zh-CN" altLang="en-US" sz="1400" dirty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="" xmlns:a16="http://schemas.microsoft.com/office/drawing/2014/main" id="{D9167853-C8F4-491A-8A79-F7A8AAB4DA9D}"/>
              </a:ext>
            </a:extLst>
          </p:cNvPr>
          <p:cNvCxnSpPr/>
          <p:nvPr/>
        </p:nvCxnSpPr>
        <p:spPr>
          <a:xfrm rot="10800000">
            <a:off x="2559050" y="2959100"/>
            <a:ext cx="488950" cy="4445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622300" y="2807616"/>
            <a:ext cx="1894160" cy="2784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停止星星的其他脚本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3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当所有的角色都出现在舞台之后，点击右转发送广播，让角色公转，注意控制频繁的点击按钮，左转按钮雷同</a:t>
              </a:r>
              <a:r>
                <a:rPr lang="zh-CN" altLang="en-US" dirty="0" smtClean="0"/>
                <a:t>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第五步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：旋转按钮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="" xmlns:a16="http://schemas.microsoft.com/office/drawing/2014/main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="" xmlns:a16="http://schemas.microsoft.com/office/drawing/2014/main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="" xmlns:a16="http://schemas.microsoft.com/office/drawing/2014/main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="" xmlns:a16="http://schemas.microsoft.com/office/drawing/2014/main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="" xmlns:a16="http://schemas.microsoft.com/office/drawing/2014/main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="" xmlns:a16="http://schemas.microsoft.com/office/drawing/2014/main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="" xmlns:a16="http://schemas.microsoft.com/office/drawing/2014/main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="" xmlns:a16="http://schemas.microsoft.com/office/drawing/2014/main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="" xmlns:a16="http://schemas.microsoft.com/office/drawing/2014/main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="" xmlns:a16="http://schemas.microsoft.com/office/drawing/2014/main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="" xmlns:a16="http://schemas.microsoft.com/office/drawing/2014/main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="" xmlns:a16="http://schemas.microsoft.com/office/drawing/2014/main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图片 29" descr="足球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38919" y="1478253"/>
            <a:ext cx="287282" cy="287282"/>
          </a:xfrm>
          <a:prstGeom prst="rect">
            <a:avLst/>
          </a:prstGeom>
        </p:spPr>
      </p:pic>
      <p:pic>
        <p:nvPicPr>
          <p:cNvPr id="31" name="图片 30" descr="足球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44441" y="2523569"/>
            <a:ext cx="276781" cy="2767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837898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09155" y="1628193"/>
            <a:ext cx="6194393" cy="2385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="" xmlns:a16="http://schemas.microsoft.com/office/drawing/2014/main" id="{C19C5DAF-2014-40C9-A00F-01799830A104}"/>
              </a:ext>
            </a:extLst>
          </p:cNvPr>
          <p:cNvCxnSpPr>
            <a:endCxn id="52" idx="2"/>
          </p:cNvCxnSpPr>
          <p:nvPr/>
        </p:nvCxnSpPr>
        <p:spPr>
          <a:xfrm rot="10800000" flipV="1">
            <a:off x="2310854" y="2203449"/>
            <a:ext cx="546646" cy="107702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cxnSp>
        <p:nvCxnSpPr>
          <p:cNvPr id="2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3225800" y="1677988"/>
            <a:ext cx="1358900" cy="10636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582452" y="1517650"/>
            <a:ext cx="1278598" cy="2984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点击旋转按钮</a:t>
            </a:r>
            <a:endParaRPr lang="en-US" altLang="zh-CN" sz="1400" dirty="0" smtClean="0"/>
          </a:p>
        </p:txBody>
      </p:sp>
      <p:sp>
        <p:nvSpPr>
          <p:cNvPr id="5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635000" y="2063252"/>
            <a:ext cx="1675854" cy="49579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当</a:t>
            </a:r>
            <a:r>
              <a:rPr lang="zh-CN" altLang="en-US" sz="1400" dirty="0" smtClean="0"/>
              <a:t>位置角色已在舞台并且公转停止</a:t>
            </a:r>
            <a:endParaRPr lang="zh-CN" altLang="en-US" sz="1400" dirty="0"/>
          </a:p>
        </p:txBody>
      </p:sp>
      <p:sp>
        <p:nvSpPr>
          <p:cNvPr id="6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641465" y="3555087"/>
            <a:ext cx="2579605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42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>
            <a:off x="2404527" y="2819342"/>
            <a:ext cx="560923" cy="12758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279400" y="2687281"/>
            <a:ext cx="2107666" cy="27816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旋转一次可公转的次数</a:t>
            </a:r>
            <a:r>
              <a:rPr lang="en-US" altLang="zh-CN" sz="1400" dirty="0" smtClean="0"/>
              <a:t>-1</a:t>
            </a:r>
            <a:endParaRPr lang="zh-CN" altLang="en-US" sz="1400" dirty="0"/>
          </a:p>
        </p:txBody>
      </p:sp>
      <p:cxnSp>
        <p:nvCxnSpPr>
          <p:cNvPr id="48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4197350" y="2603500"/>
            <a:ext cx="641350" cy="1270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845710" y="2577927"/>
            <a:ext cx="1713840" cy="3240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可公转次数大于</a:t>
            </a:r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cxnSp>
        <p:nvCxnSpPr>
          <p:cNvPr id="20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3390900" y="3092450"/>
            <a:ext cx="1206500" cy="2794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604410" y="3219277"/>
            <a:ext cx="989940" cy="3240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广播右转</a:t>
            </a:r>
            <a:endParaRPr lang="zh-CN" altLang="en-US" sz="1400" dirty="0"/>
          </a:p>
        </p:txBody>
      </p:sp>
      <p:cxnSp>
        <p:nvCxnSpPr>
          <p:cNvPr id="28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2652177" y="3524250"/>
            <a:ext cx="389473" cy="3804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441449" y="3430231"/>
            <a:ext cx="1193266" cy="27816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已用完步数</a:t>
            </a:r>
            <a:endParaRPr lang="zh-CN" altLang="en-US" sz="1400" dirty="0"/>
          </a:p>
        </p:txBody>
      </p:sp>
    </p:spTree>
    <p:extLst>
      <p:ext uri="{BB962C8B-B14F-4D97-AF65-F5344CB8AC3E}">
        <p14:creationId xmlns="" xmlns:p14="http://schemas.microsoft.com/office/powerpoint/2010/main" val="4204382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2" grpId="0"/>
      <p:bldP spid="46" grpId="0"/>
      <p:bldP spid="49" grpId="0"/>
      <p:bldP spid="21" grpId="0"/>
      <p:bldP spid="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2" name="组合 43">
            <a:extLst>
              <a:ext uri="{FF2B5EF4-FFF2-40B4-BE49-F238E27FC236}">
                <a16:creationId xmlns:a16="http://schemas.microsoft.com/office/drawing/2014/main" xmlns="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xmlns="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xmlns="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xmlns="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xmlns="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课后思考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Thinking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05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xmlns="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238431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0E35A2F5-8D96-4C97-B2B6-48F1BE8F1870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Thinking</a:t>
            </a:r>
            <a:endParaRPr lang="en-US" altLang="zh-CN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课后思考</a:t>
            </a:r>
          </a:p>
        </p:txBody>
      </p:sp>
      <p:grpSp>
        <p:nvGrpSpPr>
          <p:cNvPr id="2" name="组 33"/>
          <p:cNvGrpSpPr/>
          <p:nvPr/>
        </p:nvGrpSpPr>
        <p:grpSpPr>
          <a:xfrm>
            <a:off x="1711286" y="1291608"/>
            <a:ext cx="5765279" cy="3452834"/>
            <a:chOff x="4390571" y="1111966"/>
            <a:chExt cx="5205601" cy="3452834"/>
          </a:xfrm>
        </p:grpSpPr>
        <p:sp>
          <p:nvSpPr>
            <p:cNvPr id="35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1" y="1481298"/>
              <a:ext cx="5205601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numCol="1" anchor="t">
              <a:noAutofit/>
            </a:bodyPr>
            <a:lstStyle/>
            <a:p>
              <a:pPr>
                <a:lnSpc>
                  <a:spcPct val="150000"/>
                </a:lnSpc>
                <a:tabLst>
                  <a:tab pos="228594" algn="l"/>
                </a:tabLst>
                <a:defRPr/>
              </a:pPr>
              <a:r>
                <a:rPr lang="zh-CN" altLang="en-US" dirty="0" smtClean="0"/>
                <a:t>     </a:t>
              </a:r>
              <a:r>
                <a:rPr lang="zh-CN" altLang="en-US" dirty="0" smtClean="0"/>
                <a:t>把公转换成左转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390572" y="1111966"/>
              <a:ext cx="21676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>
                  <a:solidFill>
                    <a:schemeClr val="accent1">
                      <a:lumMod val="100000"/>
                    </a:schemeClr>
                  </a:solidFill>
                </a:rPr>
                <a:t>课后思考</a:t>
              </a: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5333999" y="2551644"/>
            <a:ext cx="1290991" cy="2125692"/>
            <a:chOff x="5333999" y="2551644"/>
            <a:chExt cx="1290991" cy="2125692"/>
          </a:xfrm>
        </p:grpSpPr>
        <p:grpSp>
          <p:nvGrpSpPr>
            <p:cNvPr id="9" name="Group 64">
              <a:extLst>
                <a:ext uri="{FF2B5EF4-FFF2-40B4-BE49-F238E27FC236}">
                  <a16:creationId xmlns="" xmlns:a16="http://schemas.microsoft.com/office/drawing/2014/main" id="{F94D4E44-9BBF-4929-9E4F-91F774AA8370}"/>
                </a:ext>
              </a:extLst>
            </p:cNvPr>
            <p:cNvGrpSpPr/>
            <p:nvPr/>
          </p:nvGrpSpPr>
          <p:grpSpPr>
            <a:xfrm rot="19891913">
              <a:off x="5333999" y="2551644"/>
              <a:ext cx="1290991" cy="2125692"/>
              <a:chOff x="170364" y="949888"/>
              <a:chExt cx="1945268" cy="3203011"/>
            </a:xfrm>
          </p:grpSpPr>
          <p:sp>
            <p:nvSpPr>
              <p:cNvPr id="11" name="Rectangle 69">
                <a:extLst>
                  <a:ext uri="{FF2B5EF4-FFF2-40B4-BE49-F238E27FC236}">
                    <a16:creationId xmlns="" xmlns:a16="http://schemas.microsoft.com/office/drawing/2014/main" id="{336C5388-0AA0-4EA9-A23E-74241B35A776}"/>
                  </a:ext>
                </a:extLst>
              </p:cNvPr>
              <p:cNvSpPr/>
              <p:nvPr/>
            </p:nvSpPr>
            <p:spPr>
              <a:xfrm>
                <a:off x="975357" y="2854550"/>
                <a:ext cx="335282" cy="132489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Oval 70">
                <a:extLst>
                  <a:ext uri="{FF2B5EF4-FFF2-40B4-BE49-F238E27FC236}">
                    <a16:creationId xmlns="" xmlns:a16="http://schemas.microsoft.com/office/drawing/2014/main" id="{AD553C53-B1EC-4F8A-9987-EBD895897A13}"/>
                  </a:ext>
                </a:extLst>
              </p:cNvPr>
              <p:cNvSpPr/>
              <p:nvPr/>
            </p:nvSpPr>
            <p:spPr>
              <a:xfrm>
                <a:off x="170364" y="949888"/>
                <a:ext cx="1945268" cy="194527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Oval 71">
                <a:extLst>
                  <a:ext uri="{FF2B5EF4-FFF2-40B4-BE49-F238E27FC236}">
                    <a16:creationId xmlns="" xmlns:a16="http://schemas.microsoft.com/office/drawing/2014/main" id="{955B923A-89CF-4546-AD3D-AD3408E0978C}"/>
                  </a:ext>
                </a:extLst>
              </p:cNvPr>
              <p:cNvSpPr/>
              <p:nvPr/>
            </p:nvSpPr>
            <p:spPr>
              <a:xfrm>
                <a:off x="368693" y="1148217"/>
                <a:ext cx="1548613" cy="15486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Rectangle: Top Corners Rounded 72">
                <a:extLst>
                  <a:ext uri="{FF2B5EF4-FFF2-40B4-BE49-F238E27FC236}">
                    <a16:creationId xmlns="" xmlns:a16="http://schemas.microsoft.com/office/drawing/2014/main" id="{5CE3207A-44A4-472E-BA00-D3BDAB4E38DD}"/>
                  </a:ext>
                </a:extLst>
              </p:cNvPr>
              <p:cNvSpPr/>
              <p:nvPr/>
            </p:nvSpPr>
            <p:spPr>
              <a:xfrm>
                <a:off x="944878" y="2984657"/>
                <a:ext cx="396241" cy="185829"/>
              </a:xfrm>
              <a:prstGeom prst="round2SameRect">
                <a:avLst>
                  <a:gd name="adj1" fmla="val 15385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Rectangle: Top Corners Rounded 73">
                <a:extLst>
                  <a:ext uri="{FF2B5EF4-FFF2-40B4-BE49-F238E27FC236}">
                    <a16:creationId xmlns="" xmlns:a16="http://schemas.microsoft.com/office/drawing/2014/main" id="{A0187962-A5BC-44C6-BBAE-BD2C864E80E3}"/>
                  </a:ext>
                </a:extLst>
              </p:cNvPr>
              <p:cNvSpPr/>
              <p:nvPr/>
            </p:nvSpPr>
            <p:spPr>
              <a:xfrm flipV="1">
                <a:off x="923924" y="3151246"/>
                <a:ext cx="438151" cy="1001653"/>
              </a:xfrm>
              <a:prstGeom prst="round2SameRect">
                <a:avLst>
                  <a:gd name="adj1" fmla="val 15385"/>
                  <a:gd name="adj2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 rot="20052675">
              <a:off x="5515622" y="2705740"/>
              <a:ext cx="49596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0" b="1" dirty="0" smtClean="0">
                  <a:solidFill>
                    <a:srgbClr val="666666"/>
                  </a:solidFill>
                </a:rPr>
                <a:t>?</a:t>
              </a:r>
              <a:endParaRPr kumimoji="1" lang="zh-CN" altLang="en-US" sz="7000" b="1" dirty="0">
                <a:solidFill>
                  <a:srgbClr val="666666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8137144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:a16="http://schemas.microsoft.com/office/drawing/2014/main" xmlns="" id="{A68A9E2E-A1AB-412D-957B-97C938AB6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16" y="2675146"/>
            <a:ext cx="859611" cy="43895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xmlns="" id="{F1382FDF-991D-405F-9F1F-6297EE2BD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930" y="2988207"/>
            <a:ext cx="1049003" cy="478116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xmlns="" id="{0B352624-4254-493A-A94B-756BD6FA62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9312" y="3002624"/>
            <a:ext cx="2383743" cy="1865538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xmlns="" id="{84C8B94A-6985-410F-85FE-FA8EBEC7D6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289" y="3263243"/>
            <a:ext cx="2359356" cy="1621677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xmlns="" id="{8CB90C7C-AA5F-41A7-AF89-98C7722995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97" y="2951648"/>
            <a:ext cx="2274005" cy="1889924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xmlns="" id="{B5B93B74-3B75-4C44-A5C6-B1F38D6B79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1501" y="3676248"/>
            <a:ext cx="859611" cy="1280271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xmlns="" id="{59BDEE35-272D-4076-A1F5-2170425DC2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xmlns="" id="{845B2F22-F443-4628-AC6C-1033C18BED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23907" y="4824641"/>
            <a:ext cx="2206943" cy="134124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xmlns="" id="{9C988148-1036-4563-B1CC-49ED50F6CB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70847" y="3048296"/>
            <a:ext cx="932769" cy="1920406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xmlns="" id="{4F30ECA1-6050-4392-B67C-F89E5801681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81514" y="3012149"/>
            <a:ext cx="1194920" cy="1999661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xmlns="" id="{823B187E-D166-462E-847A-61AF50F7F2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30849" y="438754"/>
            <a:ext cx="1030313" cy="469433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xmlns="" id="{6342EF8D-B0F0-4A20-9C8D-EB934EDAD9F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869" y="4594295"/>
            <a:ext cx="585267" cy="323116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xmlns="" id="{5AD37651-B988-4E4F-B437-7E35CBF114A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0159" y="4139736"/>
            <a:ext cx="591363" cy="908383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xmlns="" id="{C6D23E6A-0E4B-4F0C-B0A8-E6D274A3537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9601" y="3951550"/>
            <a:ext cx="390178" cy="969348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xmlns="" id="{BEEEBB4F-018E-4E4D-A2FB-CFD0FF38C61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96141" y="4113169"/>
            <a:ext cx="347502" cy="73768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xmlns="" id="{EC280E98-B494-493B-9B8F-C964EC3E192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797" y="3274213"/>
            <a:ext cx="640135" cy="262151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xmlns="" id="{A575B60D-B3C5-48F9-A7DD-9E19244DFD4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42297" y="157174"/>
            <a:ext cx="792549" cy="43895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xmlns="" id="{F4B0F296-B992-4EEF-93D1-4734E2997C9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99830" y="2802547"/>
            <a:ext cx="426757" cy="201185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xmlns="" id="{1C586B08-6AE2-4824-88F2-204D8709A01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320299" y="1334451"/>
            <a:ext cx="615749" cy="286537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xmlns="" id="{042BD759-996A-4925-BCB1-776D43969BE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263748" y="4297448"/>
            <a:ext cx="475529" cy="64013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xmlns="" id="{B6667C30-493F-4162-BA56-BF6715D540B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476063" y="3719865"/>
            <a:ext cx="499915" cy="1237595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xmlns="" id="{DCFB431A-5B06-452E-BD42-92892E9F85D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17595" y="679373"/>
            <a:ext cx="268247" cy="101812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xmlns="" id="{6E3FAF40-E435-4C54-B85E-F5FA71B4EEB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802184" y="1088388"/>
            <a:ext cx="536494" cy="249958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xmlns="" id="{7DB04CAE-9D61-41D3-9561-D36B29FDDC2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20036" y="679373"/>
            <a:ext cx="268247" cy="101812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xmlns="" id="{7FD5FDF4-EBA7-428B-BAF6-B2CC7F767B9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557689" y="4542093"/>
            <a:ext cx="487722" cy="341406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xmlns="" id="{7EFEA6E0-7A2D-4FE3-8E51-1E06DB793D71}"/>
              </a:ext>
            </a:extLst>
          </p:cNvPr>
          <p:cNvSpPr txBox="1"/>
          <p:nvPr/>
        </p:nvSpPr>
        <p:spPr>
          <a:xfrm>
            <a:off x="2070431" y="1352837"/>
            <a:ext cx="47654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0" b="1" dirty="0">
                <a:solidFill>
                  <a:schemeClr val="tx2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感</a:t>
            </a:r>
            <a:r>
              <a:rPr lang="zh-CN" altLang="en-US" sz="80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谢</a:t>
            </a:r>
            <a:r>
              <a:rPr lang="zh-CN" altLang="en-US" sz="8000" b="1" dirty="0">
                <a:solidFill>
                  <a:schemeClr val="tx2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聆</a:t>
            </a:r>
            <a:r>
              <a:rPr lang="zh-CN" altLang="en-US" sz="80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听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xmlns="" id="{062ABCFE-C0BC-4817-AF35-930D72D69C16}"/>
              </a:ext>
            </a:extLst>
          </p:cNvPr>
          <p:cNvSpPr txBox="1"/>
          <p:nvPr/>
        </p:nvSpPr>
        <p:spPr>
          <a:xfrm>
            <a:off x="3649269" y="494449"/>
            <a:ext cx="2233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2019</a:t>
            </a:r>
            <a:endParaRPr lang="zh-CN" altLang="en-US" sz="60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grpSp>
        <p:nvGrpSpPr>
          <p:cNvPr id="87" name="PA_组合 86">
            <a:extLst>
              <a:ext uri="{FF2B5EF4-FFF2-40B4-BE49-F238E27FC236}">
                <a16:creationId xmlns:a16="http://schemas.microsoft.com/office/drawing/2014/main" xmlns="" id="{3CFB803C-8A03-41F8-B516-C84290930A1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919506" y="3537334"/>
            <a:ext cx="2384757" cy="2664065"/>
            <a:chOff x="3919506" y="3537334"/>
            <a:chExt cx="2384757" cy="2664065"/>
          </a:xfrm>
        </p:grpSpPr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xmlns="" id="{B8C78E12-FECB-4051-B0CE-DE4D7843E451}"/>
                </a:ext>
              </a:extLst>
            </p:cNvPr>
            <p:cNvSpPr/>
            <p:nvPr/>
          </p:nvSpPr>
          <p:spPr>
            <a:xfrm>
              <a:off x="3919506" y="3537334"/>
              <a:ext cx="2384757" cy="2664065"/>
            </a:xfrm>
            <a:custGeom>
              <a:avLst/>
              <a:gdLst/>
              <a:ahLst/>
              <a:cxnLst/>
              <a:rect l="0" t="0" r="0" b="0"/>
              <a:pathLst>
                <a:path w="2384757" h="2664065">
                  <a:moveTo>
                    <a:pt x="0" y="0"/>
                  </a:moveTo>
                  <a:lnTo>
                    <a:pt x="2384756" y="0"/>
                  </a:lnTo>
                  <a:lnTo>
                    <a:pt x="2384756" y="2664064"/>
                  </a:lnTo>
                  <a:lnTo>
                    <a:pt x="0" y="2664064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3" name="PA_图片 72">
              <a:extLst>
                <a:ext uri="{FF2B5EF4-FFF2-40B4-BE49-F238E27FC236}">
                  <a16:creationId xmlns:a16="http://schemas.microsoft.com/office/drawing/2014/main" xmlns="" id="{A9F65350-6FAB-4B65-A56C-582D0001B67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9"/>
            <a:stretch>
              <a:fillRect/>
            </a:stretch>
          </p:blipFill>
          <p:spPr>
            <a:xfrm>
              <a:off x="3944907" y="3537334"/>
              <a:ext cx="2359356" cy="1292464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2CDFB7C7-B915-49EE-8C4D-994517D8B88B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49570" t="20919" r="34859" b="7901"/>
          <a:stretch/>
        </p:blipFill>
        <p:spPr>
          <a:xfrm rot="16200000">
            <a:off x="4470898" y="1843783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9241499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5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750"/>
                            </p:stCondLst>
                            <p:childTnLst>
                              <p:par>
                                <p:cTn id="12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150"/>
                            </p:stCondLst>
                            <p:childTnLst>
                              <p:par>
                                <p:cTn id="141" presetID="49" presetClass="entr" presetSubtype="0" decel="10000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2628660E-DB59-42D6-A2BE-D0A1A7E4537D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Task rules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A100"/>
                </a:solidFill>
                <a:latin typeface="+mj-ea"/>
                <a:ea typeface="+mj-ea"/>
              </a:rPr>
              <a:t>任务规划</a:t>
            </a:r>
            <a:endParaRPr lang="zh-CN" altLang="en-US" sz="2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03121919"/>
              </p:ext>
            </p:extLst>
          </p:nvPr>
        </p:nvGraphicFramePr>
        <p:xfrm>
          <a:off x="353931" y="1235423"/>
          <a:ext cx="7945519" cy="2504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036"/>
                <a:gridCol w="1989494"/>
                <a:gridCol w="4078989"/>
              </a:tblGrid>
              <a:tr h="351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舞台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主要角色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场景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34231">
                <a:tc rowSpan="4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游戏中背景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            旋转方块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zh-CN" altLang="en-US" sz="1200" dirty="0" smtClean="0"/>
                        <a:t>用于铺设迷宫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5096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   </a:t>
                      </a:r>
                      <a:r>
                        <a:rPr lang="zh-CN" altLang="en-US" baseline="0" dirty="0" smtClean="0"/>
                        <a:t>星星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星星受重力的影响，我们通过控制方块的旋转来控制星星的移动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3423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            旋转按钮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/>
                        <a:t>分为左转和右转，整体旋转总共只能旋转两次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57470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                    游戏刷新按钮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/>
                        <a:t>重置游戏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6" name="图片 15" descr="背景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487" y="2441480"/>
            <a:ext cx="1564212" cy="1173158"/>
          </a:xfrm>
          <a:prstGeom prst="rect">
            <a:avLst/>
          </a:prstGeom>
        </p:spPr>
      </p:pic>
      <p:pic>
        <p:nvPicPr>
          <p:cNvPr id="17" name="图片 16" descr="正常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275" y="1760498"/>
            <a:ext cx="233402" cy="233402"/>
          </a:xfrm>
          <a:prstGeom prst="rect">
            <a:avLst/>
          </a:prstGeom>
        </p:spPr>
      </p:pic>
      <p:pic>
        <p:nvPicPr>
          <p:cNvPr id="18" name="图片 17" descr="怪物小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6486" y="2246068"/>
            <a:ext cx="249196" cy="249196"/>
          </a:xfrm>
          <a:prstGeom prst="rect">
            <a:avLst/>
          </a:prstGeom>
        </p:spPr>
      </p:pic>
      <p:pic>
        <p:nvPicPr>
          <p:cNvPr id="19" name="图片 18" descr="背景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2026" y="2798653"/>
            <a:ext cx="254523" cy="254523"/>
          </a:xfrm>
          <a:prstGeom prst="rect">
            <a:avLst/>
          </a:prstGeom>
        </p:spPr>
      </p:pic>
      <p:pic>
        <p:nvPicPr>
          <p:cNvPr id="20" name="图片 19" descr="蒙版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31623" y="3336473"/>
            <a:ext cx="235855" cy="2358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637344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xmlns="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xmlns="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xmlns="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xmlns="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知识点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Knowledge points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02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xmlns="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13582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>
            <a:extLst>
              <a:ext uri="{FF2B5EF4-FFF2-40B4-BE49-F238E27FC236}">
                <a16:creationId xmlns:a16="http://schemas.microsoft.com/office/drawing/2014/main" xmlns="" id="{B27704E6-8576-4437-BB52-55A8BEDDA7B0}"/>
              </a:ext>
            </a:extLst>
          </p:cNvPr>
          <p:cNvSpPr>
            <a:spLocks/>
          </p:cNvSpPr>
          <p:nvPr/>
        </p:nvSpPr>
        <p:spPr bwMode="auto">
          <a:xfrm>
            <a:off x="1015256" y="20201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" name="直接连接符 4">
            <a:extLst>
              <a:ext uri="{FF2B5EF4-FFF2-40B4-BE49-F238E27FC236}">
                <a16:creationId xmlns:a16="http://schemas.microsoft.com/office/drawing/2014/main" xmlns="" id="{F9E0889C-24A9-4012-B5B0-3431262F7E37}"/>
              </a:ext>
            </a:extLst>
          </p:cNvPr>
          <p:cNvSpPr>
            <a:spLocks/>
          </p:cNvSpPr>
          <p:nvPr/>
        </p:nvSpPr>
        <p:spPr bwMode="auto">
          <a:xfrm>
            <a:off x="1015256" y="20201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直接连接符 5">
            <a:extLst>
              <a:ext uri="{FF2B5EF4-FFF2-40B4-BE49-F238E27FC236}">
                <a16:creationId xmlns:a16="http://schemas.microsoft.com/office/drawing/2014/main" xmlns="" id="{BD84CD78-8DD0-4841-A2D6-08E5A091375B}"/>
              </a:ext>
            </a:extLst>
          </p:cNvPr>
          <p:cNvSpPr>
            <a:spLocks/>
          </p:cNvSpPr>
          <p:nvPr/>
        </p:nvSpPr>
        <p:spPr bwMode="auto">
          <a:xfrm>
            <a:off x="1086694" y="202134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直接连接符 6">
            <a:extLst>
              <a:ext uri="{FF2B5EF4-FFF2-40B4-BE49-F238E27FC236}">
                <a16:creationId xmlns:a16="http://schemas.microsoft.com/office/drawing/2014/main" xmlns="" id="{B553A849-8CF4-46BE-9927-438B79CED307}"/>
              </a:ext>
            </a:extLst>
          </p:cNvPr>
          <p:cNvSpPr>
            <a:spLocks/>
          </p:cNvSpPr>
          <p:nvPr/>
        </p:nvSpPr>
        <p:spPr bwMode="auto">
          <a:xfrm>
            <a:off x="1086694" y="202134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直接连接符 13">
            <a:extLst>
              <a:ext uri="{FF2B5EF4-FFF2-40B4-BE49-F238E27FC236}">
                <a16:creationId xmlns:a16="http://schemas.microsoft.com/office/drawing/2014/main" xmlns="" id="{21A61DA6-854F-4802-8F6D-4A3481D0CEF6}"/>
              </a:ext>
            </a:extLst>
          </p:cNvPr>
          <p:cNvSpPr>
            <a:spLocks/>
          </p:cNvSpPr>
          <p:nvPr/>
        </p:nvSpPr>
        <p:spPr bwMode="auto">
          <a:xfrm>
            <a:off x="3854659" y="106539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866F1183-1A02-4ADD-A280-53F62E4DD8B4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Knowledge points</a:t>
            </a:r>
            <a:endParaRPr lang="en-US" altLang="zh-CN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A100"/>
                </a:solidFill>
                <a:latin typeface="+mj-ea"/>
                <a:ea typeface="+mj-ea"/>
              </a:rPr>
              <a:t>知识点</a:t>
            </a:r>
            <a:endParaRPr lang="zh-CN" altLang="en-US" sz="2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7465132"/>
              </p:ext>
            </p:extLst>
          </p:nvPr>
        </p:nvGraphicFramePr>
        <p:xfrm>
          <a:off x="1227033" y="1256927"/>
          <a:ext cx="5756474" cy="2587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237"/>
                <a:gridCol w="2878237"/>
              </a:tblGrid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知识点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难度等级</a:t>
                      </a:r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添加背景，角色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运动指令，坐标，旋转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条件，循环指令，自制积木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变量，逻辑运算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广播，克隆</a:t>
                      </a:r>
                      <a:r>
                        <a:rPr lang="zh-CN" altLang="en-US" sz="1300" dirty="0" smtClean="0"/>
                        <a:t>，数学运算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" name="组 1"/>
          <p:cNvGrpSpPr/>
          <p:nvPr/>
        </p:nvGrpSpPr>
        <p:grpSpPr>
          <a:xfrm>
            <a:off x="4262718" y="1743634"/>
            <a:ext cx="1317801" cy="1990185"/>
            <a:chOff x="4477871" y="1465729"/>
            <a:chExt cx="1317801" cy="1990185"/>
          </a:xfrm>
        </p:grpSpPr>
        <p:sp>
          <p:nvSpPr>
            <p:cNvPr id="23" name="五角星 22"/>
            <p:cNvSpPr/>
            <p:nvPr/>
          </p:nvSpPr>
          <p:spPr>
            <a:xfrm>
              <a:off x="4477871" y="146572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五角星 35"/>
            <p:cNvSpPr/>
            <p:nvPr/>
          </p:nvSpPr>
          <p:spPr>
            <a:xfrm>
              <a:off x="4482343" y="192070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五角星 36"/>
            <p:cNvSpPr/>
            <p:nvPr/>
          </p:nvSpPr>
          <p:spPr>
            <a:xfrm>
              <a:off x="4836463" y="1918457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五角星 37"/>
            <p:cNvSpPr/>
            <p:nvPr/>
          </p:nvSpPr>
          <p:spPr>
            <a:xfrm>
              <a:off x="4506996" y="2355497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五角星 38"/>
            <p:cNvSpPr/>
            <p:nvPr/>
          </p:nvSpPr>
          <p:spPr>
            <a:xfrm>
              <a:off x="4867825" y="2353254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五角星 39"/>
            <p:cNvSpPr/>
            <p:nvPr/>
          </p:nvSpPr>
          <p:spPr>
            <a:xfrm>
              <a:off x="4518202" y="2790285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五角星 40"/>
            <p:cNvSpPr/>
            <p:nvPr/>
          </p:nvSpPr>
          <p:spPr>
            <a:xfrm>
              <a:off x="4892479" y="2788043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五角星 41"/>
            <p:cNvSpPr/>
            <p:nvPr/>
          </p:nvSpPr>
          <p:spPr>
            <a:xfrm>
              <a:off x="5253308" y="277907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五角星 42"/>
            <p:cNvSpPr/>
            <p:nvPr/>
          </p:nvSpPr>
          <p:spPr>
            <a:xfrm>
              <a:off x="4518202" y="3240762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五角星 43"/>
            <p:cNvSpPr/>
            <p:nvPr/>
          </p:nvSpPr>
          <p:spPr>
            <a:xfrm>
              <a:off x="4919373" y="3238521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五角星 44"/>
            <p:cNvSpPr/>
            <p:nvPr/>
          </p:nvSpPr>
          <p:spPr>
            <a:xfrm>
              <a:off x="5266755" y="323627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五角星 45"/>
            <p:cNvSpPr/>
            <p:nvPr/>
          </p:nvSpPr>
          <p:spPr>
            <a:xfrm>
              <a:off x="5587243" y="3234038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0911198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xmlns="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xmlns="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xmlns="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xmlns="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2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代码</a:t>
            </a:r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流程图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Code flow chart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03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xmlns="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238431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0E35A2F5-8D96-4C97-B2B6-48F1BE8F1870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Code flow chart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代码流程图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10963" y="992526"/>
            <a:ext cx="1567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1">
                    <a:lumMod val="100000"/>
                  </a:schemeClr>
                </a:solidFill>
              </a:rPr>
              <a:t>旋转方块：</a:t>
            </a:r>
            <a:endParaRPr lang="zh-CN" altLang="en-US" sz="2200" b="1" dirty="0">
              <a:solidFill>
                <a:schemeClr val="accent1">
                  <a:lumMod val="100000"/>
                </a:schemeClr>
              </a:solidFill>
            </a:endParaRPr>
          </a:p>
        </p:txBody>
      </p:sp>
      <p:pic>
        <p:nvPicPr>
          <p:cNvPr id="29" name="图片 28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56228" y="1069355"/>
            <a:ext cx="264145" cy="264145"/>
          </a:xfrm>
          <a:prstGeom prst="rect">
            <a:avLst/>
          </a:prstGeom>
        </p:spPr>
      </p:pic>
      <p:sp>
        <p:nvSpPr>
          <p:cNvPr id="31" name="流程图: 可选过程 30"/>
          <p:cNvSpPr/>
          <p:nvPr/>
        </p:nvSpPr>
        <p:spPr>
          <a:xfrm>
            <a:off x="2958700" y="1543793"/>
            <a:ext cx="840441" cy="2891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开始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2660650" y="2643965"/>
            <a:ext cx="1439333" cy="39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克隆体移动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到对应位置</a:t>
            </a:r>
            <a:endParaRPr lang="zh-CN" altLang="en-US" sz="1200" dirty="0"/>
          </a:p>
        </p:txBody>
      </p:sp>
      <p:sp>
        <p:nvSpPr>
          <p:cNvPr id="35" name="矩形 34"/>
          <p:cNvSpPr/>
          <p:nvPr/>
        </p:nvSpPr>
        <p:spPr>
          <a:xfrm>
            <a:off x="2918233" y="2027646"/>
            <a:ext cx="923364" cy="38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克隆角色</a:t>
            </a:r>
            <a:endParaRPr lang="zh-CN" altLang="en-US" sz="1200" dirty="0"/>
          </a:p>
        </p:txBody>
      </p:sp>
      <p:cxnSp>
        <p:nvCxnSpPr>
          <p:cNvPr id="37" name="直接箭头连接符 36"/>
          <p:cNvCxnSpPr>
            <a:stCxn id="31" idx="2"/>
            <a:endCxn id="35" idx="0"/>
          </p:cNvCxnSpPr>
          <p:nvPr/>
        </p:nvCxnSpPr>
        <p:spPr>
          <a:xfrm rot="16200000" flipH="1">
            <a:off x="3282047" y="1929778"/>
            <a:ext cx="194742" cy="99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5" idx="2"/>
            <a:endCxn id="34" idx="0"/>
          </p:cNvCxnSpPr>
          <p:nvPr/>
        </p:nvCxnSpPr>
        <p:spPr>
          <a:xfrm rot="16200000" flipH="1">
            <a:off x="3264698" y="2528346"/>
            <a:ext cx="230836" cy="40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75"/>
          <p:cNvCxnSpPr>
            <a:stCxn id="34" idx="2"/>
            <a:endCxn id="46" idx="0"/>
          </p:cNvCxnSpPr>
          <p:nvPr/>
        </p:nvCxnSpPr>
        <p:spPr>
          <a:xfrm rot="5400000">
            <a:off x="3245785" y="3176182"/>
            <a:ext cx="269065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660650" y="3310715"/>
            <a:ext cx="1439333" cy="42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不同的克隆体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显示不同造型</a:t>
            </a:r>
            <a:endParaRPr lang="zh-CN" altLang="en-US" sz="1200" dirty="0"/>
          </a:p>
        </p:txBody>
      </p:sp>
      <p:sp>
        <p:nvSpPr>
          <p:cNvPr id="16" name="流程图: 可选过程 15"/>
          <p:cNvSpPr/>
          <p:nvPr/>
        </p:nvSpPr>
        <p:spPr>
          <a:xfrm>
            <a:off x="4571600" y="1550143"/>
            <a:ext cx="840441" cy="2891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点击自身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4531133" y="2033996"/>
            <a:ext cx="923364" cy="38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自转</a:t>
            </a:r>
            <a:endParaRPr lang="zh-CN" altLang="en-US" sz="1200" dirty="0"/>
          </a:p>
        </p:txBody>
      </p:sp>
      <p:cxnSp>
        <p:nvCxnSpPr>
          <p:cNvPr id="19" name="直接箭头连接符 18"/>
          <p:cNvCxnSpPr>
            <a:stCxn id="16" idx="2"/>
            <a:endCxn id="18" idx="0"/>
          </p:cNvCxnSpPr>
          <p:nvPr/>
        </p:nvCxnSpPr>
        <p:spPr>
          <a:xfrm rot="16200000" flipH="1">
            <a:off x="4894947" y="1936128"/>
            <a:ext cx="194742" cy="99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可选过程 22"/>
          <p:cNvSpPr/>
          <p:nvPr/>
        </p:nvSpPr>
        <p:spPr>
          <a:xfrm>
            <a:off x="5955900" y="1524000"/>
            <a:ext cx="840441" cy="39780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点击旋转按钮</a:t>
            </a:r>
            <a:endParaRPr lang="zh-CN" altLang="en-US" sz="1200" dirty="0"/>
          </a:p>
        </p:txBody>
      </p:sp>
      <p:sp>
        <p:nvSpPr>
          <p:cNvPr id="24" name="矩形 23"/>
          <p:cNvSpPr/>
          <p:nvPr/>
        </p:nvSpPr>
        <p:spPr>
          <a:xfrm>
            <a:off x="5915433" y="2116546"/>
            <a:ext cx="923364" cy="38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公转</a:t>
            </a:r>
            <a:endParaRPr lang="zh-CN" altLang="en-US" sz="1200" dirty="0"/>
          </a:p>
        </p:txBody>
      </p:sp>
      <p:cxnSp>
        <p:nvCxnSpPr>
          <p:cNvPr id="25" name="直接箭头连接符 24"/>
          <p:cNvCxnSpPr>
            <a:stCxn id="23" idx="2"/>
            <a:endCxn id="24" idx="0"/>
          </p:cNvCxnSpPr>
          <p:nvPr/>
        </p:nvCxnSpPr>
        <p:spPr>
          <a:xfrm rot="16200000" flipH="1">
            <a:off x="6279248" y="2018678"/>
            <a:ext cx="194741" cy="99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137144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5" grpId="0" animBg="1"/>
      <p:bldP spid="46" grpId="0" animBg="1"/>
      <p:bldP spid="16" grpId="0" animBg="1"/>
      <p:bldP spid="18" grpId="0" animBg="1"/>
      <p:bldP spid="23" grpId="0" animBg="1"/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卡通矢量图 课件PP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8100"/>
      </a:accent1>
      <a:accent2>
        <a:srgbClr val="FFA74C"/>
      </a:accent2>
      <a:accent3>
        <a:srgbClr val="FF5C00"/>
      </a:accent3>
      <a:accent4>
        <a:srgbClr val="FF9F00"/>
      </a:accent4>
      <a:accent5>
        <a:srgbClr val="FFC34D"/>
      </a:accent5>
      <a:accent6>
        <a:srgbClr val="B44010"/>
      </a:accent6>
      <a:hlink>
        <a:srgbClr val="FF8100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FF8100"/>
    </a:accent1>
    <a:accent2>
      <a:srgbClr val="FFA74C"/>
    </a:accent2>
    <a:accent3>
      <a:srgbClr val="FF5C00"/>
    </a:accent3>
    <a:accent4>
      <a:srgbClr val="FF9F00"/>
    </a:accent4>
    <a:accent5>
      <a:srgbClr val="FFC34D"/>
    </a:accent5>
    <a:accent6>
      <a:srgbClr val="B44010"/>
    </a:accent6>
    <a:hlink>
      <a:srgbClr val="FF810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4493</TotalTime>
  <Words>1244</Words>
  <Application>Microsoft Macintosh PowerPoint</Application>
  <PresentationFormat>全屏显示(16:9)</PresentationFormat>
  <Paragraphs>373</Paragraphs>
  <Slides>45</Slides>
  <Notes>45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卡通矢量图 课件PPT</dc:title>
  <dc:creator>lenovo</dc:creator>
  <cp:lastModifiedBy>xbany</cp:lastModifiedBy>
  <cp:revision>1719</cp:revision>
  <dcterms:created xsi:type="dcterms:W3CDTF">2017-07-04T05:41:22Z</dcterms:created>
  <dcterms:modified xsi:type="dcterms:W3CDTF">2019-07-04T03:07:07Z</dcterms:modified>
</cp:coreProperties>
</file>