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257" r:id="rId2"/>
    <p:sldId id="313" r:id="rId3"/>
    <p:sldId id="314" r:id="rId4"/>
    <p:sldId id="327" r:id="rId5"/>
    <p:sldId id="291" r:id="rId6"/>
    <p:sldId id="285" r:id="rId7"/>
    <p:sldId id="267" r:id="rId8"/>
    <p:sldId id="286" r:id="rId9"/>
    <p:sldId id="288" r:id="rId10"/>
    <p:sldId id="299" r:id="rId11"/>
    <p:sldId id="295" r:id="rId12"/>
    <p:sldId id="336" r:id="rId13"/>
    <p:sldId id="328" r:id="rId14"/>
    <p:sldId id="337" r:id="rId15"/>
    <p:sldId id="345" r:id="rId16"/>
    <p:sldId id="338" r:id="rId17"/>
    <p:sldId id="330" r:id="rId18"/>
    <p:sldId id="346" r:id="rId19"/>
    <p:sldId id="347" r:id="rId20"/>
    <p:sldId id="340" r:id="rId21"/>
    <p:sldId id="339" r:id="rId22"/>
    <p:sldId id="348" r:id="rId23"/>
    <p:sldId id="349" r:id="rId24"/>
    <p:sldId id="350" r:id="rId25"/>
    <p:sldId id="351" r:id="rId26"/>
    <p:sldId id="352" r:id="rId27"/>
    <p:sldId id="353" r:id="rId28"/>
    <p:sldId id="355" r:id="rId29"/>
    <p:sldId id="359" r:id="rId30"/>
    <p:sldId id="356" r:id="rId31"/>
    <p:sldId id="357" r:id="rId32"/>
    <p:sldId id="358" r:id="rId33"/>
    <p:sldId id="341" r:id="rId34"/>
    <p:sldId id="316" r:id="rId35"/>
    <p:sldId id="301" r:id="rId36"/>
    <p:sldId id="360" r:id="rId37"/>
    <p:sldId id="361" r:id="rId38"/>
    <p:sldId id="318" r:id="rId39"/>
    <p:sldId id="306" r:id="rId40"/>
    <p:sldId id="303" r:id="rId41"/>
    <p:sldId id="304" r:id="rId42"/>
    <p:sldId id="320" r:id="rId43"/>
    <p:sldId id="305" r:id="rId44"/>
    <p:sldId id="321" r:id="rId45"/>
    <p:sldId id="362" r:id="rId46"/>
    <p:sldId id="307" r:id="rId47"/>
    <p:sldId id="363" r:id="rId48"/>
    <p:sldId id="323" r:id="rId49"/>
    <p:sldId id="309" r:id="rId50"/>
    <p:sldId id="365" r:id="rId51"/>
    <p:sldId id="366" r:id="rId52"/>
    <p:sldId id="367" r:id="rId53"/>
    <p:sldId id="325" r:id="rId54"/>
    <p:sldId id="311" r:id="rId55"/>
    <p:sldId id="369" r:id="rId56"/>
    <p:sldId id="368" r:id="rId57"/>
    <p:sldId id="342" r:id="rId58"/>
    <p:sldId id="370" r:id="rId59"/>
    <p:sldId id="371" r:id="rId60"/>
    <p:sldId id="344" r:id="rId61"/>
    <p:sldId id="372" r:id="rId62"/>
    <p:sldId id="373" r:id="rId63"/>
    <p:sldId id="374" r:id="rId64"/>
    <p:sldId id="375" r:id="rId65"/>
    <p:sldId id="376" r:id="rId66"/>
    <p:sldId id="377" r:id="rId67"/>
    <p:sldId id="312" r:id="rId68"/>
    <p:sldId id="292" r:id="rId69"/>
    <p:sldId id="280" r:id="rId70"/>
  </p:sldIdLst>
  <p:sldSz cx="9144000" cy="5143500" type="screen16x9"/>
  <p:notesSz cx="6858000" cy="9144000"/>
  <p:custDataLst>
    <p:tags r:id="rId7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A1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0960"/>
    <p:restoredTop sz="86469" autoAdjust="0"/>
  </p:normalViewPr>
  <p:slideViewPr>
    <p:cSldViewPr snapToGrid="0" showGuides="1">
      <p:cViewPr>
        <p:scale>
          <a:sx n="150" d="100"/>
          <a:sy n="150" d="100"/>
        </p:scale>
        <p:origin x="138" y="270"/>
      </p:cViewPr>
      <p:guideLst>
        <p:guide orient="horz" pos="2436"/>
        <p:guide pos="2880"/>
      </p:guideLst>
    </p:cSldViewPr>
  </p:slideViewPr>
  <p:outlineViewPr>
    <p:cViewPr>
      <p:scale>
        <a:sx n="33" d="100"/>
        <a:sy n="33" d="100"/>
      </p:scale>
      <p:origin x="0" y="-4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72" y="16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30421-1F17-48B9-A742-59371A34F01B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6C13D-D929-4261-B8F5-C559A2912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71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40272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2018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9424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36526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13840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7467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7467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15089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8538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3659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8538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3659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8538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3659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36592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3659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3659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365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11555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36592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8538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36592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09384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325397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325397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46505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98793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242511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822323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78218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084682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78218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115929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115929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351280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36592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365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89412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31830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31830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318308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20187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55899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18136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57577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2018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558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2157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588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6402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2913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253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1955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3697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B6D4C43E-DD09-483E-B4F8-0CD08AE46E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4676" y="38100"/>
            <a:ext cx="608620" cy="6118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B4CBCD7-CDCA-4F7B-A8E8-9AC9F26BC6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9043" y="4011282"/>
            <a:ext cx="629986" cy="9370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6C29C2F-77D8-4AAE-B029-91E7CAE0A7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06440"/>
            <a:ext cx="809351" cy="3435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60598B0-5E40-4DA3-9401-A9C04D12171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6E4EBAB0-B729-4215-B817-FC067D842D3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D7B5E2B-5F9F-4F50-8DCD-D76A227987D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11972" y="3556000"/>
            <a:ext cx="677632" cy="14029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BEFBD492-E027-448C-B14D-3F92A7861FC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20073" y="3541143"/>
            <a:ext cx="873510" cy="14611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F2D29CF-81A6-4D49-8830-087779FEC47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633889" y="4587035"/>
            <a:ext cx="423519" cy="2964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3F94A80F-97E3-4D6C-9CE9-5F124892661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9043" y="2932113"/>
            <a:ext cx="794099" cy="6670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1AC476DB-14CB-4419-8E7B-144FF0496B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t="22427" r="27990"/>
          <a:stretch/>
        </p:blipFill>
        <p:spPr>
          <a:xfrm rot="5400000">
            <a:off x="7765137" y="-654960"/>
            <a:ext cx="824013" cy="19337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93006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3190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726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9298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1597-43B6-4500-898D-97D337DD2B86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99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3.xml"/><Relationship Id="rId21" Type="http://schemas.openxmlformats.org/officeDocument/2006/relationships/image" Target="../media/image24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8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7.pn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5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tags" Target="../tags/tag5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2.png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24" Type="http://schemas.openxmlformats.org/officeDocument/2006/relationships/image" Target="../media/image28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8.png"/><Relationship Id="rId10" Type="http://schemas.openxmlformats.org/officeDocument/2006/relationships/image" Target="../media/image16.png"/><Relationship Id="rId19" Type="http://schemas.openxmlformats.org/officeDocument/2006/relationships/image" Target="../media/image23.png"/><Relationship Id="rId4" Type="http://schemas.openxmlformats.org/officeDocument/2006/relationships/notesSlide" Target="../notesSlides/notesSlide69.xml"/><Relationship Id="rId9" Type="http://schemas.openxmlformats.org/officeDocument/2006/relationships/image" Target="../media/image15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xmlns="" id="{A68A9E2E-A1AB-412D-957B-97C938AB6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16" y="2675146"/>
            <a:ext cx="859611" cy="4389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xmlns="" id="{F1382FDF-991D-405F-9F1F-6297EE2BD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930" y="2988207"/>
            <a:ext cx="1049003" cy="47811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xmlns="" id="{0B352624-4254-493A-A94B-756BD6FA6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9312" y="3002624"/>
            <a:ext cx="2383743" cy="186553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xmlns="" id="{84C8B94A-6985-410F-85FE-FA8EBEC7D6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289" y="3263243"/>
            <a:ext cx="2359356" cy="162167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xmlns="" id="{8CB90C7C-AA5F-41A7-AF89-98C7722995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97" y="2951648"/>
            <a:ext cx="2274005" cy="1889924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xmlns="" id="{B5B93B74-3B75-4C44-A5C6-B1F38D6B79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1501" y="3676248"/>
            <a:ext cx="859611" cy="128027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xmlns="" id="{59BDEE35-272D-4076-A1F5-2170425DC2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xmlns="" id="{845B2F22-F443-4628-AC6C-1033C18BED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23907" y="4824641"/>
            <a:ext cx="2206943" cy="13412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xmlns="" id="{9C988148-1036-4563-B1CC-49ED50F6CB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70847" y="3048296"/>
            <a:ext cx="932769" cy="192040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xmlns="" id="{4F30ECA1-6050-4392-B67C-F89E580168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81514" y="3012149"/>
            <a:ext cx="1194920" cy="19996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xmlns="" id="{823B187E-D166-462E-847A-61AF50F7F2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30849" y="438754"/>
            <a:ext cx="1030313" cy="46943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xmlns="" id="{6342EF8D-B0F0-4A20-9C8D-EB934EDAD9F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869" y="4594295"/>
            <a:ext cx="585267" cy="32311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xmlns="" id="{5AD37651-B988-4E4F-B437-7E35CBF114A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0159" y="4139736"/>
            <a:ext cx="591363" cy="90838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xmlns="" id="{C6D23E6A-0E4B-4F0C-B0A8-E6D274A3537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9601" y="3951550"/>
            <a:ext cx="390178" cy="96934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xmlns="" id="{BEEEBB4F-018E-4E4D-A2FB-CFD0FF38C61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96141" y="4113169"/>
            <a:ext cx="347502" cy="73768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xmlns="" id="{EC280E98-B494-493B-9B8F-C964EC3E19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797" y="3274213"/>
            <a:ext cx="640135" cy="262151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xmlns="" id="{A575B60D-B3C5-48F9-A7DD-9E19244DFD4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2297" y="157174"/>
            <a:ext cx="792549" cy="43895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xmlns="" id="{F4B0F296-B992-4EEF-93D1-4734E2997C9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99830" y="2802547"/>
            <a:ext cx="426757" cy="20118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xmlns="" id="{1C586B08-6AE2-4824-88F2-204D8709A01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20299" y="1334451"/>
            <a:ext cx="615749" cy="28653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xmlns="" id="{042BD759-996A-4925-BCB1-776D43969BE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63748" y="4297448"/>
            <a:ext cx="475529" cy="64013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xmlns="" id="{B6667C30-493F-4162-BA56-BF6715D540B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76063" y="3719865"/>
            <a:ext cx="499915" cy="123759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xmlns="" id="{DCFB431A-5B06-452E-BD42-92892E9F85D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17595" y="679373"/>
            <a:ext cx="268247" cy="10181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xmlns="" id="{6E3FAF40-E435-4C54-B85E-F5FA71B4EEB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802184" y="1088388"/>
            <a:ext cx="536494" cy="24995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xmlns="" id="{7DB04CAE-9D61-41D3-9561-D36B29FDDC2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20036" y="679373"/>
            <a:ext cx="268247" cy="101812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xmlns="" id="{7FD5FDF4-EBA7-428B-BAF6-B2CC7F767B9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557689" y="4542093"/>
            <a:ext cx="487722" cy="34140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7EFEA6E0-7A2D-4FE3-8E51-1E06DB793D71}"/>
              </a:ext>
            </a:extLst>
          </p:cNvPr>
          <p:cNvSpPr txBox="1"/>
          <p:nvPr/>
        </p:nvSpPr>
        <p:spPr>
          <a:xfrm>
            <a:off x="833203" y="1471187"/>
            <a:ext cx="7477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篮球游戏</a:t>
            </a:r>
            <a:endParaRPr lang="zh-CN" altLang="en-US" sz="6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062ABCFE-C0BC-4817-AF35-930D72D69C16}"/>
              </a:ext>
            </a:extLst>
          </p:cNvPr>
          <p:cNvSpPr txBox="1"/>
          <p:nvPr/>
        </p:nvSpPr>
        <p:spPr>
          <a:xfrm>
            <a:off x="3649269" y="494449"/>
            <a:ext cx="18454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2019</a:t>
            </a:r>
            <a:endParaRPr lang="zh-CN" altLang="en-US" sz="5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42DCD41D-52BA-4448-94FD-D6E3D02085EE}"/>
              </a:ext>
            </a:extLst>
          </p:cNvPr>
          <p:cNvSpPr txBox="1"/>
          <p:nvPr/>
        </p:nvSpPr>
        <p:spPr>
          <a:xfrm>
            <a:off x="0" y="24208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  <a:latin typeface="Arial" panose="020B0604020202020204" pitchFamily="34" charset="0"/>
              </a:rPr>
              <a:t>Basketball Game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667C8ED2-A0CE-49C3-92FA-B90D5616865B}"/>
              </a:ext>
            </a:extLst>
          </p:cNvPr>
          <p:cNvSpPr txBox="1"/>
          <p:nvPr/>
        </p:nvSpPr>
        <p:spPr>
          <a:xfrm>
            <a:off x="3730897" y="3216477"/>
            <a:ext cx="168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/>
                </a:solidFill>
              </a:rPr>
              <a:t>教师</a:t>
            </a:r>
            <a:r>
              <a:rPr lang="zh-CN" altLang="en-US" sz="1600" dirty="0" smtClean="0">
                <a:solidFill>
                  <a:schemeClr val="tx2"/>
                </a:solidFill>
              </a:rPr>
              <a:t>：魏群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grpSp>
        <p:nvGrpSpPr>
          <p:cNvPr id="87" name="PA_组合 86">
            <a:extLst>
              <a:ext uri="{FF2B5EF4-FFF2-40B4-BE49-F238E27FC236}">
                <a16:creationId xmlns:a16="http://schemas.microsoft.com/office/drawing/2014/main" xmlns="" id="{3CFB803C-8A03-41F8-B516-C84290930A1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919506" y="3537334"/>
            <a:ext cx="2384757" cy="2664065"/>
            <a:chOff x="3919506" y="3537334"/>
            <a:chExt cx="2384757" cy="2664065"/>
          </a:xfrm>
        </p:grpSpPr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xmlns="" id="{B8C78E12-FECB-4051-B0CE-DE4D7843E451}"/>
                </a:ext>
              </a:extLst>
            </p:cNvPr>
            <p:cNvSpPr/>
            <p:nvPr/>
          </p:nvSpPr>
          <p:spPr>
            <a:xfrm>
              <a:off x="3919506" y="3537334"/>
              <a:ext cx="2384757" cy="2664065"/>
            </a:xfrm>
            <a:custGeom>
              <a:avLst/>
              <a:gdLst/>
              <a:ahLst/>
              <a:cxnLst/>
              <a:rect l="0" t="0" r="0" b="0"/>
              <a:pathLst>
                <a:path w="2384757" h="2664065">
                  <a:moveTo>
                    <a:pt x="0" y="0"/>
                  </a:moveTo>
                  <a:lnTo>
                    <a:pt x="2384756" y="0"/>
                  </a:lnTo>
                  <a:lnTo>
                    <a:pt x="2384756" y="2664064"/>
                  </a:lnTo>
                  <a:lnTo>
                    <a:pt x="0" y="2664064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3" name="PA_图片 72">
              <a:extLst>
                <a:ext uri="{FF2B5EF4-FFF2-40B4-BE49-F238E27FC236}">
                  <a16:creationId xmlns:a16="http://schemas.microsoft.com/office/drawing/2014/main" xmlns="" id="{A9F65350-6FAB-4B65-A56C-582D0001B67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/>
            <a:stretch>
              <a:fillRect/>
            </a:stretch>
          </p:blipFill>
          <p:spPr>
            <a:xfrm>
              <a:off x="3944907" y="3537334"/>
              <a:ext cx="2359356" cy="1292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01500942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15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2" name="组合 43">
            <a:extLst>
              <a:ext uri="{FF2B5EF4-FFF2-40B4-BE49-F238E27FC236}">
                <a16:creationId xmlns:a16="http://schemas.microsoft.com/office/drawing/2014/main" xmlns="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编程</a:t>
            </a:r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步骤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Programming steps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04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3843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="" xmlns:a16="http://schemas.microsoft.com/office/drawing/2014/main" id="{2628660E-DB59-42D6-A2BE-D0A1A7E4537D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704173" y="1255401"/>
            <a:ext cx="3833597" cy="3452834"/>
            <a:chOff x="4390571" y="1111966"/>
            <a:chExt cx="2714698" cy="3452834"/>
          </a:xfrm>
        </p:grpSpPr>
        <p:sp>
          <p:nvSpPr>
            <p:cNvPr id="87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1" y="1481298"/>
              <a:ext cx="2714698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dirty="0" smtClean="0"/>
                <a:t>     制作游戏，首先要准备好背景和相应的角色，包括提示文，操作按钮，篮球，底部篮筐，得分特效，开挂模式，得分数字，计分牌。</a:t>
              </a:r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90572" y="1111966"/>
              <a:ext cx="25464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第一步：设置背景和角色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6303" y="1357554"/>
            <a:ext cx="2226326" cy="286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694693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、游戏开始需要游戏引导提示界面，按下经典按钮，换</a:t>
              </a:r>
              <a:r>
                <a:rPr lang="zh-CN" altLang="en-US" dirty="0" smtClean="0"/>
                <a:t>成</a:t>
              </a:r>
              <a:r>
                <a:rPr lang="zh-CN" altLang="en-US" dirty="0" smtClean="0"/>
                <a:t>倒计时</a:t>
              </a:r>
              <a:r>
                <a:rPr lang="zh-CN" altLang="en-US" dirty="0" smtClean="0"/>
                <a:t>提示</a:t>
              </a:r>
              <a:r>
                <a:rPr lang="zh-CN" altLang="en-US" dirty="0" smtClean="0"/>
                <a:t>造型，按下菜单按钮，换成选择模式造型。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第二步：提示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70007" y="2613176"/>
            <a:ext cx="596943" cy="9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588958" y="1524446"/>
            <a:ext cx="1126314" cy="18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179253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84620" y="983733"/>
            <a:ext cx="752475" cy="34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H="1" flipV="1">
            <a:off x="3251200" y="1355095"/>
            <a:ext cx="633422" cy="186483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618194" y="1153593"/>
            <a:ext cx="1634066" cy="37204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“时间到”造型</a:t>
            </a:r>
            <a:endParaRPr lang="zh-CN" altLang="en-US" sz="1400" dirty="0"/>
          </a:p>
        </p:txBody>
      </p:sp>
      <p:cxnSp>
        <p:nvCxnSpPr>
          <p:cNvPr id="15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555636" y="2115012"/>
            <a:ext cx="513647" cy="30708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978398" y="1835889"/>
            <a:ext cx="1746251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“选择模式”造型</a:t>
            </a:r>
            <a:endParaRPr lang="zh-CN" altLang="en-US" sz="1400" dirty="0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H="1" flipV="1">
            <a:off x="3251200" y="3166962"/>
            <a:ext cx="633422" cy="186483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649944" y="2965460"/>
            <a:ext cx="1634066" cy="37204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提示</a:t>
            </a:r>
            <a:r>
              <a:rPr lang="en-US" altLang="zh-CN" sz="1400" dirty="0" smtClean="0"/>
              <a:t>60</a:t>
            </a:r>
            <a:r>
              <a:rPr lang="zh-CN" altLang="en-US" sz="1400" dirty="0" smtClean="0"/>
              <a:t>秒背景</a:t>
            </a:r>
            <a:endParaRPr lang="zh-CN" altLang="en-US" sz="1400" dirty="0"/>
          </a:p>
        </p:txBody>
      </p: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555636" y="3884545"/>
            <a:ext cx="513647" cy="30708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978398" y="3605422"/>
            <a:ext cx="1845734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“引导”造型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、游戏开始显示引导造型，引导造型是先慢慢显现再慢慢消失。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第二步：背景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44607" y="2606825"/>
            <a:ext cx="641471" cy="10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519103" y="1511745"/>
            <a:ext cx="1129347" cy="18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591607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50101" y="837969"/>
            <a:ext cx="1419138" cy="384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3975100" y="947039"/>
            <a:ext cx="1314546" cy="354711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346519" y="761355"/>
            <a:ext cx="1143180" cy="30544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隐藏提示角色</a:t>
            </a:r>
            <a:endParaRPr lang="zh-CN" altLang="en-US" sz="1200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495800" y="1778000"/>
            <a:ext cx="755650" cy="127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313178" y="1632776"/>
            <a:ext cx="1259072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更改为引导造型</a:t>
            </a:r>
            <a:endParaRPr lang="zh-CN" altLang="en-US" sz="1200" dirty="0"/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240262" y="2882900"/>
            <a:ext cx="801638" cy="3600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>
            <a:off x="2824212" y="1289983"/>
            <a:ext cx="833858" cy="29391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39724" y="1114911"/>
            <a:ext cx="1673325" cy="31243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虚像</a:t>
            </a:r>
            <a:r>
              <a:rPr lang="en-US" altLang="zh-CN" sz="1200" dirty="0" smtClean="0"/>
              <a:t>100</a:t>
            </a:r>
            <a:r>
              <a:rPr lang="zh-CN" altLang="en-US" sz="1200" dirty="0" smtClean="0"/>
              <a:t>设置为全透明</a:t>
            </a:r>
            <a:endParaRPr lang="zh-CN" altLang="en-US" sz="1200" dirty="0"/>
          </a:p>
        </p:txBody>
      </p:sp>
      <p:cxnSp>
        <p:nvCxnSpPr>
          <p:cNvPr id="48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>
            <a:off x="2914778" y="1920898"/>
            <a:ext cx="780923" cy="11110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044696" y="1758950"/>
            <a:ext cx="831851" cy="2667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显示角色</a:t>
            </a:r>
            <a:endParaRPr lang="zh-CN" altLang="en-US" sz="1200" dirty="0"/>
          </a:p>
        </p:txBody>
      </p:sp>
      <p:sp>
        <p:nvSpPr>
          <p:cNvPr id="5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066948" y="2749281"/>
            <a:ext cx="730602" cy="2517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等待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秒</a:t>
            </a:r>
            <a:endParaRPr lang="zh-CN" altLang="en-US" sz="1200" dirty="0"/>
          </a:p>
        </p:txBody>
      </p:sp>
      <p:cxnSp>
        <p:nvCxnSpPr>
          <p:cNvPr id="6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51" idx="1"/>
          </p:cNvCxnSpPr>
          <p:nvPr/>
        </p:nvCxnSpPr>
        <p:spPr>
          <a:xfrm>
            <a:off x="3067050" y="2470150"/>
            <a:ext cx="488950" cy="127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218950" y="2330450"/>
            <a:ext cx="829050" cy="28642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慢慢显现</a:t>
            </a:r>
            <a:endParaRPr lang="zh-CN" altLang="en-US" sz="1200" dirty="0"/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56" idx="1"/>
          </p:cNvCxnSpPr>
          <p:nvPr/>
        </p:nvCxnSpPr>
        <p:spPr>
          <a:xfrm flipV="1">
            <a:off x="3000101" y="3365500"/>
            <a:ext cx="574949" cy="9294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H="1">
            <a:off x="4219346" y="3748795"/>
            <a:ext cx="414929" cy="715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152650" y="3317733"/>
            <a:ext cx="831848" cy="2763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慢慢消失</a:t>
            </a:r>
            <a:endParaRPr lang="zh-CN" altLang="en-US" sz="1200" dirty="0"/>
          </a:p>
        </p:txBody>
      </p:sp>
      <p:sp>
        <p:nvSpPr>
          <p:cNvPr id="7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667126" y="3619499"/>
            <a:ext cx="768474" cy="26075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等待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秒</a:t>
            </a:r>
            <a:endParaRPr lang="zh-CN" altLang="en-US" sz="1200" dirty="0"/>
          </a:p>
        </p:txBody>
      </p:sp>
      <p:cxnSp>
        <p:nvCxnSpPr>
          <p:cNvPr id="74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>
            <a:off x="2824212" y="3939923"/>
            <a:ext cx="928638" cy="155827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955800" y="3776953"/>
            <a:ext cx="880144" cy="32123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隐藏角色</a:t>
            </a:r>
            <a:endParaRPr lang="zh-CN" altLang="en-US" sz="1200" dirty="0"/>
          </a:p>
        </p:txBody>
      </p:sp>
      <p:cxnSp>
        <p:nvCxnSpPr>
          <p:cNvPr id="79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3149600" y="4562432"/>
            <a:ext cx="537604" cy="10481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676399" y="4522555"/>
            <a:ext cx="1473338" cy="2716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广播点击菜单按钮</a:t>
            </a:r>
            <a:endParaRPr lang="zh-CN" altLang="en-US" sz="1200" dirty="0"/>
          </a:p>
        </p:txBody>
      </p:sp>
      <p:sp>
        <p:nvSpPr>
          <p:cNvPr id="51" name="左大括号 50"/>
          <p:cNvSpPr/>
          <p:nvPr/>
        </p:nvSpPr>
        <p:spPr>
          <a:xfrm>
            <a:off x="3556000" y="2209800"/>
            <a:ext cx="139700" cy="546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左大括号 55"/>
          <p:cNvSpPr/>
          <p:nvPr/>
        </p:nvSpPr>
        <p:spPr>
          <a:xfrm>
            <a:off x="3575050" y="3092450"/>
            <a:ext cx="139700" cy="546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H="1">
            <a:off x="4225696" y="4237745"/>
            <a:ext cx="414929" cy="715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673476" y="4108449"/>
            <a:ext cx="863724" cy="26075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清除特效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500"/>
                            </p:stCondLst>
                            <p:childTnLst>
                              <p:par>
                                <p:cTn id="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8" grpId="0"/>
      <p:bldP spid="37" grpId="0"/>
      <p:bldP spid="49" grpId="0"/>
      <p:bldP spid="59" grpId="0"/>
      <p:bldP spid="63" grpId="0"/>
      <p:bldP spid="71" grpId="0"/>
      <p:bldP spid="72" grpId="0"/>
      <p:bldP spid="76" grpId="0"/>
      <p:bldP spid="80" grpId="0"/>
      <p:bldP spid="51" grpId="0" animBg="1"/>
      <p:bldP spid="56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 smtClean="0"/>
                <a:t>3</a:t>
              </a:r>
              <a:r>
                <a:rPr lang="zh-CN" altLang="en-US" dirty="0" smtClean="0"/>
                <a:t>、收到菜单按钮广播之后，切换成选择游戏模式造型。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第二步：背景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76357" y="2606826"/>
            <a:ext cx="609643" cy="9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519103" y="1511745"/>
            <a:ext cx="1059497" cy="17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95411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33024" y="1479095"/>
            <a:ext cx="1307276" cy="20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702831" y="1785239"/>
            <a:ext cx="732865" cy="1143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446526" y="1607376"/>
            <a:ext cx="1779773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停止倒计时等其它脚本</a:t>
            </a:r>
            <a:endParaRPr lang="zh-CN" altLang="en-US" sz="12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604370" y="2359699"/>
            <a:ext cx="842957" cy="1046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3924300" y="2794000"/>
            <a:ext cx="781050" cy="31751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>
            <a:off x="3009900" y="1492250"/>
            <a:ext cx="654520" cy="13609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523999" y="1337161"/>
            <a:ext cx="1504949" cy="31243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收到菜单按钮广播</a:t>
            </a:r>
            <a:endParaRPr lang="zh-CN" altLang="en-US" sz="1200" dirty="0"/>
          </a:p>
        </p:txBody>
      </p:sp>
      <p:cxnSp>
        <p:nvCxnSpPr>
          <p:cNvPr id="48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>
            <a:off x="2895601" y="2089151"/>
            <a:ext cx="753225" cy="38407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765299" y="1911583"/>
            <a:ext cx="1128803" cy="35245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设置为不透明</a:t>
            </a:r>
            <a:endParaRPr lang="zh-CN" altLang="en-US" sz="1200" dirty="0"/>
          </a:p>
        </p:txBody>
      </p:sp>
      <p:sp>
        <p:nvSpPr>
          <p:cNvPr id="5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466376" y="2240152"/>
            <a:ext cx="1461473" cy="2517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换成选择模式造型</a:t>
            </a:r>
            <a:endParaRPr lang="zh-CN" altLang="en-US" sz="1200" dirty="0"/>
          </a:p>
        </p:txBody>
      </p:sp>
      <p:sp>
        <p:nvSpPr>
          <p:cNvPr id="5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11348" y="2647681"/>
            <a:ext cx="914752" cy="2517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显示角色</a:t>
            </a:r>
            <a:endParaRPr lang="zh-CN" altLang="en-US" sz="1200" dirty="0"/>
          </a:p>
        </p:txBody>
      </p:sp>
      <p:cxnSp>
        <p:nvCxnSpPr>
          <p:cNvPr id="6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3238500" y="2578100"/>
            <a:ext cx="477074" cy="1955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06150" y="2366762"/>
            <a:ext cx="1602255" cy="56760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200" dirty="0"/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46" idx="1"/>
          </p:cNvCxnSpPr>
          <p:nvPr/>
        </p:nvCxnSpPr>
        <p:spPr>
          <a:xfrm flipV="1">
            <a:off x="3143250" y="3251200"/>
            <a:ext cx="400050" cy="254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288028" y="2441433"/>
            <a:ext cx="937771" cy="2763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等待</a:t>
            </a:r>
            <a:r>
              <a:rPr lang="en-US" altLang="zh-CN" sz="1200" dirty="0" smtClean="0"/>
              <a:t>0.01</a:t>
            </a:r>
            <a:endParaRPr lang="zh-CN" altLang="en-US" sz="1200" dirty="0"/>
          </a:p>
        </p:txBody>
      </p:sp>
      <p:sp>
        <p:nvSpPr>
          <p:cNvPr id="7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286000" y="3097503"/>
            <a:ext cx="819150" cy="32123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慢慢显示</a:t>
            </a:r>
            <a:endParaRPr lang="zh-CN" altLang="en-US" sz="1200" dirty="0"/>
          </a:p>
        </p:txBody>
      </p:sp>
      <p:sp>
        <p:nvSpPr>
          <p:cNvPr id="46" name="左大括号 45"/>
          <p:cNvSpPr/>
          <p:nvPr/>
        </p:nvSpPr>
        <p:spPr>
          <a:xfrm>
            <a:off x="3543300" y="3035300"/>
            <a:ext cx="139700" cy="431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/>
      <p:bldP spid="49" grpId="0"/>
      <p:bldP spid="57" grpId="0"/>
      <p:bldP spid="59" grpId="0"/>
      <p:bldP spid="71" grpId="0"/>
      <p:bldP spid="76" grpId="0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 smtClean="0"/>
                <a:t>3</a:t>
              </a:r>
              <a:r>
                <a:rPr lang="zh-CN" altLang="en-US" dirty="0" smtClean="0"/>
                <a:t>、按下鼠标隐藏造型，游戏倒计时结束，显示倒计时结束造型。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第三步：背景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76357" y="2606826"/>
            <a:ext cx="609643" cy="9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519103" y="1511745"/>
            <a:ext cx="1059497" cy="17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95411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84948" y="1313995"/>
            <a:ext cx="1203427" cy="20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705350" y="1638300"/>
            <a:ext cx="527050" cy="57151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243326" y="1480376"/>
            <a:ext cx="1557524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如果游戏模式为经典</a:t>
            </a:r>
            <a:endParaRPr lang="zh-CN" altLang="en-US" sz="12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705970" y="2061249"/>
            <a:ext cx="842957" cy="1046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59" idx="0"/>
          </p:cNvCxnSpPr>
          <p:nvPr/>
        </p:nvCxnSpPr>
        <p:spPr>
          <a:xfrm flipV="1">
            <a:off x="3911600" y="3078378"/>
            <a:ext cx="1193448" cy="7724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>
            <a:off x="3009900" y="1327150"/>
            <a:ext cx="654520" cy="13609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178049" y="1172061"/>
            <a:ext cx="850897" cy="31243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游戏开始</a:t>
            </a:r>
            <a:endParaRPr lang="zh-CN" altLang="en-US" sz="1200" dirty="0"/>
          </a:p>
        </p:txBody>
      </p:sp>
      <p:cxnSp>
        <p:nvCxnSpPr>
          <p:cNvPr id="48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 flipV="1">
            <a:off x="2895602" y="1898650"/>
            <a:ext cx="755648" cy="2540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01750" y="1746483"/>
            <a:ext cx="1592352" cy="35245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换成</a:t>
            </a:r>
            <a:r>
              <a:rPr lang="en-US" altLang="zh-CN" sz="1200" dirty="0" smtClean="0"/>
              <a:t>60</a:t>
            </a:r>
            <a:r>
              <a:rPr lang="zh-CN" altLang="en-US" sz="1200" dirty="0" smtClean="0"/>
              <a:t>秒倒计时造型</a:t>
            </a:r>
            <a:endParaRPr lang="zh-CN" altLang="en-US" sz="1200" dirty="0"/>
          </a:p>
        </p:txBody>
      </p:sp>
      <p:sp>
        <p:nvSpPr>
          <p:cNvPr id="5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561624" y="1802002"/>
            <a:ext cx="1163025" cy="5093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开始游戏之后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等待鼠标抬起</a:t>
            </a:r>
            <a:endParaRPr lang="zh-CN" altLang="en-US" sz="1200" dirty="0"/>
          </a:p>
        </p:txBody>
      </p:sp>
      <p:sp>
        <p:nvSpPr>
          <p:cNvPr id="5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05048" y="2952481"/>
            <a:ext cx="794102" cy="2517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隐藏角色</a:t>
            </a:r>
            <a:endParaRPr lang="zh-CN" altLang="en-US" sz="1200" dirty="0"/>
          </a:p>
        </p:txBody>
      </p:sp>
      <p:cxnSp>
        <p:nvCxnSpPr>
          <p:cNvPr id="6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71" idx="2"/>
          </p:cNvCxnSpPr>
          <p:nvPr/>
        </p:nvCxnSpPr>
        <p:spPr>
          <a:xfrm flipV="1">
            <a:off x="3244847" y="2273301"/>
            <a:ext cx="558803" cy="14216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46" idx="1"/>
          </p:cNvCxnSpPr>
          <p:nvPr/>
        </p:nvCxnSpPr>
        <p:spPr>
          <a:xfrm flipV="1">
            <a:off x="3244850" y="2616200"/>
            <a:ext cx="400050" cy="254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031999" y="2149333"/>
            <a:ext cx="1212848" cy="2763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等待鼠标点击</a:t>
            </a:r>
            <a:endParaRPr lang="zh-CN" altLang="en-US" sz="1200" dirty="0"/>
          </a:p>
        </p:txBody>
      </p:sp>
      <p:sp>
        <p:nvSpPr>
          <p:cNvPr id="7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311400" y="2513303"/>
            <a:ext cx="908050" cy="32123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慢慢消失</a:t>
            </a:r>
            <a:endParaRPr lang="zh-CN" altLang="en-US" sz="1200" dirty="0"/>
          </a:p>
        </p:txBody>
      </p:sp>
      <p:sp>
        <p:nvSpPr>
          <p:cNvPr id="46" name="左大括号 45"/>
          <p:cNvSpPr/>
          <p:nvPr/>
        </p:nvSpPr>
        <p:spPr>
          <a:xfrm>
            <a:off x="3644900" y="2400300"/>
            <a:ext cx="139700" cy="431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314700" y="3282950"/>
            <a:ext cx="400050" cy="254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114550" y="3180053"/>
            <a:ext cx="1174750" cy="32123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清除虚像特效</a:t>
            </a:r>
            <a:endParaRPr lang="zh-CN" altLang="en-US" sz="1200" dirty="0"/>
          </a:p>
        </p:txBody>
      </p:sp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678598" y="3557857"/>
            <a:ext cx="1203427" cy="9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711700" y="4050798"/>
            <a:ext cx="527050" cy="57151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262376" y="3873824"/>
            <a:ext cx="1278124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换成时间到造型</a:t>
            </a:r>
            <a:endParaRPr lang="zh-CN" altLang="en-US" sz="1200" dirty="0"/>
          </a:p>
        </p:txBody>
      </p:sp>
      <p:cxnSp>
        <p:nvCxnSpPr>
          <p:cNvPr id="5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308350" y="3810000"/>
            <a:ext cx="488950" cy="1270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317750" y="3775059"/>
            <a:ext cx="965196" cy="31243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倒计时结束</a:t>
            </a:r>
            <a:endParaRPr lang="zh-CN" altLang="en-US" sz="1200" dirty="0"/>
          </a:p>
        </p:txBody>
      </p:sp>
      <p:cxnSp>
        <p:nvCxnSpPr>
          <p:cNvPr id="5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 flipV="1">
            <a:off x="3238500" y="4375150"/>
            <a:ext cx="527050" cy="317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374900" y="4251309"/>
            <a:ext cx="895346" cy="31243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显示角色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500"/>
                            </p:stCondLst>
                            <p:childTnLst>
                              <p:par>
                                <p:cTn id="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/>
      <p:bldP spid="49" grpId="0"/>
      <p:bldP spid="57" grpId="0"/>
      <p:bldP spid="59" grpId="0"/>
      <p:bldP spid="71" grpId="0"/>
      <p:bldP spid="76" grpId="0"/>
      <p:bldP spid="46" grpId="0" animBg="1"/>
      <p:bldP spid="38" grpId="0"/>
      <p:bldP spid="47" grpId="0"/>
      <p:bldP spid="53" grpId="0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DF430FA6-B996-4B7E-B089-F52B0A5C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5" y="2769620"/>
            <a:ext cx="4764135" cy="22531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2E68AFFE-9C61-46B3-8873-1A547A59E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654" y="4611067"/>
            <a:ext cx="1120973" cy="24100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304F207B-8A99-45CE-BCF3-ECEF3B3CD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1AEC7992-F3FA-4E52-9C0A-266FD2B04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521" y="4823803"/>
            <a:ext cx="2206943" cy="1341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1404E302-CFBC-4886-8B8D-E2DE694CA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3194" y="3206948"/>
            <a:ext cx="932769" cy="193869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A5913F51-006A-480F-B220-02511CBEC4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8995" y="4512741"/>
            <a:ext cx="755970" cy="53649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A9583FB0-A85F-40EE-8239-3FB205B014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9484" y="39165"/>
            <a:ext cx="1838099" cy="174752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E6B3B1EA-E3C2-41CC-BDDC-34B39A8696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4876" y="3916872"/>
            <a:ext cx="504438" cy="107613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BE9D18E4-63FF-49C9-A9EA-47A7ACF715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55659" y="4275537"/>
            <a:ext cx="341897" cy="72863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C8F7E90A-7E8B-402A-904A-8ECA0A6BE9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8534" y="4091625"/>
            <a:ext cx="577301" cy="87435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33EB364B-8AF8-41BB-81DD-F9C3199E6D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1963" y="3716583"/>
            <a:ext cx="558897" cy="115568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CFD88012-8261-4F26-A4FC-813C5B3049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6526" y="4036289"/>
            <a:ext cx="454696" cy="95675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70F1721C-A54A-49BE-B81F-02846E2BA9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25671" y="3916872"/>
            <a:ext cx="473642" cy="100885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92D01FF1-FBCE-4CF1-915A-863C905001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7577" y="4692337"/>
            <a:ext cx="448389" cy="319477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2821F842-D32F-4A58-8A6B-5BDB17CAE6C2}"/>
              </a:ext>
            </a:extLst>
          </p:cNvPr>
          <p:cNvSpPr txBox="1"/>
          <p:nvPr/>
        </p:nvSpPr>
        <p:spPr>
          <a:xfrm>
            <a:off x="889000" y="1337713"/>
            <a:ext cx="2851150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目录</a:t>
            </a:r>
            <a:endParaRPr lang="en-US" altLang="zh-CN" sz="48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CONTENTS</a:t>
            </a:r>
            <a:endParaRPr lang="zh-CN" altLang="en-US" sz="3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3E9F033D-8D37-4523-A9E2-F5FD3EE20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483797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EF3F98E3-82B3-42E0-81F4-4AC32944B1E9}"/>
              </a:ext>
            </a:extLst>
          </p:cNvPr>
          <p:cNvSpPr/>
          <p:nvPr/>
        </p:nvSpPr>
        <p:spPr>
          <a:xfrm>
            <a:off x="5698514" y="742064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5"/>
                </a:solidFill>
                <a:ea typeface="+mj-ea"/>
              </a:rPr>
              <a:t>Task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="" xmlns:a16="http://schemas.microsoft.com/office/drawing/2014/main" id="{40E20388-908A-4C0C-BAD4-7CE6DA404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1327117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知识点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69D80255-144A-4805-9D26-05DB7172B259}"/>
              </a:ext>
            </a:extLst>
          </p:cNvPr>
          <p:cNvSpPr/>
          <p:nvPr/>
        </p:nvSpPr>
        <p:spPr>
          <a:xfrm>
            <a:off x="5698514" y="1585384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Knowledge points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="" xmlns:a16="http://schemas.microsoft.com/office/drawing/2014/main" id="{3D8541F0-6887-47BB-B523-F02CCC0CA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2184499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代码流程图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="" xmlns:a16="http://schemas.microsoft.com/office/drawing/2014/main" id="{7862FFF4-D99C-48B7-90F2-93FA6A05DACC}"/>
              </a:ext>
            </a:extLst>
          </p:cNvPr>
          <p:cNvSpPr/>
          <p:nvPr/>
        </p:nvSpPr>
        <p:spPr>
          <a:xfrm>
            <a:off x="5698514" y="2441720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Code flow chart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="" xmlns:a16="http://schemas.microsoft.com/office/drawing/2014/main" id="{88F2DF56-EA78-4342-B68E-856EB323C4D1}"/>
              </a:ext>
            </a:extLst>
          </p:cNvPr>
          <p:cNvGrpSpPr/>
          <p:nvPr/>
        </p:nvGrpSpPr>
        <p:grpSpPr>
          <a:xfrm>
            <a:off x="4844321" y="3035990"/>
            <a:ext cx="851890" cy="508225"/>
            <a:chOff x="2671139" y="1338181"/>
            <a:chExt cx="946359" cy="564586"/>
          </a:xfrm>
        </p:grpSpPr>
        <p:pic>
          <p:nvPicPr>
            <p:cNvPr id="85" name="图片 84">
              <a:extLst>
                <a:ext uri="{FF2B5EF4-FFF2-40B4-BE49-F238E27FC236}">
                  <a16:creationId xmlns="" xmlns:a16="http://schemas.microsoft.com/office/drawing/2014/main" id="{661A5E4B-C043-4373-9A00-F0226D913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86" name="文本框 85">
              <a:extLst>
                <a:ext uri="{FF2B5EF4-FFF2-40B4-BE49-F238E27FC236}">
                  <a16:creationId xmlns="" xmlns:a16="http://schemas.microsoft.com/office/drawing/2014/main" id="{9AD436EE-7340-44C7-8A8F-F7F21C5ECD42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04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87" name="文本框 86">
            <a:extLst>
              <a:ext uri="{FF2B5EF4-FFF2-40B4-BE49-F238E27FC236}">
                <a16:creationId xmlns="" xmlns:a16="http://schemas.microsoft.com/office/drawing/2014/main" id="{75484CBB-ABF3-4F3E-85A8-D50D3BF2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3031586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编程步骤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="" xmlns:a16="http://schemas.microsoft.com/office/drawing/2014/main" id="{A3AF4B4B-96BF-4EE0-9F5B-44A7B81F762A}"/>
              </a:ext>
            </a:extLst>
          </p:cNvPr>
          <p:cNvSpPr/>
          <p:nvPr/>
        </p:nvSpPr>
        <p:spPr>
          <a:xfrm>
            <a:off x="5698514" y="3289853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Programming steps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="" xmlns:a16="http://schemas.microsoft.com/office/drawing/2014/main" id="{CDE11586-5E21-44C5-B5C9-C8C1817AE99E}"/>
              </a:ext>
            </a:extLst>
          </p:cNvPr>
          <p:cNvGrpSpPr/>
          <p:nvPr/>
        </p:nvGrpSpPr>
        <p:grpSpPr>
          <a:xfrm>
            <a:off x="4844321" y="470249"/>
            <a:ext cx="851890" cy="508225"/>
            <a:chOff x="2671139" y="1338181"/>
            <a:chExt cx="946359" cy="564586"/>
          </a:xfrm>
        </p:grpSpPr>
        <p:pic>
          <p:nvPicPr>
            <p:cNvPr id="90" name="图片 89">
              <a:extLst>
                <a:ext uri="{FF2B5EF4-FFF2-40B4-BE49-F238E27FC236}">
                  <a16:creationId xmlns="" xmlns:a16="http://schemas.microsoft.com/office/drawing/2014/main" id="{000289F8-263D-4140-9CF9-E51423614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1" name="文本框 90">
              <a:extLst>
                <a:ext uri="{FF2B5EF4-FFF2-40B4-BE49-F238E27FC236}">
                  <a16:creationId xmlns="" xmlns:a16="http://schemas.microsoft.com/office/drawing/2014/main" id="{059A0488-3C49-4B93-8EF9-CB577CDAA1A0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01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="" xmlns:a16="http://schemas.microsoft.com/office/drawing/2014/main" id="{9CEFAEF4-CACE-469C-9740-42E47ED6AF4C}"/>
              </a:ext>
            </a:extLst>
          </p:cNvPr>
          <p:cNvGrpSpPr/>
          <p:nvPr/>
        </p:nvGrpSpPr>
        <p:grpSpPr>
          <a:xfrm>
            <a:off x="4844321" y="2175066"/>
            <a:ext cx="851890" cy="508225"/>
            <a:chOff x="2671139" y="1338181"/>
            <a:chExt cx="946359" cy="564586"/>
          </a:xfrm>
        </p:grpSpPr>
        <p:pic>
          <p:nvPicPr>
            <p:cNvPr id="93" name="图片 92">
              <a:extLst>
                <a:ext uri="{FF2B5EF4-FFF2-40B4-BE49-F238E27FC236}">
                  <a16:creationId xmlns="" xmlns:a16="http://schemas.microsoft.com/office/drawing/2014/main" id="{285D8526-1653-49DF-811F-278804795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="" xmlns:a16="http://schemas.microsoft.com/office/drawing/2014/main" id="{EC140383-DDFA-4F23-88D8-8924BD715703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03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="" xmlns:a16="http://schemas.microsoft.com/office/drawing/2014/main" id="{5FF656B0-2DD7-4FB9-8E70-4EEA86031E4D}"/>
              </a:ext>
            </a:extLst>
          </p:cNvPr>
          <p:cNvGrpSpPr/>
          <p:nvPr/>
        </p:nvGrpSpPr>
        <p:grpSpPr>
          <a:xfrm>
            <a:off x="4844321" y="1319959"/>
            <a:ext cx="851890" cy="508225"/>
            <a:chOff x="2671139" y="1338181"/>
            <a:chExt cx="946359" cy="564586"/>
          </a:xfrm>
        </p:grpSpPr>
        <p:pic>
          <p:nvPicPr>
            <p:cNvPr id="96" name="图片 95">
              <a:extLst>
                <a:ext uri="{FF2B5EF4-FFF2-40B4-BE49-F238E27FC236}">
                  <a16:creationId xmlns="" xmlns:a16="http://schemas.microsoft.com/office/drawing/2014/main" id="{CB504DE2-BD7A-430F-A11D-891D41015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="" xmlns:a16="http://schemas.microsoft.com/office/drawing/2014/main" id="{173B6332-2D7A-4991-8DF6-283CD50C520A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02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88F2DF56-EA78-4342-B68E-856EB323C4D1}"/>
              </a:ext>
            </a:extLst>
          </p:cNvPr>
          <p:cNvGrpSpPr/>
          <p:nvPr/>
        </p:nvGrpSpPr>
        <p:grpSpPr>
          <a:xfrm>
            <a:off x="4843839" y="3890647"/>
            <a:ext cx="851890" cy="508225"/>
            <a:chOff x="2671139" y="1338181"/>
            <a:chExt cx="946359" cy="564586"/>
          </a:xfrm>
        </p:grpSpPr>
        <p:pic>
          <p:nvPicPr>
            <p:cNvPr id="41" name="图片 40">
              <a:extLst>
                <a:ext uri="{FF2B5EF4-FFF2-40B4-BE49-F238E27FC236}">
                  <a16:creationId xmlns="" xmlns:a16="http://schemas.microsoft.com/office/drawing/2014/main" id="{661A5E4B-C043-4373-9A00-F0226D913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42" name="文本框 85">
              <a:extLst>
                <a:ext uri="{FF2B5EF4-FFF2-40B4-BE49-F238E27FC236}">
                  <a16:creationId xmlns="" xmlns:a16="http://schemas.microsoft.com/office/drawing/2014/main" id="{9AD436EE-7340-44C7-8A8F-F7F21C5ECD42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tx2"/>
                  </a:solidFill>
                </a:rPr>
                <a:t>05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43" name="文本框 86">
            <a:extLst>
              <a:ext uri="{FF2B5EF4-FFF2-40B4-BE49-F238E27FC236}">
                <a16:creationId xmlns="" xmlns:a16="http://schemas.microsoft.com/office/drawing/2014/main" id="{75484CBB-ABF3-4F3E-85A8-D50D3BF2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211" y="3875553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课后思考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A3AF4B4B-96BF-4EE0-9F5B-44A7B81F762A}"/>
              </a:ext>
            </a:extLst>
          </p:cNvPr>
          <p:cNvSpPr/>
          <p:nvPr/>
        </p:nvSpPr>
        <p:spPr>
          <a:xfrm>
            <a:off x="5704929" y="4133820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Thinking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992789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50"/>
                            </p:stCondLst>
                            <p:childTnLst>
                              <p:par>
                                <p:cTn id="7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5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5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5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5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5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950"/>
                            </p:stCondLst>
                            <p:childTnLst>
                              <p:par>
                                <p:cTn id="10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450"/>
                            </p:stCondLst>
                            <p:childTnLst>
                              <p:par>
                                <p:cTn id="1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 tmFilter="0,0; .5, 1; 1, 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0" grpId="0"/>
      <p:bldP spid="51" grpId="0"/>
      <p:bldP spid="75" grpId="0"/>
      <p:bldP spid="76" grpId="0"/>
      <p:bldP spid="81" grpId="0"/>
      <p:bldP spid="82" grpId="0"/>
      <p:bldP spid="87" grpId="0"/>
      <p:bldP spid="88" grpId="0"/>
      <p:bldP spid="43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开始隐藏按钮，收到菜单按钮广播，克隆经典和练习两个按钮。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第三步：游戏进入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3" name="图片 32" descr="开始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0589" y="1471745"/>
            <a:ext cx="614028" cy="219433"/>
          </a:xfrm>
          <a:prstGeom prst="rect">
            <a:avLst/>
          </a:prstGeom>
        </p:spPr>
      </p:pic>
      <p:pic>
        <p:nvPicPr>
          <p:cNvPr id="34" name="图片 33" descr="开始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9477" y="2541584"/>
            <a:ext cx="614028" cy="2194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2837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34912" y="2361549"/>
            <a:ext cx="1346104" cy="214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668238" y="1177539"/>
            <a:ext cx="1165737" cy="962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222500" y="1278693"/>
            <a:ext cx="806450" cy="23610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隐藏按钮</a:t>
            </a:r>
            <a:endParaRPr lang="zh-CN" altLang="en-US" sz="12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490665" y="2476500"/>
            <a:ext cx="652835" cy="8345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H="1" flipV="1">
            <a:off x="3064092" y="1444184"/>
            <a:ext cx="650099" cy="11286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992314" y="1532167"/>
            <a:ext cx="824286" cy="31804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重置大小</a:t>
            </a:r>
            <a:endParaRPr lang="zh-CN" altLang="en-US" sz="1200" dirty="0"/>
          </a:p>
        </p:txBody>
      </p:sp>
      <p:cxnSp>
        <p:nvCxnSpPr>
          <p:cNvPr id="48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 flipV="1">
            <a:off x="3327400" y="2038350"/>
            <a:ext cx="425450" cy="254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718986" y="1927053"/>
            <a:ext cx="1602064" cy="2517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一开始没有游戏按钮</a:t>
            </a:r>
            <a:endParaRPr lang="zh-CN" altLang="en-US" sz="1200" dirty="0"/>
          </a:p>
        </p:txBody>
      </p:sp>
      <p:sp>
        <p:nvSpPr>
          <p:cNvPr id="5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92182" y="2307032"/>
            <a:ext cx="1468968" cy="2517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收到菜单按钮广播</a:t>
            </a:r>
            <a:endParaRPr lang="zh-CN" altLang="en-US" sz="1200" dirty="0"/>
          </a:p>
        </p:txBody>
      </p:sp>
      <p:cxnSp>
        <p:nvCxnSpPr>
          <p:cNvPr id="60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883150" y="2984500"/>
            <a:ext cx="374650" cy="254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3092450" y="2794001"/>
            <a:ext cx="615950" cy="3809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272735" y="2833193"/>
            <a:ext cx="1559864" cy="29100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设置游戏按钮为经典</a:t>
            </a:r>
            <a:endParaRPr lang="zh-CN" altLang="en-US" sz="1200" dirty="0"/>
          </a:p>
        </p:txBody>
      </p:sp>
      <p:sp>
        <p:nvSpPr>
          <p:cNvPr id="6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676400" y="2698093"/>
            <a:ext cx="1403350" cy="26735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如果游戏按钮为无</a:t>
            </a:r>
            <a:endParaRPr lang="zh-CN" altLang="en-US" sz="1200" dirty="0"/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149600" y="3262935"/>
            <a:ext cx="637288" cy="45415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>
            <a:off x="4911640" y="3454957"/>
            <a:ext cx="490068" cy="8497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292350" y="3163227"/>
            <a:ext cx="825500" cy="26577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克隆按钮</a:t>
            </a:r>
            <a:endParaRPr lang="zh-CN" altLang="en-US" sz="1200" dirty="0"/>
          </a:p>
        </p:txBody>
      </p:sp>
      <p:sp>
        <p:nvSpPr>
          <p:cNvPr id="7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433457" y="3287537"/>
            <a:ext cx="1657975" cy="3002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设置游戏按钮游戏</a:t>
            </a:r>
            <a:endParaRPr lang="zh-CN" altLang="en-US" sz="1200" dirty="0"/>
          </a:p>
        </p:txBody>
      </p:sp>
      <p:cxnSp>
        <p:nvCxnSpPr>
          <p:cNvPr id="74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>
            <a:off x="4832350" y="3873500"/>
            <a:ext cx="527050" cy="190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3130550" y="3671969"/>
            <a:ext cx="657785" cy="61831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380539" y="3746500"/>
            <a:ext cx="1145235" cy="2803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重置游戏按钮</a:t>
            </a:r>
            <a:endParaRPr lang="zh-CN" altLang="en-US" sz="1200" dirty="0"/>
          </a:p>
        </p:txBody>
      </p:sp>
      <p:sp>
        <p:nvSpPr>
          <p:cNvPr id="7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343150" y="3562551"/>
            <a:ext cx="825500" cy="3062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克隆按钮</a:t>
            </a:r>
            <a:endParaRPr lang="zh-CN" altLang="en-US" sz="1200" dirty="0"/>
          </a:p>
        </p:txBody>
      </p:sp>
      <p:cxnSp>
        <p:nvCxnSpPr>
          <p:cNvPr id="79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3064092" y="4259158"/>
            <a:ext cx="722376" cy="6110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930400" y="4160273"/>
            <a:ext cx="1104900" cy="3223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删除此克隆体</a:t>
            </a:r>
            <a:endParaRPr lang="zh-CN" altLang="en-US" sz="1200" dirty="0"/>
          </a:p>
        </p:txBody>
      </p:sp>
      <p:cxnSp>
        <p:nvCxnSpPr>
          <p:cNvPr id="84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311650" y="1701800"/>
            <a:ext cx="654050" cy="11430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818987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5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/>
      <p:bldP spid="49" grpId="0"/>
      <p:bldP spid="57" grpId="0"/>
      <p:bldP spid="62" grpId="0"/>
      <p:bldP spid="63" grpId="0"/>
      <p:bldP spid="71" grpId="0"/>
      <p:bldP spid="72" grpId="0"/>
      <p:bldP spid="76" grpId="0"/>
      <p:bldP spid="77" grpId="0"/>
      <p:bldP spid="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开始游戏克隆菜单和重来两个按钮。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第三步：游戏进入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3" name="图片 32" descr="开始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0589" y="1471745"/>
            <a:ext cx="614028" cy="219433"/>
          </a:xfrm>
          <a:prstGeom prst="rect">
            <a:avLst/>
          </a:prstGeom>
        </p:spPr>
      </p:pic>
      <p:pic>
        <p:nvPicPr>
          <p:cNvPr id="34" name="图片 33" descr="开始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9477" y="2541584"/>
            <a:ext cx="614028" cy="2194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2837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70302" y="1758299"/>
            <a:ext cx="1341923" cy="214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223965" y="1873250"/>
            <a:ext cx="652835" cy="8345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925482" y="1703782"/>
            <a:ext cx="1424518" cy="2517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收到游戏开始广播</a:t>
            </a:r>
            <a:endParaRPr lang="zh-CN" altLang="en-US" sz="1200" dirty="0"/>
          </a:p>
        </p:txBody>
      </p:sp>
      <p:cxnSp>
        <p:nvCxnSpPr>
          <p:cNvPr id="60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616450" y="2381250"/>
            <a:ext cx="374650" cy="254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825750" y="2190751"/>
            <a:ext cx="615950" cy="3809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006035" y="2229943"/>
            <a:ext cx="1559864" cy="29100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设置游戏按钮为菜单</a:t>
            </a:r>
            <a:endParaRPr lang="zh-CN" altLang="en-US" sz="1200" dirty="0"/>
          </a:p>
        </p:txBody>
      </p:sp>
      <p:sp>
        <p:nvSpPr>
          <p:cNvPr id="6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09700" y="2094843"/>
            <a:ext cx="1403350" cy="26735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如果游戏按钮为无</a:t>
            </a:r>
            <a:endParaRPr lang="zh-CN" altLang="en-US" sz="1200" dirty="0"/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882900" y="2659685"/>
            <a:ext cx="637288" cy="45415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>
            <a:off x="4644940" y="2851707"/>
            <a:ext cx="490068" cy="8497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025650" y="2559977"/>
            <a:ext cx="825500" cy="26577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克隆按钮</a:t>
            </a:r>
            <a:endParaRPr lang="zh-CN" altLang="en-US" sz="1200" dirty="0"/>
          </a:p>
        </p:txBody>
      </p:sp>
      <p:sp>
        <p:nvSpPr>
          <p:cNvPr id="7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66756" y="2684287"/>
            <a:ext cx="1462644" cy="3002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设置游戏按钮重来</a:t>
            </a:r>
            <a:endParaRPr lang="zh-CN" altLang="en-US" sz="1200" dirty="0"/>
          </a:p>
        </p:txBody>
      </p:sp>
      <p:cxnSp>
        <p:nvCxnSpPr>
          <p:cNvPr id="74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>
            <a:off x="4565650" y="3270250"/>
            <a:ext cx="527050" cy="190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863850" y="3068719"/>
            <a:ext cx="657785" cy="61831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13839" y="3143250"/>
            <a:ext cx="1145235" cy="2803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重置游戏按钮</a:t>
            </a:r>
            <a:endParaRPr lang="zh-CN" altLang="en-US" sz="1200" dirty="0"/>
          </a:p>
        </p:txBody>
      </p:sp>
      <p:sp>
        <p:nvSpPr>
          <p:cNvPr id="7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076450" y="2959301"/>
            <a:ext cx="825500" cy="3062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克隆按钮</a:t>
            </a:r>
            <a:endParaRPr lang="zh-CN" altLang="en-US" sz="1200" dirty="0"/>
          </a:p>
        </p:txBody>
      </p:sp>
      <p:cxnSp>
        <p:nvCxnSpPr>
          <p:cNvPr id="79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797392" y="3655908"/>
            <a:ext cx="722376" cy="6110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663700" y="3557023"/>
            <a:ext cx="1104900" cy="3223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删除此克隆体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8818987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/>
      <p:bldP spid="63" grpId="0"/>
      <p:bldP spid="71" grpId="0"/>
      <p:bldP spid="72" grpId="0"/>
      <p:bldP spid="76" grpId="0"/>
      <p:bldP spid="77" grpId="0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当克隆经典按钮时，将经典按钮放到固定位置慢慢显现。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第三步：游戏进入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3" name="图片 32" descr="开始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0589" y="1471745"/>
            <a:ext cx="614028" cy="219433"/>
          </a:xfrm>
          <a:prstGeom prst="rect">
            <a:avLst/>
          </a:prstGeom>
        </p:spPr>
      </p:pic>
      <p:pic>
        <p:nvPicPr>
          <p:cNvPr id="34" name="图片 33" descr="开始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9477" y="2541584"/>
            <a:ext cx="614028" cy="2194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2837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59696" y="826000"/>
            <a:ext cx="1604354" cy="366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639765" y="908050"/>
            <a:ext cx="652835" cy="8345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284132" y="795732"/>
            <a:ext cx="1316568" cy="2517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当克隆体启动时</a:t>
            </a:r>
            <a:endParaRPr lang="zh-CN" altLang="en-US" sz="1200" dirty="0"/>
          </a:p>
        </p:txBody>
      </p:sp>
      <p:cxnSp>
        <p:nvCxnSpPr>
          <p:cNvPr id="60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841750" y="1511300"/>
            <a:ext cx="374650" cy="254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349500" y="1276351"/>
            <a:ext cx="615950" cy="3809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250385" y="1404443"/>
            <a:ext cx="1559864" cy="29100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移动到经典按钮位置</a:t>
            </a:r>
            <a:endParaRPr lang="zh-CN" altLang="en-US" sz="1200" dirty="0"/>
          </a:p>
        </p:txBody>
      </p:sp>
      <p:sp>
        <p:nvSpPr>
          <p:cNvPr id="6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57250" y="1180443"/>
            <a:ext cx="1574800" cy="26735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如果游戏按钮为经典</a:t>
            </a:r>
            <a:endParaRPr lang="zh-CN" altLang="en-US" sz="1200" dirty="0"/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381250" y="1751635"/>
            <a:ext cx="637288" cy="45415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 flipV="1">
            <a:off x="4235450" y="1971204"/>
            <a:ext cx="505858" cy="2269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33450" y="1664627"/>
            <a:ext cx="1454150" cy="26577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换成经典按钮造型</a:t>
            </a:r>
            <a:endParaRPr lang="zh-CN" altLang="en-US" sz="1200" dirty="0"/>
          </a:p>
        </p:txBody>
      </p:sp>
      <p:sp>
        <p:nvSpPr>
          <p:cNvPr id="7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41306" y="1820687"/>
            <a:ext cx="1278494" cy="3002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设置按钮不可见</a:t>
            </a:r>
            <a:endParaRPr lang="zh-CN" altLang="en-US" sz="1200" dirty="0"/>
          </a:p>
        </p:txBody>
      </p:sp>
      <p:cxnSp>
        <p:nvCxnSpPr>
          <p:cNvPr id="74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25" idx="1"/>
          </p:cNvCxnSpPr>
          <p:nvPr/>
        </p:nvCxnSpPr>
        <p:spPr>
          <a:xfrm flipV="1">
            <a:off x="2247900" y="3660775"/>
            <a:ext cx="488950" cy="7302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77" idx="2"/>
          </p:cNvCxnSpPr>
          <p:nvPr/>
        </p:nvCxnSpPr>
        <p:spPr>
          <a:xfrm flipV="1">
            <a:off x="2425700" y="2222500"/>
            <a:ext cx="565150" cy="3901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92249" y="2578100"/>
            <a:ext cx="906023" cy="2803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慢慢显现</a:t>
            </a:r>
            <a:endParaRPr lang="zh-CN" altLang="en-US" sz="1200" dirty="0"/>
          </a:p>
        </p:txBody>
      </p:sp>
      <p:sp>
        <p:nvSpPr>
          <p:cNvPr id="7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76350" y="2108401"/>
            <a:ext cx="1149350" cy="3062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显示经典按钮</a:t>
            </a:r>
            <a:endParaRPr lang="zh-CN" altLang="en-US" sz="1200" dirty="0"/>
          </a:p>
        </p:txBody>
      </p:sp>
      <p:sp>
        <p:nvSpPr>
          <p:cNvPr id="8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17600" y="3360172"/>
            <a:ext cx="1104900" cy="7736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碰到鼠标指针</a:t>
            </a:r>
            <a:endParaRPr lang="en-US" altLang="zh-CN" sz="1200" dirty="0" smtClean="0"/>
          </a:p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就变大指针离开就变小</a:t>
            </a:r>
            <a:endParaRPr lang="zh-CN" altLang="en-US" sz="1200" dirty="0"/>
          </a:p>
        </p:txBody>
      </p:sp>
      <p:sp>
        <p:nvSpPr>
          <p:cNvPr id="25" name="左大括号 24"/>
          <p:cNvSpPr/>
          <p:nvPr/>
        </p:nvSpPr>
        <p:spPr>
          <a:xfrm>
            <a:off x="2736850" y="3041650"/>
            <a:ext cx="190500" cy="1238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30" idx="1"/>
          </p:cNvCxnSpPr>
          <p:nvPr/>
        </p:nvCxnSpPr>
        <p:spPr>
          <a:xfrm flipV="1">
            <a:off x="2273300" y="2651125"/>
            <a:ext cx="425450" cy="13652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左大括号 29"/>
          <p:cNvSpPr/>
          <p:nvPr/>
        </p:nvSpPr>
        <p:spPr>
          <a:xfrm>
            <a:off x="2698750" y="2387600"/>
            <a:ext cx="254000" cy="527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18987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/>
      <p:bldP spid="63" grpId="0"/>
      <p:bldP spid="71" grpId="0"/>
      <p:bldP spid="72" grpId="0"/>
      <p:bldP spid="76" grpId="0"/>
      <p:bldP spid="77" grpId="0"/>
      <p:bldP spid="80" grpId="0"/>
      <p:bldP spid="25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59696" y="977523"/>
            <a:ext cx="1604354" cy="336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35366" y="39290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60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816350" y="1346200"/>
            <a:ext cx="374650" cy="254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349500" y="1098551"/>
            <a:ext cx="615950" cy="3809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191000" y="1188543"/>
            <a:ext cx="1568450" cy="29100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移动到练习按钮位置</a:t>
            </a:r>
            <a:endParaRPr lang="zh-CN" altLang="en-US" sz="1200" dirty="0"/>
          </a:p>
        </p:txBody>
      </p:sp>
      <p:sp>
        <p:nvSpPr>
          <p:cNvPr id="6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57250" y="1002643"/>
            <a:ext cx="1574800" cy="26735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如果游戏按钮为练习</a:t>
            </a:r>
            <a:endParaRPr lang="zh-CN" altLang="en-US" sz="1200" dirty="0"/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400300" y="1599235"/>
            <a:ext cx="637288" cy="45415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 flipV="1">
            <a:off x="4165600" y="1856904"/>
            <a:ext cx="505858" cy="2269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58850" y="1512227"/>
            <a:ext cx="1447800" cy="26577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换成练习按钮造型</a:t>
            </a:r>
            <a:endParaRPr lang="zh-CN" altLang="en-US" sz="1200" dirty="0"/>
          </a:p>
        </p:txBody>
      </p:sp>
      <p:sp>
        <p:nvSpPr>
          <p:cNvPr id="7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15906" y="1706387"/>
            <a:ext cx="1278494" cy="3002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设置按钮不可见</a:t>
            </a:r>
            <a:endParaRPr lang="zh-CN" altLang="en-US" sz="1200" dirty="0"/>
          </a:p>
        </p:txBody>
      </p:sp>
      <p:cxnSp>
        <p:nvCxnSpPr>
          <p:cNvPr id="74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25" idx="1"/>
          </p:cNvCxnSpPr>
          <p:nvPr/>
        </p:nvCxnSpPr>
        <p:spPr>
          <a:xfrm flipV="1">
            <a:off x="2266950" y="3508375"/>
            <a:ext cx="488950" cy="4762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425700" y="2097170"/>
            <a:ext cx="619685" cy="4369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85898" y="2400300"/>
            <a:ext cx="819152" cy="2803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慢慢显现</a:t>
            </a:r>
            <a:endParaRPr lang="zh-CN" altLang="en-US" sz="1200" dirty="0"/>
          </a:p>
        </p:txBody>
      </p:sp>
      <p:sp>
        <p:nvSpPr>
          <p:cNvPr id="7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76350" y="1968701"/>
            <a:ext cx="1149350" cy="3062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显示经典按钮</a:t>
            </a:r>
            <a:endParaRPr lang="zh-CN" altLang="en-US" sz="1200" dirty="0"/>
          </a:p>
        </p:txBody>
      </p:sp>
      <p:sp>
        <p:nvSpPr>
          <p:cNvPr id="8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17600" y="3360172"/>
            <a:ext cx="1104900" cy="7736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碰到鼠标指针</a:t>
            </a:r>
            <a:endParaRPr lang="en-US" altLang="zh-CN" sz="1200" dirty="0" smtClean="0"/>
          </a:p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就变大指针离开就变小</a:t>
            </a:r>
            <a:endParaRPr lang="zh-CN" altLang="en-US" sz="1200" dirty="0"/>
          </a:p>
        </p:txBody>
      </p:sp>
      <p:sp>
        <p:nvSpPr>
          <p:cNvPr id="25" name="左大括号 24"/>
          <p:cNvSpPr/>
          <p:nvPr/>
        </p:nvSpPr>
        <p:spPr>
          <a:xfrm>
            <a:off x="2755900" y="2914650"/>
            <a:ext cx="254000" cy="11874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76" idx="2"/>
            <a:endCxn id="30" idx="1"/>
          </p:cNvCxnSpPr>
          <p:nvPr/>
        </p:nvCxnSpPr>
        <p:spPr>
          <a:xfrm flipV="1">
            <a:off x="2305050" y="2495550"/>
            <a:ext cx="393700" cy="44907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左大括号 29"/>
          <p:cNvSpPr/>
          <p:nvPr/>
        </p:nvSpPr>
        <p:spPr>
          <a:xfrm>
            <a:off x="2698750" y="2273300"/>
            <a:ext cx="254000" cy="444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18987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71" grpId="0"/>
      <p:bldP spid="72" grpId="0"/>
      <p:bldP spid="76" grpId="0"/>
      <p:bldP spid="77" grpId="0"/>
      <p:bldP spid="80" grpId="0"/>
      <p:bldP spid="25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60988" y="977523"/>
            <a:ext cx="1514044" cy="363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60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387850" y="1333500"/>
            <a:ext cx="374650" cy="254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2355850" y="1079500"/>
            <a:ext cx="609600" cy="1905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81550" y="1163143"/>
            <a:ext cx="1276350" cy="29100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当前模式为经典</a:t>
            </a:r>
            <a:endParaRPr lang="zh-CN" altLang="en-US" sz="1200" dirty="0"/>
          </a:p>
        </p:txBody>
      </p:sp>
      <p:sp>
        <p:nvSpPr>
          <p:cNvPr id="6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30300" y="888343"/>
            <a:ext cx="1263650" cy="43880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如果克隆的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按钮为菜单按钮</a:t>
            </a:r>
            <a:endParaRPr lang="zh-CN" altLang="en-US" sz="1200" dirty="0"/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24" idx="2"/>
          </p:cNvCxnSpPr>
          <p:nvPr/>
        </p:nvCxnSpPr>
        <p:spPr>
          <a:xfrm flipV="1">
            <a:off x="2444750" y="1600200"/>
            <a:ext cx="692150" cy="8346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 flipV="1">
            <a:off x="4197350" y="1952154"/>
            <a:ext cx="505858" cy="2269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65200" y="1366177"/>
            <a:ext cx="1447800" cy="30387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200" dirty="0"/>
          </a:p>
        </p:txBody>
      </p:sp>
      <p:sp>
        <p:nvSpPr>
          <p:cNvPr id="7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09556" y="1820687"/>
            <a:ext cx="1253094" cy="3002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当前模式为练习</a:t>
            </a:r>
          </a:p>
        </p:txBody>
      </p:sp>
      <p:cxnSp>
        <p:nvCxnSpPr>
          <p:cNvPr id="74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25" idx="1"/>
          </p:cNvCxnSpPr>
          <p:nvPr/>
        </p:nvCxnSpPr>
        <p:spPr>
          <a:xfrm flipV="1">
            <a:off x="2317750" y="3819525"/>
            <a:ext cx="488950" cy="4762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508250" y="2205120"/>
            <a:ext cx="619685" cy="4369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39850" y="2698750"/>
            <a:ext cx="1162050" cy="2803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换成菜单造型</a:t>
            </a:r>
            <a:endParaRPr lang="zh-CN" altLang="en-US" sz="1200" dirty="0"/>
          </a:p>
        </p:txBody>
      </p:sp>
      <p:sp>
        <p:nvSpPr>
          <p:cNvPr id="7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76350" y="2083001"/>
            <a:ext cx="1250950" cy="3062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移动到固定位置</a:t>
            </a:r>
            <a:endParaRPr lang="zh-CN" altLang="en-US" sz="1200" dirty="0"/>
          </a:p>
        </p:txBody>
      </p:sp>
      <p:sp>
        <p:nvSpPr>
          <p:cNvPr id="8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62050" y="3506222"/>
            <a:ext cx="1104900" cy="7736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碰到鼠标指针</a:t>
            </a:r>
            <a:endParaRPr lang="en-US" altLang="zh-CN" sz="1200" dirty="0" smtClean="0"/>
          </a:p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就变大指针离开就变小</a:t>
            </a:r>
            <a:endParaRPr lang="zh-CN" altLang="en-US" sz="1200" dirty="0"/>
          </a:p>
        </p:txBody>
      </p:sp>
      <p:sp>
        <p:nvSpPr>
          <p:cNvPr id="25" name="左大括号 24"/>
          <p:cNvSpPr/>
          <p:nvPr/>
        </p:nvSpPr>
        <p:spPr>
          <a:xfrm>
            <a:off x="2806700" y="3225800"/>
            <a:ext cx="254000" cy="11874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638550" y="2546350"/>
            <a:ext cx="1397000" cy="254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62050" y="1530551"/>
            <a:ext cx="1282700" cy="3062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移动到固定位置</a:t>
            </a:r>
            <a:endParaRPr lang="zh-CN" altLang="en-US" sz="1200" dirty="0"/>
          </a:p>
        </p:txBody>
      </p: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073648" y="2400300"/>
            <a:ext cx="1193802" cy="2803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 将大小设为</a:t>
            </a:r>
            <a:r>
              <a:rPr lang="en-US" altLang="zh-CN" sz="1200" dirty="0" smtClean="0"/>
              <a:t>60</a:t>
            </a:r>
            <a:endParaRPr lang="zh-CN" altLang="en-US" sz="1200" dirty="0"/>
          </a:p>
        </p:txBody>
      </p:sp>
      <p:cxnSp>
        <p:nvCxnSpPr>
          <p:cNvPr id="39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540000" y="2808370"/>
            <a:ext cx="619685" cy="4369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321050" y="3003550"/>
            <a:ext cx="1397000" cy="254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24398" y="2857500"/>
            <a:ext cx="1143002" cy="2803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显示菜单按钮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8818987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72" grpId="0"/>
      <p:bldP spid="76" grpId="0"/>
      <p:bldP spid="77" grpId="0"/>
      <p:bldP spid="80" grpId="0"/>
      <p:bldP spid="25" grpId="0" animBg="1"/>
      <p:bldP spid="24" grpId="0"/>
      <p:bldP spid="37" grpId="0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73688" y="1449194"/>
            <a:ext cx="1514044" cy="219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60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387850" y="1835150"/>
            <a:ext cx="374650" cy="254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2355850" y="1581150"/>
            <a:ext cx="609600" cy="1905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81550" y="1664793"/>
            <a:ext cx="1276350" cy="29100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当前模式为经典</a:t>
            </a:r>
            <a:endParaRPr lang="zh-CN" altLang="en-US" sz="1200" dirty="0"/>
          </a:p>
        </p:txBody>
      </p:sp>
      <p:sp>
        <p:nvSpPr>
          <p:cNvPr id="6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30300" y="1389993"/>
            <a:ext cx="1263650" cy="43880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如果克隆的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按钮为重来按钮</a:t>
            </a:r>
            <a:endParaRPr lang="zh-CN" altLang="en-US" sz="1200" dirty="0"/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24" idx="2"/>
          </p:cNvCxnSpPr>
          <p:nvPr/>
        </p:nvCxnSpPr>
        <p:spPr>
          <a:xfrm flipV="1">
            <a:off x="2444750" y="2101850"/>
            <a:ext cx="692150" cy="8346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 flipV="1">
            <a:off x="4197350" y="2453804"/>
            <a:ext cx="505858" cy="2269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65200" y="1366177"/>
            <a:ext cx="1447800" cy="30387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200" dirty="0"/>
          </a:p>
        </p:txBody>
      </p:sp>
      <p:sp>
        <p:nvSpPr>
          <p:cNvPr id="7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09556" y="2322337"/>
            <a:ext cx="1253094" cy="3002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当前模式为练习</a:t>
            </a:r>
          </a:p>
        </p:txBody>
      </p:sp>
      <p:cxnSp>
        <p:nvCxnSpPr>
          <p:cNvPr id="75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508250" y="2706770"/>
            <a:ext cx="619685" cy="4369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39850" y="3200400"/>
            <a:ext cx="1162050" cy="2803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换成重来造型</a:t>
            </a:r>
            <a:endParaRPr lang="zh-CN" altLang="en-US" sz="1200" dirty="0"/>
          </a:p>
        </p:txBody>
      </p:sp>
      <p:sp>
        <p:nvSpPr>
          <p:cNvPr id="7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76350" y="2584651"/>
            <a:ext cx="1250950" cy="3062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移动到固定位置</a:t>
            </a:r>
            <a:endParaRPr lang="zh-CN" altLang="en-US" sz="1200" dirty="0"/>
          </a:p>
        </p:txBody>
      </p:sp>
      <p:cxnSp>
        <p:nvCxnSpPr>
          <p:cNvPr id="2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638550" y="3048000"/>
            <a:ext cx="1397000" cy="254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62050" y="2032201"/>
            <a:ext cx="1282700" cy="3062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移动到固定位置</a:t>
            </a:r>
            <a:endParaRPr lang="zh-CN" altLang="en-US" sz="1200" dirty="0"/>
          </a:p>
        </p:txBody>
      </p: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073648" y="2901950"/>
            <a:ext cx="1193802" cy="2803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 将大小设为</a:t>
            </a:r>
            <a:r>
              <a:rPr lang="en-US" altLang="zh-CN" sz="1200" dirty="0" smtClean="0"/>
              <a:t>60</a:t>
            </a:r>
            <a:endParaRPr lang="zh-CN" altLang="en-US" sz="1200" dirty="0"/>
          </a:p>
        </p:txBody>
      </p:sp>
      <p:cxnSp>
        <p:nvCxnSpPr>
          <p:cNvPr id="39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540000" y="3310020"/>
            <a:ext cx="619685" cy="4369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321050" y="3505200"/>
            <a:ext cx="1397000" cy="254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24398" y="3359150"/>
            <a:ext cx="1143002" cy="2803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显示重来按钮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8818987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72" grpId="0"/>
      <p:bldP spid="76" grpId="0"/>
      <p:bldP spid="77" grpId="0"/>
      <p:bldP spid="24" grpId="0"/>
      <p:bldP spid="37" grpId="0"/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20114" y="978972"/>
            <a:ext cx="1570936" cy="362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6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311400" y="2667000"/>
            <a:ext cx="400050" cy="127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041400" y="2190093"/>
            <a:ext cx="1263650" cy="95950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根据按钮对应对的大小，碰到鼠标指针就变大指针离开就变小</a:t>
            </a:r>
            <a:endParaRPr lang="zh-CN" altLang="en-US" sz="1200" dirty="0"/>
          </a:p>
        </p:txBody>
      </p: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65200" y="1366177"/>
            <a:ext cx="1447800" cy="30387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200" dirty="0"/>
          </a:p>
        </p:txBody>
      </p:sp>
      <p:sp>
        <p:nvSpPr>
          <p:cNvPr id="23" name="左大括号 22"/>
          <p:cNvSpPr/>
          <p:nvPr/>
        </p:nvSpPr>
        <p:spPr>
          <a:xfrm>
            <a:off x="2762250" y="1123950"/>
            <a:ext cx="495300" cy="306070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18987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任务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Task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01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3741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67338" y="879357"/>
            <a:ext cx="1514044" cy="227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60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349750" y="1276350"/>
            <a:ext cx="374650" cy="254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2355850" y="1079500"/>
            <a:ext cx="609600" cy="1905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24400" y="1099643"/>
            <a:ext cx="1720850" cy="29100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当前点击的按钮为菜单</a:t>
            </a:r>
            <a:endParaRPr lang="zh-CN" altLang="en-US" sz="1200" dirty="0"/>
          </a:p>
        </p:txBody>
      </p:sp>
      <p:sp>
        <p:nvSpPr>
          <p:cNvPr id="6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00150" y="926443"/>
            <a:ext cx="1130300" cy="25465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当角色被点击</a:t>
            </a:r>
            <a:endParaRPr lang="zh-CN" altLang="en-US" sz="1200" dirty="0"/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438400" y="1530350"/>
            <a:ext cx="692150" cy="8346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 flipV="1">
            <a:off x="4273550" y="1895004"/>
            <a:ext cx="505858" cy="2269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65200" y="1366177"/>
            <a:ext cx="1447800" cy="30387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200" dirty="0"/>
          </a:p>
        </p:txBody>
      </p:sp>
      <p:sp>
        <p:nvSpPr>
          <p:cNvPr id="7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92106" y="1725437"/>
            <a:ext cx="2059544" cy="3002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当前点击的按钮为重来按钮</a:t>
            </a:r>
          </a:p>
        </p:txBody>
      </p:sp>
      <p:cxnSp>
        <p:nvCxnSpPr>
          <p:cNvPr id="74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80" idx="2"/>
            <a:endCxn id="25" idx="1"/>
          </p:cNvCxnSpPr>
          <p:nvPr/>
        </p:nvCxnSpPr>
        <p:spPr>
          <a:xfrm flipV="1">
            <a:off x="2324100" y="2628900"/>
            <a:ext cx="444500" cy="39421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508250" y="2178050"/>
            <a:ext cx="603250" cy="7076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631950" y="2083001"/>
            <a:ext cx="895350" cy="3062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游戏开始</a:t>
            </a:r>
            <a:endParaRPr lang="zh-CN" altLang="en-US" sz="1200" dirty="0"/>
          </a:p>
        </p:txBody>
      </p:sp>
      <p:sp>
        <p:nvSpPr>
          <p:cNvPr id="8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19200" y="2464822"/>
            <a:ext cx="1104900" cy="111657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点击经典和练习按钮设置游戏模式为对应模式广播开始游戏</a:t>
            </a:r>
            <a:endParaRPr lang="zh-CN" altLang="en-US" sz="1200" dirty="0"/>
          </a:p>
        </p:txBody>
      </p:sp>
      <p:sp>
        <p:nvSpPr>
          <p:cNvPr id="25" name="左大括号 24"/>
          <p:cNvSpPr/>
          <p:nvPr/>
        </p:nvSpPr>
        <p:spPr>
          <a:xfrm>
            <a:off x="2768600" y="2317750"/>
            <a:ext cx="254000" cy="622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14450" y="1473401"/>
            <a:ext cx="1111250" cy="3062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广播菜单按钮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8818987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72" grpId="0"/>
      <p:bldP spid="77" grpId="0"/>
      <p:bldP spid="80" grpId="0"/>
      <p:bldP spid="25" grpId="0" animBg="1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倒计时结束，显示重来按钮。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第三步：游戏进入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3" name="图片 32" descr="开始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0589" y="1471745"/>
            <a:ext cx="614028" cy="219433"/>
          </a:xfrm>
          <a:prstGeom prst="rect">
            <a:avLst/>
          </a:prstGeom>
        </p:spPr>
      </p:pic>
      <p:pic>
        <p:nvPicPr>
          <p:cNvPr id="34" name="图片 33" descr="开始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9477" y="2541584"/>
            <a:ext cx="614028" cy="2194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2837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4752" y="2016526"/>
            <a:ext cx="1341923" cy="97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60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616450" y="2381250"/>
            <a:ext cx="374650" cy="254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825750" y="2190751"/>
            <a:ext cx="615950" cy="3809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006035" y="2229943"/>
            <a:ext cx="1267765" cy="29100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游戏按钮为重来</a:t>
            </a:r>
            <a:endParaRPr lang="zh-CN" altLang="en-US" sz="1200" dirty="0"/>
          </a:p>
        </p:txBody>
      </p:sp>
      <p:sp>
        <p:nvSpPr>
          <p:cNvPr id="6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09700" y="2094843"/>
            <a:ext cx="1403350" cy="26735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如果游戏按钮为无</a:t>
            </a:r>
            <a:endParaRPr lang="zh-CN" altLang="en-US" sz="1200" dirty="0"/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889250" y="2589835"/>
            <a:ext cx="637288" cy="45415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>
            <a:off x="4041690" y="2775508"/>
            <a:ext cx="1070060" cy="3119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587500" y="2496477"/>
            <a:ext cx="1289050" cy="26577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移动到固定位置</a:t>
            </a:r>
            <a:endParaRPr lang="zh-CN" altLang="en-US" sz="1200" dirty="0"/>
          </a:p>
        </p:txBody>
      </p:sp>
      <p:sp>
        <p:nvSpPr>
          <p:cNvPr id="7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22306" y="2639837"/>
            <a:ext cx="1335644" cy="3002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将大小重置为</a:t>
            </a:r>
            <a:r>
              <a:rPr lang="en-US" altLang="zh-CN" sz="1200" dirty="0" smtClean="0"/>
              <a:t>100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8818987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71" grpId="0"/>
      <p:bldP spid="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、篮球在投篮之前需要显示投篮轨迹。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第四步：篮球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66" y="2508734"/>
            <a:ext cx="289069" cy="289069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254" y="1416972"/>
            <a:ext cx="289069" cy="289069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304411" y="2892031"/>
            <a:ext cx="73875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233253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、篮球在游戏开始和倒计时结束需要擦除图章。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第四步：篮球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66" y="2508734"/>
            <a:ext cx="289069" cy="289069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254" y="1416972"/>
            <a:ext cx="289069" cy="2890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9783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05601" y="1351150"/>
            <a:ext cx="794716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967587" y="3161787"/>
            <a:ext cx="1005262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3810000" y="1409700"/>
            <a:ext cx="977900" cy="1333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3818348" y="3149600"/>
            <a:ext cx="969552" cy="20446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872791" y="1103961"/>
            <a:ext cx="1506583" cy="61688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先隐藏角色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786705" y="2984499"/>
            <a:ext cx="1414869" cy="24150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倒计时结束</a:t>
            </a:r>
            <a:endParaRPr lang="zh-CN" altLang="en-US" sz="1400" dirty="0"/>
          </a:p>
        </p:txBody>
      </p:sp>
      <p:cxnSp>
        <p:nvCxnSpPr>
          <p:cNvPr id="15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3831048" y="1866900"/>
            <a:ext cx="893352" cy="3936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737096" y="1708150"/>
            <a:ext cx="1420025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猜出图章</a:t>
            </a:r>
            <a:endParaRPr lang="zh-CN" altLang="en-US" sz="1400" dirty="0"/>
          </a:p>
        </p:txBody>
      </p:sp>
      <p:cxnSp>
        <p:nvCxnSpPr>
          <p:cNvPr id="2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3486150" y="2222500"/>
            <a:ext cx="996950" cy="2032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510840" y="2260600"/>
            <a:ext cx="1506583" cy="3556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隐藏篮球</a:t>
            </a:r>
            <a:endParaRPr lang="zh-CN" altLang="en-US" sz="1400" dirty="0"/>
          </a:p>
        </p:txBody>
      </p:sp>
      <p:cxnSp>
        <p:nvCxnSpPr>
          <p:cNvPr id="26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27" idx="0"/>
          </p:cNvCxnSpPr>
          <p:nvPr/>
        </p:nvCxnSpPr>
        <p:spPr>
          <a:xfrm>
            <a:off x="3930650" y="3556000"/>
            <a:ext cx="923088" cy="1206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853738" y="3390900"/>
            <a:ext cx="1432761" cy="5715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停止倒计时等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其他角色的脚本</a:t>
            </a:r>
            <a:endParaRPr lang="zh-CN" altLang="en-US" sz="1400" dirty="0"/>
          </a:p>
        </p:txBody>
      </p:sp>
      <p:cxnSp>
        <p:nvCxnSpPr>
          <p:cNvPr id="30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stCxn id="31" idx="2"/>
          </p:cNvCxnSpPr>
          <p:nvPr/>
        </p:nvCxnSpPr>
        <p:spPr>
          <a:xfrm flipV="1">
            <a:off x="2616197" y="3752850"/>
            <a:ext cx="501653" cy="15875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31949" y="3625849"/>
            <a:ext cx="984248" cy="285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擦除图章</a:t>
            </a:r>
            <a:endParaRPr lang="zh-CN" altLang="en-US" sz="1400" dirty="0"/>
          </a:p>
        </p:txBody>
      </p:sp>
      <p:cxnSp>
        <p:nvCxnSpPr>
          <p:cNvPr id="3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33" idx="2"/>
          </p:cNvCxnSpPr>
          <p:nvPr/>
        </p:nvCxnSpPr>
        <p:spPr>
          <a:xfrm flipV="1">
            <a:off x="2546350" y="4000500"/>
            <a:ext cx="453189" cy="1206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519988" y="3975100"/>
            <a:ext cx="1026362" cy="2921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隐藏篮球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16" grpId="0"/>
      <p:bldP spid="23" grpId="0"/>
      <p:bldP spid="27" grpId="0"/>
      <p:bldP spid="31" grpId="0"/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、点击菜单按钮，停止</a:t>
              </a:r>
              <a:r>
                <a:rPr lang="zh-CN" altLang="en-US" dirty="0" smtClean="0"/>
                <a:t>倒计时停止其它</a:t>
              </a:r>
              <a:r>
                <a:rPr lang="zh-CN" altLang="en-US" dirty="0" smtClean="0"/>
                <a:t>脚本并擦除篮球图章。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第四步：篮球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66" y="2508734"/>
            <a:ext cx="289069" cy="289069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254" y="1461422"/>
            <a:ext cx="289069" cy="2890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9783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20353" y="1465450"/>
            <a:ext cx="1108012" cy="15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3930650" y="1409700"/>
            <a:ext cx="857250" cy="2349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2800350" y="2381250"/>
            <a:ext cx="431800" cy="1270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853740" y="1250011"/>
            <a:ext cx="1506583" cy="25493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点击菜单按钮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43452" y="2362199"/>
            <a:ext cx="1144195" cy="2984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倒计时结束</a:t>
            </a:r>
            <a:endParaRPr lang="zh-CN" altLang="en-US" sz="1400" dirty="0"/>
          </a:p>
        </p:txBody>
      </p:sp>
      <p:cxnSp>
        <p:nvCxnSpPr>
          <p:cNvPr id="15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133850" y="1866900"/>
            <a:ext cx="590550" cy="381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737096" y="1708150"/>
            <a:ext cx="965204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擦除图章</a:t>
            </a:r>
            <a:endParaRPr lang="zh-CN" altLang="en-US" sz="1400" dirty="0"/>
          </a:p>
        </p:txBody>
      </p:sp>
      <p:cxnSp>
        <p:nvCxnSpPr>
          <p:cNvPr id="2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4006850" y="2146300"/>
            <a:ext cx="552450" cy="1841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593390" y="2159000"/>
            <a:ext cx="1506583" cy="3556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隐藏篮球</a:t>
            </a:r>
            <a:endParaRPr lang="zh-CN" altLang="en-US" sz="1400" dirty="0"/>
          </a:p>
        </p:txBody>
      </p:sp>
      <p:cxnSp>
        <p:nvCxnSpPr>
          <p:cNvPr id="26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2616200" y="2622550"/>
            <a:ext cx="654050" cy="2222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04088" y="2679700"/>
            <a:ext cx="1318462" cy="3048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擦除所有图章</a:t>
            </a:r>
            <a:endParaRPr lang="zh-CN" altLang="en-US" sz="1400" dirty="0"/>
          </a:p>
        </p:txBody>
      </p:sp>
      <p:cxnSp>
        <p:nvCxnSpPr>
          <p:cNvPr id="30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stCxn id="31" idx="2"/>
          </p:cNvCxnSpPr>
          <p:nvPr/>
        </p:nvCxnSpPr>
        <p:spPr>
          <a:xfrm flipV="1">
            <a:off x="2527297" y="2901950"/>
            <a:ext cx="647703" cy="238125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543049" y="2997199"/>
            <a:ext cx="984248" cy="285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隐藏篮球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16" grpId="0"/>
      <p:bldP spid="23" grpId="0"/>
      <p:bldP spid="27" grpId="0"/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3</a:t>
              </a:r>
              <a:r>
                <a:rPr lang="zh-CN" altLang="en-US" dirty="0" smtClean="0"/>
                <a:t>、游戏开始初始化相关变量。游戏开始受重力影响显示篮球图章提示；按下鼠标</a:t>
              </a:r>
              <a:r>
                <a:rPr lang="zh-CN" altLang="en-US" dirty="0" smtClean="0"/>
                <a:t>篮球按</a:t>
              </a:r>
              <a:r>
                <a:rPr lang="zh-CN" altLang="en-US" dirty="0" smtClean="0"/>
                <a:t>提示</a:t>
              </a:r>
              <a:r>
                <a:rPr lang="zh-CN" altLang="en-US" dirty="0" smtClean="0"/>
                <a:t>路线做抛物线运动；篮球落入篮筐</a:t>
              </a:r>
              <a:r>
                <a:rPr lang="zh-CN" altLang="en-US" dirty="0" smtClean="0"/>
                <a:t>以内则投球成功。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第四步：篮球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66" y="2508734"/>
            <a:ext cx="289069" cy="289069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254" y="1416972"/>
            <a:ext cx="289069" cy="2890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9277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67678" y="966654"/>
            <a:ext cx="1759922" cy="378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 flipV="1">
            <a:off x="4254500" y="1733550"/>
            <a:ext cx="933450" cy="5715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50" idx="0"/>
          </p:cNvCxnSpPr>
          <p:nvPr/>
        </p:nvCxnSpPr>
        <p:spPr>
          <a:xfrm flipV="1">
            <a:off x="4191000" y="911110"/>
            <a:ext cx="511480" cy="31444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4006850" y="2825750"/>
            <a:ext cx="1143000" cy="762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751538" y="1365250"/>
            <a:ext cx="601512" cy="106704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98550" y="2813050"/>
            <a:ext cx="1352550" cy="3111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numCol="1" anchor="t">
            <a:noAutofit/>
          </a:bodyPr>
          <a:lstStyle/>
          <a:p>
            <a:pPr algn="just">
              <a:lnSpc>
                <a:spcPct val="15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重置篮球大小</a:t>
            </a:r>
            <a:endParaRPr lang="zh-CN" altLang="en-US" sz="1400" dirty="0"/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702480" y="749069"/>
            <a:ext cx="936320" cy="32408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367580" y="1188210"/>
            <a:ext cx="1592019" cy="35332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当前为练习模式</a:t>
            </a:r>
            <a:endParaRPr lang="zh-CN" altLang="en-US" sz="1400" dirty="0"/>
          </a:p>
        </p:txBody>
      </p:sp>
      <p:sp>
        <p:nvSpPr>
          <p:cNvPr id="2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193880" y="1587500"/>
            <a:ext cx="1314870" cy="2917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显示弹性比例</a:t>
            </a:r>
            <a:endParaRPr lang="zh-CN" altLang="en-US" sz="1400" dirty="0"/>
          </a:p>
        </p:txBody>
      </p:sp>
      <p:cxnSp>
        <p:nvCxnSpPr>
          <p:cNvPr id="3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2476500" y="3048000"/>
            <a:ext cx="793750" cy="1968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>
            <a:off x="4076700" y="2051050"/>
            <a:ext cx="1138480" cy="37725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202480" y="1880360"/>
            <a:ext cx="1261820" cy="35332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显示篮球半径</a:t>
            </a:r>
            <a:endParaRPr lang="zh-CN" altLang="en-US" sz="1400" dirty="0"/>
          </a:p>
        </p:txBody>
      </p:sp>
      <p:cxnSp>
        <p:nvCxnSpPr>
          <p:cNvPr id="39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>
            <a:off x="4222750" y="2540000"/>
            <a:ext cx="990600" cy="762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187530" y="2425700"/>
            <a:ext cx="1314870" cy="2917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隐藏弹性比例</a:t>
            </a:r>
            <a:endParaRPr lang="zh-CN" altLang="en-US" sz="1400" dirty="0"/>
          </a:p>
        </p:txBody>
      </p:sp>
      <p:sp>
        <p:nvSpPr>
          <p:cNvPr id="5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193880" y="2724150"/>
            <a:ext cx="1314870" cy="2917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隐藏弹性比例</a:t>
            </a:r>
            <a:endParaRPr lang="zh-CN" altLang="en-US" sz="1400" dirty="0"/>
          </a:p>
        </p:txBody>
      </p:sp>
      <p:cxnSp>
        <p:nvCxnSpPr>
          <p:cNvPr id="52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>
            <a:off x="2425700" y="3378200"/>
            <a:ext cx="789230" cy="177425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838200" y="3168649"/>
            <a:ext cx="1574800" cy="273051"/>
          </a:xfrm>
          <a:prstGeom prst="snip2SameRect">
            <a:avLst>
              <a:gd name="adj1" fmla="val 0"/>
              <a:gd name="adj2" fmla="val 50000"/>
            </a:avLst>
          </a:prstGeom>
          <a:ln>
            <a:noFill/>
          </a:ln>
        </p:spPr>
        <p:txBody>
          <a:bodyPr wrap="square" numCol="1" anchor="t">
            <a:noAutofit/>
          </a:bodyPr>
          <a:lstStyle/>
          <a:p>
            <a:pPr algn="just">
              <a:lnSpc>
                <a:spcPct val="15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初始化弹性比例</a:t>
            </a:r>
            <a:endParaRPr lang="zh-CN" altLang="en-US" sz="1400" dirty="0"/>
          </a:p>
        </p:txBody>
      </p:sp>
      <p:sp>
        <p:nvSpPr>
          <p:cNvPr id="5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08050" y="3517900"/>
            <a:ext cx="1466850" cy="2730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numCol="1" anchor="t">
            <a:noAutofit/>
          </a:bodyPr>
          <a:lstStyle/>
          <a:p>
            <a:pPr algn="just">
              <a:lnSpc>
                <a:spcPct val="15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初始化篮球半径</a:t>
            </a:r>
            <a:endParaRPr lang="zh-CN" altLang="en-US" sz="1400" dirty="0"/>
          </a:p>
        </p:txBody>
      </p:sp>
      <p:cxnSp>
        <p:nvCxnSpPr>
          <p:cNvPr id="56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2413000" y="3721100"/>
            <a:ext cx="920750" cy="889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>
            <a:off x="2355850" y="4044950"/>
            <a:ext cx="990600" cy="127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79400" y="3867149"/>
            <a:ext cx="2063750" cy="273051"/>
          </a:xfrm>
          <a:prstGeom prst="snip2SameRect">
            <a:avLst>
              <a:gd name="adj1" fmla="val 0"/>
              <a:gd name="adj2" fmla="val 50000"/>
            </a:avLst>
          </a:prstGeom>
          <a:ln>
            <a:noFill/>
          </a:ln>
        </p:spPr>
        <p:txBody>
          <a:bodyPr wrap="square" numCol="1" anchor="t">
            <a:noAutofit/>
          </a:bodyPr>
          <a:lstStyle/>
          <a:p>
            <a:pPr algn="just">
              <a:lnSpc>
                <a:spcPct val="15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初始化投篮点的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坐标</a:t>
            </a:r>
            <a:endParaRPr lang="zh-CN" altLang="en-US" sz="1400" dirty="0"/>
          </a:p>
        </p:txBody>
      </p:sp>
      <p:sp>
        <p:nvSpPr>
          <p:cNvPr id="64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19100" y="4171950"/>
            <a:ext cx="1898650" cy="2730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numCol="1" anchor="t">
            <a:noAutofit/>
          </a:bodyPr>
          <a:lstStyle/>
          <a:p>
            <a:pPr algn="just">
              <a:lnSpc>
                <a:spcPct val="15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初始化投篮点的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坐标</a:t>
            </a:r>
            <a:endParaRPr lang="zh-CN" altLang="en-US" sz="1400" dirty="0"/>
          </a:p>
        </p:txBody>
      </p:sp>
      <p:cxnSp>
        <p:nvCxnSpPr>
          <p:cNvPr id="6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2381250" y="4343401"/>
            <a:ext cx="946150" cy="8254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2260600" y="4629150"/>
            <a:ext cx="996950" cy="952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36650" y="4540249"/>
            <a:ext cx="1066800" cy="273051"/>
          </a:xfrm>
          <a:prstGeom prst="snip2SameRect">
            <a:avLst>
              <a:gd name="adj1" fmla="val 0"/>
              <a:gd name="adj2" fmla="val 50000"/>
            </a:avLst>
          </a:prstGeom>
          <a:ln>
            <a:noFill/>
          </a:ln>
        </p:spPr>
        <p:txBody>
          <a:bodyPr wrap="square" numCol="1" anchor="t">
            <a:noAutofit/>
          </a:bodyPr>
          <a:lstStyle/>
          <a:p>
            <a:pPr algn="just">
              <a:lnSpc>
                <a:spcPct val="15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显示篮球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0" grpId="0"/>
      <p:bldP spid="53" grpId="0"/>
      <p:bldP spid="26" grpId="0"/>
      <p:bldP spid="37" grpId="0"/>
      <p:bldP spid="42" grpId="0"/>
      <p:bldP spid="51" grpId="0"/>
      <p:bldP spid="54" grpId="0"/>
      <p:bldP spid="55" grpId="0"/>
      <p:bldP spid="60" grpId="0"/>
      <p:bldP spid="6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Moving Football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多米诺足球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68002" y="2747647"/>
            <a:ext cx="2409979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402680" y="2855637"/>
            <a:ext cx="2408109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049546" y="2961058"/>
            <a:ext cx="2415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748168" y="924383"/>
            <a:ext cx="7400750" cy="15248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50000"/>
              </a:lnSpc>
              <a:tabLst>
                <a:tab pos="228594" algn="l"/>
              </a:tabLst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玩家需要通过提示线对篮球的运动轨迹进行预判，然后点击篮球</a:t>
            </a:r>
            <a:r>
              <a:rPr lang="zh-CN" altLang="en-US" dirty="0" smtClean="0"/>
              <a:t>投篮，</a:t>
            </a:r>
            <a:r>
              <a:rPr lang="zh-CN" altLang="en-US" dirty="0" smtClean="0"/>
              <a:t>篮球落入篮筐则得分，碰到篮筐，篮板，地面，边缘需要反弹。需要注意在经典模式下有</a:t>
            </a:r>
            <a:r>
              <a:rPr lang="en-US" altLang="zh-CN" dirty="0" smtClean="0"/>
              <a:t>60</a:t>
            </a:r>
            <a:r>
              <a:rPr lang="zh-CN" altLang="en-US" dirty="0" smtClean="0"/>
              <a:t>秒倒计时，在练习模式下可以无限的进行练习。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004005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5190" y="1346200"/>
            <a:ext cx="7258717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>
            <a:endCxn id="52" idx="2"/>
          </p:cNvCxnSpPr>
          <p:nvPr/>
        </p:nvCxnSpPr>
        <p:spPr>
          <a:xfrm rot="10800000">
            <a:off x="1155700" y="2911976"/>
            <a:ext cx="927101" cy="47125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50" idx="0"/>
          </p:cNvCxnSpPr>
          <p:nvPr/>
        </p:nvCxnSpPr>
        <p:spPr>
          <a:xfrm rot="10800000" flipV="1">
            <a:off x="2597150" y="1026316"/>
            <a:ext cx="751538" cy="421483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endCxn id="53" idx="0"/>
          </p:cNvCxnSpPr>
          <p:nvPr/>
        </p:nvCxnSpPr>
        <p:spPr>
          <a:xfrm flipV="1">
            <a:off x="3130550" y="1416501"/>
            <a:ext cx="867913" cy="29164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3348688" y="865183"/>
            <a:ext cx="1978962" cy="3222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投篮是一个循环的过程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3998463" y="1251851"/>
            <a:ext cx="1475235" cy="3293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投篮的旋转角度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3479800" y="1771650"/>
            <a:ext cx="882650" cy="2222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395697" y="1574932"/>
            <a:ext cx="1576083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移动到投篮点</a:t>
            </a:r>
            <a:endParaRPr lang="en-US" altLang="zh-CN" sz="1400" dirty="0" smtClean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1663700" y="2470150"/>
            <a:ext cx="330200" cy="1460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33400" y="2166266"/>
            <a:ext cx="1111250" cy="5451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在屏幕内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未点击鼠标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60347" y="2763249"/>
            <a:ext cx="895352" cy="29745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是否开挂</a:t>
            </a:r>
            <a:endParaRPr lang="zh-CN" altLang="en-US" sz="1400" dirty="0"/>
          </a:p>
        </p:txBody>
      </p:sp>
      <p:cxnSp>
        <p:nvCxnSpPr>
          <p:cNvPr id="44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endCxn id="45" idx="0"/>
          </p:cNvCxnSpPr>
          <p:nvPr/>
        </p:nvCxnSpPr>
        <p:spPr>
          <a:xfrm flipV="1">
            <a:off x="3111500" y="2178501"/>
            <a:ext cx="1147312" cy="9479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258812" y="2013851"/>
            <a:ext cx="2046738" cy="3293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按下游戏模式按键等待</a:t>
            </a:r>
            <a:endParaRPr lang="zh-CN" altLang="en-US" sz="1400" dirty="0"/>
          </a:p>
        </p:txBody>
      </p:sp>
      <p:cxnSp>
        <p:nvCxnSpPr>
          <p:cNvPr id="59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1574800" y="3263900"/>
            <a:ext cx="558800" cy="63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31800" y="3098800"/>
            <a:ext cx="1111250" cy="3175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en-US" altLang="zh-CN" sz="1400" dirty="0" smtClean="0"/>
              <a:t>50</a:t>
            </a:r>
            <a:r>
              <a:rPr lang="zh-CN" altLang="en-US" sz="1400" dirty="0" smtClean="0"/>
              <a:t>个提示点</a:t>
            </a:r>
            <a:endParaRPr lang="zh-CN" altLang="en-US" sz="1400" dirty="0"/>
          </a:p>
        </p:txBody>
      </p:sp>
      <p:cxnSp>
        <p:nvCxnSpPr>
          <p:cNvPr id="66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>
            <a:endCxn id="67" idx="2"/>
          </p:cNvCxnSpPr>
          <p:nvPr/>
        </p:nvCxnSpPr>
        <p:spPr>
          <a:xfrm rot="10800000" flipV="1">
            <a:off x="1403350" y="3676649"/>
            <a:ext cx="736607" cy="22726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92100" y="3550649"/>
            <a:ext cx="1111249" cy="29745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en-US" altLang="zh-CN" sz="1400" dirty="0" smtClean="0"/>
              <a:t>10</a:t>
            </a:r>
            <a:r>
              <a:rPr lang="zh-CN" altLang="en-US" sz="1400" dirty="0" smtClean="0"/>
              <a:t>个提示点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25" grpId="0"/>
      <p:bldP spid="36" grpId="0"/>
      <p:bldP spid="52" grpId="0"/>
      <p:bldP spid="45" grpId="0"/>
      <p:bldP spid="62" grpId="0"/>
      <p:bldP spid="6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11151" y="1155700"/>
            <a:ext cx="7520149" cy="328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>
            <a:endCxn id="52" idx="2"/>
          </p:cNvCxnSpPr>
          <p:nvPr/>
        </p:nvCxnSpPr>
        <p:spPr>
          <a:xfrm rot="10800000">
            <a:off x="1454150" y="2236562"/>
            <a:ext cx="317500" cy="49438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26" idx="2"/>
          </p:cNvCxnSpPr>
          <p:nvPr/>
        </p:nvCxnSpPr>
        <p:spPr>
          <a:xfrm>
            <a:off x="1190442" y="1296099"/>
            <a:ext cx="530408" cy="208851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2741450" y="1018804"/>
            <a:ext cx="465298" cy="227185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061008" y="1487297"/>
            <a:ext cx="1696570" cy="30340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轴的速度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3232148" y="869950"/>
            <a:ext cx="1250951" cy="28500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设置旋转角度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3763970" y="2052768"/>
            <a:ext cx="388930" cy="3003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159459" y="1934743"/>
            <a:ext cx="1576083" cy="30045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轴的速度</a:t>
            </a:r>
            <a:endParaRPr lang="en-US" altLang="zh-CN" sz="1400" dirty="0" smtClean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45" idx="1"/>
          </p:cNvCxnSpPr>
          <p:nvPr/>
        </p:nvCxnSpPr>
        <p:spPr>
          <a:xfrm rot="10800000" flipH="1">
            <a:off x="3225800" y="2590800"/>
            <a:ext cx="241300" cy="63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3514912" y="2423527"/>
            <a:ext cx="2390588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记录移动前的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坐标和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坐标</a:t>
            </a:r>
            <a:endParaRPr lang="zh-CN" altLang="en-US" sz="1400" dirty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36" idx="2"/>
          </p:cNvCxnSpPr>
          <p:nvPr/>
        </p:nvCxnSpPr>
        <p:spPr>
          <a:xfrm rot="10800000">
            <a:off x="1123950" y="2896560"/>
            <a:ext cx="711201" cy="24441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0" y="2624468"/>
            <a:ext cx="1123949" cy="54418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篮球做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抛物线运动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1600" y="2098223"/>
            <a:ext cx="1352550" cy="27667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缓慢移动</a:t>
            </a:r>
            <a:r>
              <a:rPr lang="en-US" altLang="zh-CN" sz="1400" dirty="0" smtClean="0"/>
              <a:t>100</a:t>
            </a:r>
            <a:r>
              <a:rPr lang="zh-CN" altLang="en-US" sz="1400" dirty="0" smtClean="0"/>
              <a:t>次</a:t>
            </a:r>
            <a:endParaRPr lang="zh-CN" altLang="en-US" sz="1400" dirty="0"/>
          </a:p>
        </p:txBody>
      </p:sp>
      <p:sp>
        <p:nvSpPr>
          <p:cNvPr id="6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179347" y="3349803"/>
            <a:ext cx="257960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sp>
        <p:nvSpPr>
          <p:cNvPr id="2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60350" y="1150747"/>
            <a:ext cx="930092" cy="29070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擦除图章</a:t>
            </a:r>
            <a:endParaRPr lang="zh-CN" altLang="en-US" sz="1400" dirty="0"/>
          </a:p>
        </p:txBody>
      </p:sp>
      <p:cxnSp>
        <p:nvCxnSpPr>
          <p:cNvPr id="32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3668550" y="1670749"/>
            <a:ext cx="398808" cy="8324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大括号 44"/>
          <p:cNvSpPr/>
          <p:nvPr/>
        </p:nvSpPr>
        <p:spPr>
          <a:xfrm>
            <a:off x="3103881" y="2451100"/>
            <a:ext cx="121919" cy="292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>
            <a:endCxn id="56" idx="2"/>
          </p:cNvCxnSpPr>
          <p:nvPr/>
        </p:nvCxnSpPr>
        <p:spPr>
          <a:xfrm rot="10800000" flipV="1">
            <a:off x="1435100" y="3181350"/>
            <a:ext cx="387350" cy="360136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82550" y="3266622"/>
            <a:ext cx="1352550" cy="54972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篮球从上方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进入篮框得分</a:t>
            </a:r>
            <a:endParaRPr lang="zh-CN" altLang="en-US" sz="1400" dirty="0"/>
          </a:p>
        </p:txBody>
      </p:sp>
      <p:cxnSp>
        <p:nvCxnSpPr>
          <p:cNvPr id="60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5400000">
            <a:off x="1288570" y="3556480"/>
            <a:ext cx="655009" cy="59055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77799" y="4034168"/>
            <a:ext cx="1123949" cy="27748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广播进球</a:t>
            </a:r>
            <a:endParaRPr lang="zh-CN" altLang="en-US" sz="1400" dirty="0"/>
          </a:p>
        </p:txBody>
      </p:sp>
      <p:cxnSp>
        <p:nvCxnSpPr>
          <p:cNvPr id="6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69" idx="1"/>
          </p:cNvCxnSpPr>
          <p:nvPr/>
        </p:nvCxnSpPr>
        <p:spPr>
          <a:xfrm rot="10800000" flipH="1">
            <a:off x="4095750" y="4070350"/>
            <a:ext cx="241300" cy="63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右大括号 68"/>
          <p:cNvSpPr/>
          <p:nvPr/>
        </p:nvSpPr>
        <p:spPr>
          <a:xfrm>
            <a:off x="3973831" y="3930650"/>
            <a:ext cx="121919" cy="292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353112" y="3884027"/>
            <a:ext cx="2390588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投篮结束设置下一个投篮点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25" grpId="0"/>
      <p:bldP spid="28" grpId="0"/>
      <p:bldP spid="36" grpId="0"/>
      <p:bldP spid="52" grpId="0"/>
      <p:bldP spid="26" grpId="0"/>
      <p:bldP spid="45" grpId="0" animBg="1"/>
      <p:bldP spid="56" grpId="0"/>
      <p:bldP spid="62" grpId="0"/>
      <p:bldP spid="69" grpId="0" animBg="1"/>
      <p:bldP spid="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6</a:t>
              </a:r>
              <a:r>
                <a:rPr lang="zh-CN" altLang="en-US" dirty="0" smtClean="0"/>
                <a:t>、篮球在普通模式下有</a:t>
              </a:r>
              <a:r>
                <a:rPr lang="en-US" altLang="zh-CN" dirty="0" smtClean="0"/>
                <a:t>10</a:t>
              </a:r>
              <a:r>
                <a:rPr lang="zh-CN" altLang="en-US" dirty="0" smtClean="0"/>
                <a:t>个提示点，没有反弹效果</a:t>
              </a:r>
              <a:r>
                <a:rPr lang="en-US" altLang="zh-CN" dirty="0" smtClean="0"/>
                <a:t>;</a:t>
              </a:r>
              <a:r>
                <a:rPr lang="zh-CN" altLang="en-US" dirty="0" smtClean="0"/>
                <a:t>在开挂模式下有</a:t>
              </a:r>
              <a:r>
                <a:rPr lang="en-US" altLang="zh-CN" dirty="0" smtClean="0"/>
                <a:t>50</a:t>
              </a:r>
              <a:r>
                <a:rPr lang="zh-CN" altLang="en-US" dirty="0" smtClean="0"/>
                <a:t>个提示点，</a:t>
              </a:r>
              <a:r>
                <a:rPr lang="zh-CN" altLang="en-US" dirty="0" smtClean="0"/>
                <a:t>有反弹效果</a:t>
              </a:r>
              <a:r>
                <a:rPr lang="zh-CN" altLang="en-US" dirty="0" smtClean="0"/>
                <a:t>。</a:t>
              </a:r>
              <a:endParaRPr lang="zh-CN" altLang="en-US" dirty="0"/>
            </a:p>
            <a:p>
              <a:pPr>
                <a:lnSpc>
                  <a:spcPct val="150000"/>
                </a:lnSpc>
              </a:pP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第四步：篮球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66" y="2508734"/>
            <a:ext cx="289069" cy="289069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254" y="1416972"/>
            <a:ext cx="289069" cy="2890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078788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80746" y="1052424"/>
            <a:ext cx="1929354" cy="369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>
            <a:endCxn id="52" idx="2"/>
          </p:cNvCxnSpPr>
          <p:nvPr/>
        </p:nvCxnSpPr>
        <p:spPr>
          <a:xfrm rot="10800000">
            <a:off x="2266950" y="1721810"/>
            <a:ext cx="444501" cy="176841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298700" y="1358901"/>
            <a:ext cx="457778" cy="148667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77958" y="1165115"/>
            <a:ext cx="1288992" cy="30808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猜出全部图章</a:t>
            </a:r>
            <a:endParaRPr lang="zh-CN" altLang="en-US" sz="1400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3409950" y="1524000"/>
            <a:ext cx="527050" cy="1968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3969483" y="1320974"/>
            <a:ext cx="1910617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换成提示小圆点造型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94114" y="1576717"/>
            <a:ext cx="1172835" cy="2901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轴速度</a:t>
            </a:r>
            <a:endParaRPr lang="zh-CN" altLang="en-US" sz="1400" dirty="0"/>
          </a:p>
        </p:txBody>
      </p:sp>
      <p:sp>
        <p:nvSpPr>
          <p:cNvPr id="6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381778" y="2462502"/>
            <a:ext cx="1438580" cy="2933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显示几个提示点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36" idx="2"/>
            <a:endCxn id="32" idx="1"/>
          </p:cNvCxnSpPr>
          <p:nvPr/>
        </p:nvCxnSpPr>
        <p:spPr>
          <a:xfrm>
            <a:off x="2349497" y="2721934"/>
            <a:ext cx="196853" cy="5008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>
            <a:endCxn id="25" idx="2"/>
          </p:cNvCxnSpPr>
          <p:nvPr/>
        </p:nvCxnSpPr>
        <p:spPr>
          <a:xfrm rot="10800000">
            <a:off x="2330450" y="2083760"/>
            <a:ext cx="393701" cy="94291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57614" y="1938667"/>
            <a:ext cx="1172835" cy="2901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轴速度</a:t>
            </a:r>
            <a:endParaRPr lang="zh-CN" altLang="en-US" sz="1400" dirty="0"/>
          </a:p>
        </p:txBody>
      </p:sp>
      <p:cxnSp>
        <p:nvCxnSpPr>
          <p:cNvPr id="30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3371850" y="2419352"/>
            <a:ext cx="977900" cy="17144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左大括号 31"/>
          <p:cNvSpPr/>
          <p:nvPr/>
        </p:nvSpPr>
        <p:spPr>
          <a:xfrm>
            <a:off x="2546350" y="2540000"/>
            <a:ext cx="215900" cy="476250"/>
          </a:xfrm>
          <a:prstGeom prst="leftBrace">
            <a:avLst>
              <a:gd name="adj1" fmla="val 8333"/>
              <a:gd name="adj2" fmla="val 487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85848" y="2433967"/>
            <a:ext cx="1263649" cy="5759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将篮球移到对应的提示点</a:t>
            </a:r>
            <a:endParaRPr lang="zh-CN" altLang="en-US" sz="1400" dirty="0"/>
          </a:p>
        </p:txBody>
      </p:sp>
      <p:cxnSp>
        <p:nvCxnSpPr>
          <p:cNvPr id="4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48" idx="2"/>
            <a:endCxn id="46" idx="1"/>
          </p:cNvCxnSpPr>
          <p:nvPr/>
        </p:nvCxnSpPr>
        <p:spPr>
          <a:xfrm flipV="1">
            <a:off x="2311396" y="3356219"/>
            <a:ext cx="241304" cy="7056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左大括号 45"/>
          <p:cNvSpPr/>
          <p:nvPr/>
        </p:nvSpPr>
        <p:spPr>
          <a:xfrm>
            <a:off x="2552700" y="3124200"/>
            <a:ext cx="215900" cy="476250"/>
          </a:xfrm>
          <a:prstGeom prst="leftBrace">
            <a:avLst>
              <a:gd name="adj1" fmla="val 8333"/>
              <a:gd name="adj2" fmla="val 487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93799" y="3138817"/>
            <a:ext cx="1117597" cy="5759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每碰到舞台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边缘盖图章</a:t>
            </a:r>
            <a:endParaRPr lang="zh-CN" altLang="en-US" sz="1400" dirty="0"/>
          </a:p>
        </p:txBody>
      </p:sp>
      <p:sp>
        <p:nvSpPr>
          <p:cNvPr id="5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496078" y="3484852"/>
            <a:ext cx="939522" cy="2933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变得透明</a:t>
            </a:r>
            <a:endParaRPr lang="zh-CN" altLang="en-US" sz="1400" dirty="0"/>
          </a:p>
        </p:txBody>
      </p:sp>
      <p:cxnSp>
        <p:nvCxnSpPr>
          <p:cNvPr id="5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stCxn id="51" idx="0"/>
          </p:cNvCxnSpPr>
          <p:nvPr/>
        </p:nvCxnSpPr>
        <p:spPr>
          <a:xfrm rot="10800000" flipV="1">
            <a:off x="4038600" y="3631550"/>
            <a:ext cx="457478" cy="10859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298700" y="4064000"/>
            <a:ext cx="438150" cy="63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44650" y="3910302"/>
            <a:ext cx="641350" cy="2933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摆正</a:t>
            </a:r>
            <a:endParaRPr lang="zh-CN" altLang="en-US" sz="1400" dirty="0"/>
          </a:p>
        </p:txBody>
      </p:sp>
      <p:cxnSp>
        <p:nvCxnSpPr>
          <p:cNvPr id="5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62" idx="0"/>
          </p:cNvCxnSpPr>
          <p:nvPr/>
        </p:nvCxnSpPr>
        <p:spPr>
          <a:xfrm flipV="1">
            <a:off x="3937000" y="4195134"/>
            <a:ext cx="622299" cy="84766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559299" y="3907167"/>
            <a:ext cx="1117597" cy="5759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提示结束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移回投篮点</a:t>
            </a:r>
            <a:endParaRPr lang="zh-CN" altLang="en-US" sz="1400" dirty="0"/>
          </a:p>
        </p:txBody>
      </p:sp>
      <p:cxnSp>
        <p:nvCxnSpPr>
          <p:cNvPr id="65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305050" y="4457700"/>
            <a:ext cx="438150" cy="63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71550" y="4304002"/>
            <a:ext cx="1320800" cy="2933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清除透明特效</a:t>
            </a:r>
            <a:endParaRPr lang="zh-CN" altLang="en-US" sz="1400" dirty="0"/>
          </a:p>
        </p:txBody>
      </p:sp>
      <p:cxnSp>
        <p:nvCxnSpPr>
          <p:cNvPr id="6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3333750" y="4635500"/>
            <a:ext cx="260350" cy="254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3619497" y="4497717"/>
            <a:ext cx="1403351" cy="3155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换成篮球造型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500"/>
                            </p:stCondLst>
                            <p:childTnLst>
                              <p:par>
                                <p:cTn id="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8" grpId="0"/>
      <p:bldP spid="52" grpId="0"/>
      <p:bldP spid="61" grpId="0"/>
      <p:bldP spid="25" grpId="0"/>
      <p:bldP spid="32" grpId="0" animBg="1"/>
      <p:bldP spid="36" grpId="0"/>
      <p:bldP spid="46" grpId="0" animBg="1"/>
      <p:bldP spid="48" grpId="0"/>
      <p:bldP spid="51" grpId="0"/>
      <p:bldP spid="58" grpId="0"/>
      <p:bldP spid="62" grpId="0"/>
      <p:bldP spid="66" grpId="0"/>
      <p:bldP spid="6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、篮球移动过程中，碰到篮板，篮筐，地面反弹，舞台边缘需要反弹，因为篮球有半径所以在计算碰撞距离时需要减掉半径。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第五步：篮球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14937" y="1440670"/>
            <a:ext cx="342901" cy="342901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04659" y="2476668"/>
            <a:ext cx="342901" cy="342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37898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38500" y="1117183"/>
            <a:ext cx="3705225" cy="254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 flipV="1">
            <a:off x="3765004" y="2616200"/>
            <a:ext cx="794296" cy="3392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 flipV="1">
            <a:off x="2451100" y="1734202"/>
            <a:ext cx="395570" cy="24747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>
            <a:off x="3892550" y="2032002"/>
            <a:ext cx="603250" cy="1269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22350" y="1443496"/>
            <a:ext cx="1257300" cy="55133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篮球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轴方向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受重力影响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52" idx="2"/>
          </p:cNvCxnSpPr>
          <p:nvPr/>
        </p:nvCxnSpPr>
        <p:spPr>
          <a:xfrm flipV="1">
            <a:off x="2348954" y="2364960"/>
            <a:ext cx="588851" cy="14573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512605" y="1770659"/>
            <a:ext cx="1835529" cy="5251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现在是对方的回合，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设置回合为我的回合</a:t>
            </a:r>
            <a:endParaRPr lang="en-US" altLang="zh-CN" sz="1400" dirty="0" smtClean="0"/>
          </a:p>
        </p:txBody>
      </p:sp>
      <p:sp>
        <p:nvSpPr>
          <p:cNvPr id="5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6726" y="2234702"/>
            <a:ext cx="1842228" cy="55197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现在是我的回合，设置回合为对方的回合</a:t>
            </a:r>
            <a:endParaRPr lang="zh-CN" altLang="en-US" sz="1400" dirty="0"/>
          </a:p>
        </p:txBody>
      </p:sp>
      <p:sp>
        <p:nvSpPr>
          <p:cNvPr id="6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641465" y="3555087"/>
            <a:ext cx="257960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49" idx="3"/>
            <a:endCxn id="10243" idx="2"/>
          </p:cNvCxnSpPr>
          <p:nvPr/>
        </p:nvCxnSpPr>
        <p:spPr>
          <a:xfrm rot="5400000" flipH="1" flipV="1">
            <a:off x="4450586" y="3796301"/>
            <a:ext cx="274641" cy="6413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580684" y="2431991"/>
            <a:ext cx="163596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是否需要处理碰撞</a:t>
            </a:r>
            <a:endParaRPr lang="zh-CN" altLang="en-US" sz="1400" dirty="0"/>
          </a:p>
        </p:txBody>
      </p:sp>
      <p:cxnSp>
        <p:nvCxnSpPr>
          <p:cNvPr id="42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stCxn id="46" idx="2"/>
          </p:cNvCxnSpPr>
          <p:nvPr/>
        </p:nvCxnSpPr>
        <p:spPr>
          <a:xfrm flipV="1">
            <a:off x="2183867" y="2952750"/>
            <a:ext cx="711733" cy="39749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325159" y="2934931"/>
            <a:ext cx="1858708" cy="8306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如果需要处理碰撞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需要处理碰撞之后的旋转角度</a:t>
            </a:r>
            <a:endParaRPr lang="zh-CN" altLang="en-US" sz="1400" dirty="0"/>
          </a:p>
        </p:txBody>
      </p:sp>
      <p:sp>
        <p:nvSpPr>
          <p:cNvPr id="4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3568700" y="3936827"/>
            <a:ext cx="2032000" cy="2859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处理左侧篮筐碰撞问题</a:t>
            </a:r>
            <a:endParaRPr lang="zh-CN" altLang="en-US" sz="1400" dirty="0"/>
          </a:p>
        </p:txBody>
      </p:sp>
      <p:sp>
        <p:nvSpPr>
          <p:cNvPr id="3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368299" y="3822641"/>
            <a:ext cx="1968499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处理右侧篮筐碰撞问题</a:t>
            </a:r>
            <a:endParaRPr lang="zh-CN" altLang="en-US" sz="1400" dirty="0"/>
          </a:p>
        </p:txBody>
      </p:sp>
      <p:cxnSp>
        <p:nvCxnSpPr>
          <p:cNvPr id="34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>
            <a:endCxn id="33" idx="2"/>
          </p:cNvCxnSpPr>
          <p:nvPr/>
        </p:nvCxnSpPr>
        <p:spPr>
          <a:xfrm rot="5400000">
            <a:off x="2292192" y="3340259"/>
            <a:ext cx="698816" cy="609604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5" grpId="0"/>
      <p:bldP spid="52" grpId="0"/>
      <p:bldP spid="65" grpId="0"/>
      <p:bldP spid="46" grpId="0"/>
      <p:bldP spid="49" grpId="0"/>
      <p:bldP spid="3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10489" y="867272"/>
            <a:ext cx="2097647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 flipV="1">
            <a:off x="2812504" y="2012950"/>
            <a:ext cx="533946" cy="217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50" idx="2"/>
          </p:cNvCxnSpPr>
          <p:nvPr/>
        </p:nvCxnSpPr>
        <p:spPr>
          <a:xfrm rot="10800000">
            <a:off x="2476500" y="950350"/>
            <a:ext cx="757520" cy="66321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5016500" y="1390651"/>
            <a:ext cx="781050" cy="10794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857250" y="789447"/>
            <a:ext cx="1619250" cy="32180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篮球碰到下面地面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820331" y="1205226"/>
            <a:ext cx="2402918" cy="3314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改变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轴速度方向和速度大小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4737102" y="1772986"/>
            <a:ext cx="1142998" cy="1136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909604" y="1586509"/>
            <a:ext cx="1835529" cy="30579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改变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轴速度大小</a:t>
            </a:r>
            <a:endParaRPr lang="en-US" altLang="zh-CN" sz="1400" dirty="0" smtClean="0"/>
          </a:p>
        </p:txBody>
      </p:sp>
      <p:sp>
        <p:nvSpPr>
          <p:cNvPr id="5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52450" y="1841500"/>
            <a:ext cx="2235200" cy="39273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设置篮球碰撞之后的方向</a:t>
            </a:r>
            <a:endParaRPr lang="zh-CN" altLang="en-US" sz="1400" dirty="0"/>
          </a:p>
        </p:txBody>
      </p:sp>
      <p:sp>
        <p:nvSpPr>
          <p:cNvPr id="6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641465" y="3555087"/>
            <a:ext cx="257960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2649818" y="1244919"/>
            <a:ext cx="635467" cy="171827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20799" y="1231841"/>
            <a:ext cx="1319771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固定篮球位置</a:t>
            </a:r>
            <a:endParaRPr lang="zh-CN" altLang="en-US" sz="1400" dirty="0"/>
          </a:p>
        </p:txBody>
      </p:sp>
      <p:cxnSp>
        <p:nvCxnSpPr>
          <p:cNvPr id="42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2584450" y="2375119"/>
            <a:ext cx="655918" cy="13313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93459" y="2350731"/>
            <a:ext cx="1858708" cy="15582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4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5037418" y="2838450"/>
            <a:ext cx="379132" cy="4723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461660" y="2666827"/>
            <a:ext cx="2596490" cy="2922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改变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轴速度方向和速度大小</a:t>
            </a:r>
            <a:endParaRPr lang="zh-CN" altLang="en-US" sz="1400" dirty="0"/>
          </a:p>
        </p:txBody>
      </p: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85849" y="2336741"/>
            <a:ext cx="1478519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碰到舞台上边缘</a:t>
            </a:r>
            <a:endParaRPr lang="zh-CN" altLang="en-US" sz="1400" dirty="0"/>
          </a:p>
        </p:txBody>
      </p:sp>
      <p:cxnSp>
        <p:nvCxnSpPr>
          <p:cNvPr id="37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 flipV="1">
            <a:off x="2698204" y="2628900"/>
            <a:ext cx="610146" cy="30697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65250" y="2780803"/>
            <a:ext cx="1301750" cy="33704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固定篮球位置</a:t>
            </a:r>
            <a:endParaRPr lang="zh-CN" altLang="en-US" sz="1400" dirty="0"/>
          </a:p>
        </p:txBody>
      </p:sp>
      <p:cxnSp>
        <p:nvCxnSpPr>
          <p:cNvPr id="4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4711702" y="3112836"/>
            <a:ext cx="622298" cy="1136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369854" y="2964459"/>
            <a:ext cx="1835529" cy="30579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改变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轴速度大小</a:t>
            </a:r>
            <a:endParaRPr lang="en-US" altLang="zh-CN" sz="1400" dirty="0" smtClean="0"/>
          </a:p>
        </p:txBody>
      </p:sp>
      <p:cxnSp>
        <p:nvCxnSpPr>
          <p:cNvPr id="54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2851150" y="3340100"/>
            <a:ext cx="520700" cy="8255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66750" y="3251141"/>
            <a:ext cx="2164318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设置篮球碰撞之后的方向</a:t>
            </a:r>
          </a:p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>
            <a:off x="2774950" y="3721100"/>
            <a:ext cx="508000" cy="635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95400" y="3581341"/>
            <a:ext cx="1440418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碰到舞台右边缘</a:t>
            </a:r>
            <a:endParaRPr lang="zh-CN" altLang="en-US" sz="1400" dirty="0"/>
          </a:p>
        </p:txBody>
      </p:sp>
      <p:cxnSp>
        <p:nvCxnSpPr>
          <p:cNvPr id="62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2984500" y="3975100"/>
            <a:ext cx="412750" cy="10795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31950" y="3911541"/>
            <a:ext cx="1332468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固定篮球位置</a:t>
            </a:r>
            <a:endParaRPr lang="zh-CN" altLang="en-US" sz="1400" dirty="0"/>
          </a:p>
        </p:txBody>
      </p:sp>
      <p:cxnSp>
        <p:nvCxnSpPr>
          <p:cNvPr id="6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5067300" y="3994150"/>
            <a:ext cx="336550" cy="1968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407954" y="3720109"/>
            <a:ext cx="1513546" cy="53439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改变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轴速度方向和速度大小</a:t>
            </a:r>
            <a:endParaRPr lang="zh-CN" altLang="en-US" sz="1400" dirty="0"/>
          </a:p>
        </p:txBody>
      </p:sp>
      <p:cxnSp>
        <p:nvCxnSpPr>
          <p:cNvPr id="70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2914650" y="4457700"/>
            <a:ext cx="412750" cy="10795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92150" y="4394141"/>
            <a:ext cx="2202418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设置篮球碰撞之后的方向</a:t>
            </a:r>
          </a:p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25" grpId="0"/>
      <p:bldP spid="52" grpId="0"/>
      <p:bldP spid="65" grpId="0"/>
      <p:bldP spid="49" grpId="0"/>
      <p:bldP spid="36" grpId="0"/>
      <p:bldP spid="38" grpId="0"/>
      <p:bldP spid="47" grpId="0"/>
      <p:bldP spid="55" grpId="0"/>
      <p:bldP spid="59" grpId="0"/>
      <p:bldP spid="63" grpId="0"/>
      <p:bldP spid="68" grpId="0"/>
      <p:bldP spid="7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28153" y="1318912"/>
            <a:ext cx="4219937" cy="286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>
            <a:off x="3104604" y="2408820"/>
            <a:ext cx="1441996" cy="1053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5683250" y="1428750"/>
            <a:ext cx="565150" cy="6985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296580" y="1262376"/>
            <a:ext cx="1266269" cy="3314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碰到左侧篮筐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165600" y="1943101"/>
            <a:ext cx="971550" cy="14604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166650" y="1777009"/>
            <a:ext cx="2434300" cy="30579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改变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轴速度方向和速度大小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527550" y="2228850"/>
            <a:ext cx="2228850" cy="39273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设置篮球碰撞之后的角度</a:t>
            </a:r>
            <a:endParaRPr lang="zh-CN" altLang="en-US" sz="1400" dirty="0"/>
          </a:p>
        </p:txBody>
      </p:sp>
      <p:sp>
        <p:nvSpPr>
          <p:cNvPr id="6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641465" y="3555087"/>
            <a:ext cx="257960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1703668" y="1816100"/>
            <a:ext cx="385482" cy="5149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19099" y="1689041"/>
            <a:ext cx="1319771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固定篮球位置</a:t>
            </a:r>
            <a:endParaRPr lang="zh-CN" altLang="en-US" sz="1400" dirty="0"/>
          </a:p>
        </p:txBody>
      </p:sp>
      <p:cxnSp>
        <p:nvCxnSpPr>
          <p:cNvPr id="42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endCxn id="36" idx="0"/>
          </p:cNvCxnSpPr>
          <p:nvPr/>
        </p:nvCxnSpPr>
        <p:spPr>
          <a:xfrm flipV="1">
            <a:off x="3695700" y="2851469"/>
            <a:ext cx="825499" cy="1873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93459" y="2350731"/>
            <a:ext cx="1858708" cy="15582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521199" y="2679641"/>
            <a:ext cx="1478519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碰到舞台左边缘</a:t>
            </a:r>
            <a:endParaRPr lang="zh-CN" altLang="en-US" sz="1400" dirty="0"/>
          </a:p>
        </p:txBody>
      </p:sp>
      <p:cxnSp>
        <p:nvCxnSpPr>
          <p:cNvPr id="37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>
            <a:endCxn id="55" idx="2"/>
          </p:cNvCxnSpPr>
          <p:nvPr/>
        </p:nvCxnSpPr>
        <p:spPr>
          <a:xfrm rot="10800000" flipV="1">
            <a:off x="1625600" y="3143249"/>
            <a:ext cx="469900" cy="57469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203702" y="3289300"/>
            <a:ext cx="514348" cy="121986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766603" y="3129559"/>
            <a:ext cx="2453346" cy="30579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改变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轴速度方向和速度大小</a:t>
            </a:r>
            <a:endParaRPr lang="zh-CN" altLang="en-US" sz="1400" dirty="0"/>
          </a:p>
        </p:txBody>
      </p:sp>
      <p:cxnSp>
        <p:nvCxnSpPr>
          <p:cNvPr id="54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>
            <a:off x="3060700" y="3721102"/>
            <a:ext cx="831850" cy="5714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330200" y="3028891"/>
            <a:ext cx="129540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固定篮球位置</a:t>
            </a:r>
            <a:endParaRPr lang="zh-CN" altLang="en-US" sz="1400" dirty="0"/>
          </a:p>
        </p:txBody>
      </p:sp>
      <p:sp>
        <p:nvSpPr>
          <p:cNvPr id="7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3873500" y="3568701"/>
            <a:ext cx="2228850" cy="3175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设置篮球碰撞之后的角度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5" grpId="0"/>
      <p:bldP spid="52" grpId="0"/>
      <p:bldP spid="65" grpId="0"/>
      <p:bldP spid="46" grpId="0"/>
      <p:bldP spid="36" grpId="0"/>
      <p:bldP spid="47" grpId="0"/>
      <p:bldP spid="55" grpId="0"/>
      <p:bldP spid="7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507862" y="989720"/>
            <a:ext cx="4129954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 smtClean="0"/>
                <a:t>3</a:t>
              </a:r>
              <a:r>
                <a:rPr lang="zh-CN" altLang="en-US" dirty="0" smtClean="0"/>
                <a:t>、篮球碰到</a:t>
              </a:r>
              <a:r>
                <a:rPr lang="zh-CN" altLang="en-US" dirty="0" smtClean="0"/>
                <a:t>篮筐需要</a:t>
              </a:r>
              <a:r>
                <a:rPr lang="zh-CN" altLang="en-US" dirty="0" smtClean="0"/>
                <a:t>反弹。</a:t>
              </a:r>
              <a:endParaRPr lang="zh-CN" altLang="en-US" dirty="0"/>
            </a:p>
            <a:p>
              <a:pPr algn="just">
                <a:lnSpc>
                  <a:spcPct val="150000"/>
                </a:lnSpc>
              </a:pP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第五步：篮球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371388" y="1027106"/>
            <a:ext cx="342901" cy="342901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04659" y="2476668"/>
            <a:ext cx="342901" cy="342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84040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62780" y="848222"/>
            <a:ext cx="5427095" cy="37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>
            <a:off x="2260600" y="3251200"/>
            <a:ext cx="603250" cy="1143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50" idx="2"/>
          </p:cNvCxnSpPr>
          <p:nvPr/>
        </p:nvCxnSpPr>
        <p:spPr>
          <a:xfrm>
            <a:off x="2341275" y="1082198"/>
            <a:ext cx="401925" cy="37195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882267" y="811846"/>
            <a:ext cx="1459008" cy="54070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如果篮球到篮筐的距离小于半径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88950" y="3080894"/>
            <a:ext cx="1727200" cy="3357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篮球在篮筐的下方</a:t>
            </a:r>
            <a:endParaRPr lang="zh-CN" altLang="en-US" sz="1400" dirty="0"/>
          </a:p>
        </p:txBody>
      </p:sp>
      <p:sp>
        <p:nvSpPr>
          <p:cNvPr id="6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193229" y="3108805"/>
            <a:ext cx="257960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65" idx="2"/>
          </p:cNvCxnSpPr>
          <p:nvPr/>
        </p:nvCxnSpPr>
        <p:spPr>
          <a:xfrm>
            <a:off x="2266950" y="2677820"/>
            <a:ext cx="539750" cy="32573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40564" y="2527300"/>
            <a:ext cx="1326386" cy="30103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设置运行速度</a:t>
            </a:r>
            <a:endParaRPr lang="zh-CN" altLang="en-US" sz="1400" dirty="0"/>
          </a:p>
        </p:txBody>
      </p:sp>
      <p:cxnSp>
        <p:nvCxnSpPr>
          <p:cNvPr id="42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stCxn id="33" idx="1"/>
            <a:endCxn id="38" idx="2"/>
          </p:cNvCxnSpPr>
          <p:nvPr/>
        </p:nvCxnSpPr>
        <p:spPr>
          <a:xfrm rot="10800000">
            <a:off x="1934414" y="1986230"/>
            <a:ext cx="554786" cy="32517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2292350" y="4279900"/>
            <a:ext cx="533400" cy="762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804192" y="4224916"/>
            <a:ext cx="1437358" cy="2554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设置撞击的角度</a:t>
            </a:r>
            <a:endParaRPr lang="zh-CN" altLang="en-US" sz="1400" dirty="0"/>
          </a:p>
        </p:txBody>
      </p:sp>
      <p:sp>
        <p:nvSpPr>
          <p:cNvPr id="3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838200" y="1678007"/>
            <a:ext cx="1096214" cy="61644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重复运行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到半径以外</a:t>
            </a:r>
            <a:endParaRPr lang="en-US" altLang="zh-CN" sz="1400" dirty="0" smtClean="0"/>
          </a:p>
        </p:txBody>
      </p:sp>
      <p:cxnSp>
        <p:nvCxnSpPr>
          <p:cNvPr id="68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>
            <a:endCxn id="69" idx="2"/>
          </p:cNvCxnSpPr>
          <p:nvPr/>
        </p:nvCxnSpPr>
        <p:spPr>
          <a:xfrm rot="10800000" flipV="1">
            <a:off x="2131451" y="3679192"/>
            <a:ext cx="709241" cy="113695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749300" y="3515425"/>
            <a:ext cx="1382150" cy="55492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设置篮球撞击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篮筐的角度</a:t>
            </a:r>
            <a:endParaRPr lang="zh-CN" altLang="en-US" sz="1400" dirty="0"/>
          </a:p>
        </p:txBody>
      </p:sp>
      <p:sp>
        <p:nvSpPr>
          <p:cNvPr id="33" name="左大括号 32"/>
          <p:cNvSpPr/>
          <p:nvPr/>
        </p:nvSpPr>
        <p:spPr>
          <a:xfrm>
            <a:off x="2489200" y="1816100"/>
            <a:ext cx="2286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65" grpId="0"/>
      <p:bldP spid="49" grpId="0"/>
      <p:bldP spid="38" grpId="0"/>
      <p:bldP spid="69" grpId="0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4455108"/>
              </p:ext>
            </p:extLst>
          </p:nvPr>
        </p:nvGraphicFramePr>
        <p:xfrm>
          <a:off x="353930" y="740123"/>
          <a:ext cx="8207364" cy="4075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894"/>
                <a:gridCol w="2055058"/>
                <a:gridCol w="4213412"/>
              </a:tblGrid>
              <a:tr h="389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舞台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主要角色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91671">
                <a:tc rowSpan="6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游戏中背景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  </a:t>
                      </a:r>
                      <a:r>
                        <a:rPr lang="zh-CN" altLang="en-US" baseline="0" dirty="0" smtClean="0"/>
                        <a:t>篮球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篮球受重力影响，做抛物线运动，碰到地面，边缘，篮筐，篮板反弹，落入篮筐得分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717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baseline="0" dirty="0" smtClean="0"/>
                        <a:t>         提示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点击绿旗显示引导提示，游戏开始或者点击菜单按钮显示选择模式提示，</a:t>
                      </a:r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60</a:t>
                      </a:r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秒倒计时结束显示倒计时提示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9167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主页显示经典和练习两个按钮，经典模式限时</a:t>
                      </a:r>
                      <a:r>
                        <a:rPr lang="en-US" altLang="zh-CN" sz="1200" dirty="0" smtClean="0"/>
                        <a:t>60</a:t>
                      </a:r>
                      <a:r>
                        <a:rPr lang="zh-CN" altLang="en-US" sz="1200" dirty="0" smtClean="0"/>
                        <a:t>秒，游戏过程中，显示重来和菜单按钮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63649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      得分特效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当投篮得分需要显示得分特效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7374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                </a:t>
                      </a:r>
                      <a:r>
                        <a:rPr lang="zh-CN" altLang="en-US" dirty="0" smtClean="0"/>
                        <a:t>计分板数字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克隆倒计时和</a:t>
                      </a:r>
                      <a:r>
                        <a:rPr lang="zh-CN" altLang="en-US" sz="1200" dirty="0" smtClean="0"/>
                        <a:t>得分显示</a:t>
                      </a:r>
                      <a:r>
                        <a:rPr lang="zh-CN" altLang="en-US" sz="1200" dirty="0" smtClean="0"/>
                        <a:t>在对应的位置上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74637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          开挂模式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当点击</a:t>
                      </a:r>
                      <a:r>
                        <a:rPr lang="en-US" altLang="zh-CN" sz="1200" dirty="0" smtClean="0"/>
                        <a:t>x</a:t>
                      </a:r>
                      <a:r>
                        <a:rPr lang="zh-CN" altLang="en-US" sz="1200" dirty="0" smtClean="0"/>
                        <a:t>键，会显示更多的篮球运动轨迹，开启开挂模式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2628660E-DB59-42D6-A2BE-D0A1A7E4537D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Task rules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任务规划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569797" y="1292766"/>
            <a:ext cx="2409701" cy="2138140"/>
            <a:chOff x="569797" y="1292766"/>
            <a:chExt cx="2409701" cy="2138140"/>
          </a:xfrm>
        </p:grpSpPr>
        <p:pic>
          <p:nvPicPr>
            <p:cNvPr id="7" name="图片 6" descr="背景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797" y="2272097"/>
              <a:ext cx="1499699" cy="1124774"/>
            </a:xfrm>
            <a:prstGeom prst="rect">
              <a:avLst/>
            </a:prstGeom>
          </p:spPr>
        </p:pic>
        <p:pic>
          <p:nvPicPr>
            <p:cNvPr id="8" name="图片 7" descr="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3673" y="1292766"/>
              <a:ext cx="289069" cy="289069"/>
            </a:xfrm>
            <a:prstGeom prst="rect">
              <a:avLst/>
            </a:prstGeom>
          </p:spPr>
        </p:pic>
        <p:pic>
          <p:nvPicPr>
            <p:cNvPr id="9" name="图片 8" descr="足球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2602873" y="2067020"/>
              <a:ext cx="336176" cy="54830"/>
            </a:xfrm>
            <a:prstGeom prst="rect">
              <a:avLst/>
            </a:prstGeom>
          </p:spPr>
        </p:pic>
        <p:pic>
          <p:nvPicPr>
            <p:cNvPr id="10" name="图片 9" descr="球门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0795" y="2656684"/>
              <a:ext cx="348703" cy="124616"/>
            </a:xfrm>
            <a:prstGeom prst="rect">
              <a:avLst/>
            </a:prstGeom>
          </p:spPr>
        </p:pic>
        <p:pic>
          <p:nvPicPr>
            <p:cNvPr id="11" name="图片 10" descr="左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5552" y="3196578"/>
              <a:ext cx="185598" cy="234328"/>
            </a:xfrm>
            <a:prstGeom prst="rect">
              <a:avLst/>
            </a:prstGeom>
          </p:spPr>
        </p:pic>
      </p:grpSp>
      <p:pic>
        <p:nvPicPr>
          <p:cNvPr id="12" name="图片 11" descr="00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33926" y="3841644"/>
            <a:ext cx="186423" cy="292064"/>
          </a:xfrm>
          <a:prstGeom prst="rect">
            <a:avLst/>
          </a:prstGeom>
        </p:spPr>
      </p:pic>
      <p:pic>
        <p:nvPicPr>
          <p:cNvPr id="13" name="图片 12" descr="箭头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31993" y="4462001"/>
            <a:ext cx="413075" cy="993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37344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17912" y="658491"/>
            <a:ext cx="4519537" cy="382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50" idx="2"/>
          </p:cNvCxnSpPr>
          <p:nvPr/>
        </p:nvCxnSpPr>
        <p:spPr>
          <a:xfrm rot="10800000" flipV="1">
            <a:off x="2476500" y="825499"/>
            <a:ext cx="692150" cy="1248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>
            <a:off x="5581650" y="1047751"/>
            <a:ext cx="336550" cy="6349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93800" y="789447"/>
            <a:ext cx="1282700" cy="32180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篮球向下运动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960031" y="982976"/>
            <a:ext cx="1456769" cy="3314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设置速度的角度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5219700" y="1485900"/>
            <a:ext cx="393700" cy="190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674654" y="1338859"/>
            <a:ext cx="1259546" cy="30579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设置速度角度</a:t>
            </a:r>
            <a:endParaRPr lang="en-US" altLang="zh-CN" sz="1400" dirty="0" smtClean="0"/>
          </a:p>
        </p:txBody>
      </p:sp>
      <p:sp>
        <p:nvSpPr>
          <p:cNvPr id="6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641465" y="3555087"/>
            <a:ext cx="257960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42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>
            <a:off x="2546350" y="2946400"/>
            <a:ext cx="673100" cy="1333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93459" y="2350731"/>
            <a:ext cx="1858708" cy="15582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4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5035550" y="1860550"/>
            <a:ext cx="419100" cy="254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499760" y="1727027"/>
            <a:ext cx="1447140" cy="2922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获取正确的角度</a:t>
            </a:r>
            <a:endParaRPr lang="zh-CN" altLang="en-US" sz="1400" dirty="0"/>
          </a:p>
        </p:txBody>
      </p: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52548" y="2781241"/>
            <a:ext cx="1193801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需要减去</a:t>
            </a:r>
            <a:r>
              <a:rPr lang="en-US" altLang="zh-CN" sz="1400" dirty="0" smtClean="0"/>
              <a:t>360</a:t>
            </a:r>
            <a:endParaRPr lang="zh-CN" altLang="en-US" sz="1400" dirty="0"/>
          </a:p>
        </p:txBody>
      </p:sp>
      <p:cxnSp>
        <p:nvCxnSpPr>
          <p:cNvPr id="37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>
            <a:off x="2559050" y="2501900"/>
            <a:ext cx="641350" cy="3429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52550" y="2323603"/>
            <a:ext cx="1193800" cy="33704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角度大于</a:t>
            </a:r>
            <a:r>
              <a:rPr lang="en-US" altLang="zh-CN" sz="1400" dirty="0" smtClean="0"/>
              <a:t>180</a:t>
            </a:r>
            <a:endParaRPr lang="zh-CN" altLang="en-US" sz="1400" dirty="0"/>
          </a:p>
        </p:txBody>
      </p:sp>
      <p:cxnSp>
        <p:nvCxnSpPr>
          <p:cNvPr id="4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5010150" y="2127250"/>
            <a:ext cx="571500" cy="1016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598454" y="2062759"/>
            <a:ext cx="1507196" cy="30579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获取正确的角度</a:t>
            </a:r>
            <a:endParaRPr lang="en-US" altLang="zh-CN" sz="1400" dirty="0" smtClean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>
            <a:off x="2774950" y="3460750"/>
            <a:ext cx="355600" cy="254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79550" y="3320991"/>
            <a:ext cx="1256268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设置旋转角度</a:t>
            </a:r>
            <a:endParaRPr lang="zh-CN" altLang="en-US" sz="1400" dirty="0"/>
          </a:p>
        </p:txBody>
      </p:sp>
      <p:cxnSp>
        <p:nvCxnSpPr>
          <p:cNvPr id="62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stCxn id="63" idx="2"/>
          </p:cNvCxnSpPr>
          <p:nvPr/>
        </p:nvCxnSpPr>
        <p:spPr>
          <a:xfrm flipV="1">
            <a:off x="2735818" y="3816351"/>
            <a:ext cx="432832" cy="9556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549400" y="3740091"/>
            <a:ext cx="1186418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增加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轴速度</a:t>
            </a:r>
            <a:endParaRPr lang="zh-CN" altLang="en-US" sz="1400" dirty="0"/>
          </a:p>
        </p:txBody>
      </p:sp>
      <p:sp>
        <p:nvSpPr>
          <p:cNvPr id="6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674654" y="2723159"/>
            <a:ext cx="1513546" cy="33119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获取正确的角度</a:t>
            </a:r>
            <a:endParaRPr lang="zh-CN" altLang="en-US" sz="1400" dirty="0"/>
          </a:p>
        </p:txBody>
      </p:sp>
      <p:cxnSp>
        <p:nvCxnSpPr>
          <p:cNvPr id="70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2794000" y="4197350"/>
            <a:ext cx="412750" cy="10795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562100" y="4140141"/>
            <a:ext cx="118745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增加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轴速度</a:t>
            </a:r>
            <a:endParaRPr lang="zh-CN" altLang="en-US" sz="1400" dirty="0"/>
          </a:p>
        </p:txBody>
      </p:sp>
      <p:cxnSp>
        <p:nvCxnSpPr>
          <p:cNvPr id="73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74" idx="0"/>
          </p:cNvCxnSpPr>
          <p:nvPr/>
        </p:nvCxnSpPr>
        <p:spPr>
          <a:xfrm>
            <a:off x="4787900" y="2355850"/>
            <a:ext cx="826160" cy="171364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614060" y="2381077"/>
            <a:ext cx="2342490" cy="2922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获取唯一和速度之间的夹角</a:t>
            </a:r>
            <a:endParaRPr lang="zh-CN" altLang="en-US" sz="1400" dirty="0"/>
          </a:p>
        </p:txBody>
      </p:sp>
      <p:cxnSp>
        <p:nvCxnSpPr>
          <p:cNvPr id="10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5118100" y="2647950"/>
            <a:ext cx="584200" cy="1905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25" grpId="0"/>
      <p:bldP spid="49" grpId="0"/>
      <p:bldP spid="36" grpId="0"/>
      <p:bldP spid="38" grpId="0"/>
      <p:bldP spid="47" grpId="0"/>
      <p:bldP spid="59" grpId="0"/>
      <p:bldP spid="63" grpId="0"/>
      <p:bldP spid="68" grpId="0"/>
      <p:bldP spid="71" grpId="0"/>
      <p:bldP spid="7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507862" y="989720"/>
            <a:ext cx="4129954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 smtClean="0"/>
                <a:t>3</a:t>
              </a:r>
              <a:r>
                <a:rPr lang="zh-CN" altLang="en-US" dirty="0" smtClean="0"/>
                <a:t>、碰撞设置角度。</a:t>
              </a:r>
              <a:endParaRPr lang="zh-CN" altLang="en-US" dirty="0"/>
            </a:p>
            <a:p>
              <a:pPr algn="just">
                <a:lnSpc>
                  <a:spcPct val="150000"/>
                </a:lnSpc>
              </a:pP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第五步：篮球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371388" y="1027106"/>
            <a:ext cx="342901" cy="342901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04659" y="2476668"/>
            <a:ext cx="342901" cy="342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84040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62780" y="2093560"/>
            <a:ext cx="5427095" cy="122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6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193229" y="3108805"/>
            <a:ext cx="257960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65" idx="2"/>
          </p:cNvCxnSpPr>
          <p:nvPr/>
        </p:nvCxnSpPr>
        <p:spPr>
          <a:xfrm flipV="1">
            <a:off x="2254250" y="3048000"/>
            <a:ext cx="571500" cy="1968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27864" y="2832100"/>
            <a:ext cx="1326386" cy="8255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根据移动的位移计算需要旋转的角度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游戏开始和游戏</a:t>
              </a:r>
              <a:r>
                <a:rPr lang="zh-CN" altLang="en-US" dirty="0" smtClean="0"/>
                <a:t>结束重置开</a:t>
              </a:r>
              <a:r>
                <a:rPr lang="zh-CN" altLang="en-US" dirty="0" smtClean="0"/>
                <a:t>挂模式。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第六步：开挂模式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82289" y="1580679"/>
            <a:ext cx="353886" cy="8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879347" y="2657084"/>
            <a:ext cx="190107" cy="45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687318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83010" y="969809"/>
            <a:ext cx="1524000" cy="121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736104" y="1080326"/>
            <a:ext cx="133815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364560" y="2677717"/>
            <a:ext cx="2085975" cy="148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50" idx="2"/>
          </p:cNvCxnSpPr>
          <p:nvPr/>
        </p:nvCxnSpPr>
        <p:spPr>
          <a:xfrm>
            <a:off x="2348049" y="1907547"/>
            <a:ext cx="677540" cy="8934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>
            <a:off x="5080000" y="1885950"/>
            <a:ext cx="571500" cy="1079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746249" y="1706589"/>
            <a:ext cx="601800" cy="40191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678020" y="1829012"/>
            <a:ext cx="2170579" cy="33617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游戏开始隐藏开挂模式</a:t>
            </a:r>
            <a:endParaRPr lang="zh-CN" altLang="en-US" sz="1400" dirty="0"/>
          </a:p>
        </p:txBody>
      </p:sp>
      <p:cxnSp>
        <p:nvCxnSpPr>
          <p:cNvPr id="13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14" idx="0"/>
          </p:cNvCxnSpPr>
          <p:nvPr/>
        </p:nvCxnSpPr>
        <p:spPr>
          <a:xfrm flipV="1">
            <a:off x="4975412" y="2659317"/>
            <a:ext cx="754472" cy="39716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729884" y="2457239"/>
            <a:ext cx="1083666" cy="40415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倒计时结束</a:t>
            </a:r>
            <a:endParaRPr lang="zh-CN" altLang="en-US" sz="1400" dirty="0"/>
          </a:p>
        </p:txBody>
      </p:sp>
      <p:sp>
        <p:nvSpPr>
          <p:cNvPr id="3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56478" y="3066758"/>
            <a:ext cx="1331172" cy="29360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隐藏开挂状态</a:t>
            </a:r>
            <a:endParaRPr lang="zh-CN" altLang="en-US" sz="1400" dirty="0"/>
          </a:p>
        </p:txBody>
      </p:sp>
      <p:cxnSp>
        <p:nvCxnSpPr>
          <p:cNvPr id="37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>
            <a:off x="2789431" y="3241341"/>
            <a:ext cx="728469" cy="25115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2789431" y="3897635"/>
            <a:ext cx="744102" cy="4661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84518" y="3774137"/>
            <a:ext cx="1782547" cy="29360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将开挂模式设置为</a:t>
            </a:r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cxnSp>
        <p:nvCxnSpPr>
          <p:cNvPr id="2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24" idx="2"/>
            <a:endCxn id="20" idx="1"/>
          </p:cNvCxnSpPr>
          <p:nvPr/>
        </p:nvCxnSpPr>
        <p:spPr>
          <a:xfrm>
            <a:off x="2440634" y="1354793"/>
            <a:ext cx="542376" cy="22187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46149" y="1176619"/>
            <a:ext cx="1494485" cy="35634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移动到固定位置</a:t>
            </a:r>
            <a:endParaRPr lang="zh-CN" altLang="en-US" sz="1400" dirty="0"/>
          </a:p>
        </p:txBody>
      </p:sp>
      <p:cxnSp>
        <p:nvCxnSpPr>
          <p:cNvPr id="31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5905500" y="1549401"/>
            <a:ext cx="419100" cy="7619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390282" y="1396789"/>
            <a:ext cx="1521817" cy="31771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设置开挂模式为</a:t>
            </a:r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14" grpId="0"/>
      <p:bldP spid="32" grpId="0"/>
      <p:bldP spid="43" grpId="0"/>
      <p:bldP spid="24" grpId="0"/>
      <p:bldP spid="3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通过开挂模式变量来设置，是否为开挂模式。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第六步：开挂模式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82289" y="1580679"/>
            <a:ext cx="353886" cy="8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879347" y="2657084"/>
            <a:ext cx="190107" cy="45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687318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25125" y="1465450"/>
            <a:ext cx="1337243" cy="18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3822700" y="1409700"/>
            <a:ext cx="965200" cy="2286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stCxn id="53" idx="2"/>
          </p:cNvCxnSpPr>
          <p:nvPr/>
        </p:nvCxnSpPr>
        <p:spPr>
          <a:xfrm>
            <a:off x="2781296" y="2251075"/>
            <a:ext cx="450854" cy="130175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853740" y="1250011"/>
            <a:ext cx="810460" cy="25493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按下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键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727199" y="2101849"/>
            <a:ext cx="1054097" cy="2984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开挂显示</a:t>
            </a:r>
            <a:endParaRPr lang="zh-CN" altLang="en-US" sz="1400" dirty="0"/>
          </a:p>
        </p:txBody>
      </p:sp>
      <p:cxnSp>
        <p:nvCxnSpPr>
          <p:cNvPr id="15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133850" y="1866900"/>
            <a:ext cx="590550" cy="381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737096" y="1708150"/>
            <a:ext cx="2082804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如果之前是不开挂模式</a:t>
            </a:r>
            <a:endParaRPr lang="zh-CN" altLang="en-US" sz="1400" dirty="0"/>
          </a:p>
        </p:txBody>
      </p:sp>
      <p:cxnSp>
        <p:nvCxnSpPr>
          <p:cNvPr id="2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4292600" y="2197100"/>
            <a:ext cx="571500" cy="1206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898190" y="2165350"/>
            <a:ext cx="1506583" cy="3556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现在是开挂模式</a:t>
            </a:r>
            <a:endParaRPr lang="zh-CN" altLang="en-US" sz="1400" dirty="0"/>
          </a:p>
        </p:txBody>
      </p:sp>
      <p:cxnSp>
        <p:nvCxnSpPr>
          <p:cNvPr id="26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27" idx="2"/>
          </p:cNvCxnSpPr>
          <p:nvPr/>
        </p:nvCxnSpPr>
        <p:spPr>
          <a:xfrm flipV="1">
            <a:off x="2622550" y="2794000"/>
            <a:ext cx="628650" cy="381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71550" y="2679700"/>
            <a:ext cx="1651000" cy="3048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设置为不开挂模式</a:t>
            </a:r>
            <a:endParaRPr lang="zh-CN" altLang="en-US" sz="1400" dirty="0"/>
          </a:p>
        </p:txBody>
      </p:sp>
      <p:cxnSp>
        <p:nvCxnSpPr>
          <p:cNvPr id="30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2590797" y="3035300"/>
            <a:ext cx="647703" cy="238125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562099" y="3168649"/>
            <a:ext cx="984248" cy="285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隐藏篮球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16" grpId="0"/>
      <p:bldP spid="23" grpId="0"/>
      <p:bldP spid="27" grpId="0"/>
      <p:bldP spid="3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、收到进球广播，执行虚像特效和大小特效。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第八步：得分特效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3" name="图片 32" descr="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2744" y="1455128"/>
            <a:ext cx="228571" cy="288586"/>
          </a:xfrm>
          <a:prstGeom prst="rect">
            <a:avLst/>
          </a:prstGeom>
        </p:spPr>
      </p:pic>
      <p:pic>
        <p:nvPicPr>
          <p:cNvPr id="34" name="图片 33" descr="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1301" y="2466765"/>
            <a:ext cx="277233" cy="3500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148060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32388" y="1281137"/>
            <a:ext cx="3326744" cy="2282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6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2197100" y="1638300"/>
            <a:ext cx="609600" cy="1905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178300" y="2115643"/>
            <a:ext cx="831850" cy="29100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得分增加</a:t>
            </a:r>
            <a:endParaRPr lang="zh-CN" altLang="en-US" sz="1200" dirty="0"/>
          </a:p>
        </p:txBody>
      </p:sp>
      <p:sp>
        <p:nvSpPr>
          <p:cNvPr id="6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066800" y="1421743"/>
            <a:ext cx="1104900" cy="43880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点击绿旗隐藏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得分特效</a:t>
            </a:r>
            <a:endParaRPr lang="zh-CN" altLang="en-US" sz="1200" dirty="0"/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24" idx="2"/>
          </p:cNvCxnSpPr>
          <p:nvPr/>
        </p:nvCxnSpPr>
        <p:spPr>
          <a:xfrm flipV="1">
            <a:off x="2444750" y="2101850"/>
            <a:ext cx="692150" cy="8346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 flipV="1">
            <a:off x="3924300" y="2688754"/>
            <a:ext cx="505858" cy="2269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65200" y="1366177"/>
            <a:ext cx="1447800" cy="30387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200" dirty="0"/>
          </a:p>
        </p:txBody>
      </p:sp>
      <p:sp>
        <p:nvSpPr>
          <p:cNvPr id="7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474606" y="2538237"/>
            <a:ext cx="1253094" cy="3002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设置得分全透明</a:t>
            </a:r>
          </a:p>
        </p:txBody>
      </p:sp>
      <p:cxnSp>
        <p:nvCxnSpPr>
          <p:cNvPr id="75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273300" y="2516270"/>
            <a:ext cx="619685" cy="4369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39800" y="2800350"/>
            <a:ext cx="1422400" cy="2803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增大得分角色大小</a:t>
            </a:r>
            <a:endParaRPr lang="zh-CN" altLang="en-US" sz="1200" dirty="0"/>
          </a:p>
        </p:txBody>
      </p:sp>
      <p:sp>
        <p:nvSpPr>
          <p:cNvPr id="7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62050" y="2394151"/>
            <a:ext cx="1130300" cy="3062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得分刷新得分</a:t>
            </a:r>
            <a:endParaRPr lang="zh-CN" altLang="en-US" sz="1200" dirty="0"/>
          </a:p>
        </p:txBody>
      </p:sp>
      <p:cxnSp>
        <p:nvCxnSpPr>
          <p:cNvPr id="2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587750" y="2260600"/>
            <a:ext cx="584200" cy="444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01750" y="2032201"/>
            <a:ext cx="1143000" cy="3062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收到进球广播</a:t>
            </a:r>
            <a:endParaRPr lang="zh-CN" altLang="en-US" sz="1200" dirty="0"/>
          </a:p>
        </p:txBody>
      </p: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245098" y="2927350"/>
            <a:ext cx="2279652" cy="2803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得分角度在</a:t>
            </a:r>
            <a:r>
              <a:rPr lang="en-US" altLang="zh-CN" sz="1200" dirty="0" smtClean="0"/>
              <a:t>10~80</a:t>
            </a:r>
            <a:r>
              <a:rPr lang="zh-CN" altLang="en-US" sz="1200" dirty="0" smtClean="0"/>
              <a:t>之间取随机数</a:t>
            </a:r>
            <a:endParaRPr lang="zh-CN" altLang="en-US" sz="1200" dirty="0"/>
          </a:p>
        </p:txBody>
      </p:sp>
      <p:cxnSp>
        <p:nvCxnSpPr>
          <p:cNvPr id="39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400300" y="2909970"/>
            <a:ext cx="619685" cy="4369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37" idx="0"/>
          </p:cNvCxnSpPr>
          <p:nvPr/>
        </p:nvCxnSpPr>
        <p:spPr>
          <a:xfrm flipV="1">
            <a:off x="4762500" y="3067507"/>
            <a:ext cx="482598" cy="82093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47" idx="2"/>
          </p:cNvCxnSpPr>
          <p:nvPr/>
        </p:nvCxnSpPr>
        <p:spPr>
          <a:xfrm flipV="1">
            <a:off x="2152650" y="3371850"/>
            <a:ext cx="692150" cy="8346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00050" y="3302201"/>
            <a:ext cx="1752600" cy="3062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向右上角偏移一段距离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8818987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72" grpId="0"/>
      <p:bldP spid="76" grpId="0"/>
      <p:bldP spid="77" grpId="0"/>
      <p:bldP spid="24" grpId="0"/>
      <p:bldP spid="37" grpId="0"/>
      <p:bldP spid="4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67574" y="1377915"/>
            <a:ext cx="1849872" cy="248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6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2374900" y="1504950"/>
            <a:ext cx="609600" cy="1905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44600" y="1377293"/>
            <a:ext cx="1104900" cy="24195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修改面向方向</a:t>
            </a:r>
            <a:endParaRPr lang="zh-CN" altLang="en-US" sz="1200" dirty="0"/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266950" y="1758950"/>
            <a:ext cx="692150" cy="8346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65200" y="1366177"/>
            <a:ext cx="1447800" cy="30387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200" dirty="0"/>
          </a:p>
        </p:txBody>
      </p:sp>
      <p:cxnSp>
        <p:nvCxnSpPr>
          <p:cNvPr id="75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77" idx="2"/>
            <a:endCxn id="25" idx="1"/>
          </p:cNvCxnSpPr>
          <p:nvPr/>
        </p:nvCxnSpPr>
        <p:spPr>
          <a:xfrm flipV="1">
            <a:off x="2305050" y="2320925"/>
            <a:ext cx="342900" cy="2232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568450" y="2705100"/>
            <a:ext cx="793750" cy="2803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等待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秒</a:t>
            </a:r>
            <a:endParaRPr lang="zh-CN" altLang="en-US" sz="1200" dirty="0"/>
          </a:p>
        </p:txBody>
      </p:sp>
      <p:sp>
        <p:nvSpPr>
          <p:cNvPr id="7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31900" y="2114750"/>
            <a:ext cx="1073150" cy="45699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得分特效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变小变清楚</a:t>
            </a:r>
            <a:endParaRPr lang="zh-CN" altLang="en-US" sz="1200" dirty="0"/>
          </a:p>
        </p:txBody>
      </p:sp>
      <p:sp>
        <p:nvSpPr>
          <p:cNvPr id="2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43000" y="1676601"/>
            <a:ext cx="1143000" cy="3062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显示得分角色</a:t>
            </a:r>
            <a:endParaRPr lang="zh-CN" altLang="en-US" sz="1200" dirty="0"/>
          </a:p>
        </p:txBody>
      </p:sp>
      <p:cxnSp>
        <p:nvCxnSpPr>
          <p:cNvPr id="4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>
            <a:off x="2393950" y="2838450"/>
            <a:ext cx="507998" cy="45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81100" y="3606800"/>
            <a:ext cx="1117600" cy="2803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隐藏得分特效</a:t>
            </a:r>
            <a:endParaRPr lang="zh-CN" altLang="en-US" sz="1200" dirty="0"/>
          </a:p>
        </p:txBody>
      </p: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39800" y="3060901"/>
            <a:ext cx="1454150" cy="3062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再慢慢变得看不见</a:t>
            </a:r>
            <a:endParaRPr lang="zh-CN" altLang="en-US" sz="1200" dirty="0"/>
          </a:p>
        </p:txBody>
      </p:sp>
      <p:cxnSp>
        <p:nvCxnSpPr>
          <p:cNvPr id="49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305050" y="3716420"/>
            <a:ext cx="619685" cy="4369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大括号 24"/>
          <p:cNvSpPr/>
          <p:nvPr/>
        </p:nvSpPr>
        <p:spPr>
          <a:xfrm>
            <a:off x="2647950" y="1962150"/>
            <a:ext cx="304800" cy="7175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33" idx="1"/>
          </p:cNvCxnSpPr>
          <p:nvPr/>
        </p:nvCxnSpPr>
        <p:spPr>
          <a:xfrm>
            <a:off x="2387600" y="3225800"/>
            <a:ext cx="355600" cy="508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/>
          <p:cNvSpPr/>
          <p:nvPr/>
        </p:nvSpPr>
        <p:spPr>
          <a:xfrm>
            <a:off x="2743200" y="3028950"/>
            <a:ext cx="203200" cy="495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18987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6" grpId="0"/>
      <p:bldP spid="77" grpId="0"/>
      <p:bldP spid="24" grpId="0"/>
      <p:bldP spid="43" grpId="0"/>
      <p:bldP spid="47" grpId="0"/>
      <p:bldP spid="25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知识点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Knowledge points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02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13582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858522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游戏开始克隆得分个位，得分十位，倒计时个位，倒计时十位。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第九步：得分？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箭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8650" y="1516745"/>
            <a:ext cx="110794" cy="173578"/>
          </a:xfrm>
          <a:prstGeom prst="rect">
            <a:avLst/>
          </a:prstGeom>
        </p:spPr>
      </p:pic>
      <p:pic>
        <p:nvPicPr>
          <p:cNvPr id="36" name="图片 35" descr="箭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1519" y="2578762"/>
            <a:ext cx="110794" cy="1735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34729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51815" y="1052424"/>
            <a:ext cx="1787216" cy="369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>
            <a:off x="2381250" y="1498600"/>
            <a:ext cx="476252" cy="285752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482850" y="1130301"/>
            <a:ext cx="457778" cy="148667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62108" y="936515"/>
            <a:ext cx="1288992" cy="30808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开始游戏广播</a:t>
            </a:r>
            <a:endParaRPr lang="zh-CN" altLang="en-US" sz="1400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3994150" y="1308100"/>
            <a:ext cx="641350" cy="1968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660898" y="1130474"/>
            <a:ext cx="139700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数字变量不为</a:t>
            </a:r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46514" y="1322717"/>
            <a:ext cx="1115686" cy="2901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删除克隆体</a:t>
            </a:r>
            <a:endParaRPr lang="zh-CN" altLang="en-US" sz="1400" dirty="0"/>
          </a:p>
        </p:txBody>
      </p:sp>
      <p:sp>
        <p:nvSpPr>
          <p:cNvPr id="6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667528" y="1891002"/>
            <a:ext cx="1193522" cy="2933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设置得分为</a:t>
            </a:r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146547" y="2616200"/>
            <a:ext cx="463553" cy="2318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>
            <a:endCxn id="25" idx="2"/>
          </p:cNvCxnSpPr>
          <p:nvPr/>
        </p:nvCxnSpPr>
        <p:spPr>
          <a:xfrm rot="10800000">
            <a:off x="2343148" y="2274260"/>
            <a:ext cx="476254" cy="113357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39800" y="2129167"/>
            <a:ext cx="1403348" cy="2901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换成数字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造型</a:t>
            </a:r>
            <a:endParaRPr lang="zh-CN" altLang="en-US" sz="1400" dirty="0"/>
          </a:p>
        </p:txBody>
      </p:sp>
      <p:cxnSp>
        <p:nvCxnSpPr>
          <p:cNvPr id="30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3759200" y="2070100"/>
            <a:ext cx="889000" cy="8890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629144" y="2414917"/>
            <a:ext cx="2165355" cy="2901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设置数字变量为得分个位</a:t>
            </a:r>
            <a:endParaRPr lang="zh-CN" altLang="en-US" sz="1400" dirty="0"/>
          </a:p>
        </p:txBody>
      </p:sp>
      <p:cxnSp>
        <p:nvCxnSpPr>
          <p:cNvPr id="4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48" idx="2"/>
          </p:cNvCxnSpPr>
          <p:nvPr/>
        </p:nvCxnSpPr>
        <p:spPr>
          <a:xfrm>
            <a:off x="2209800" y="3166434"/>
            <a:ext cx="571500" cy="84766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76348" y="3018167"/>
            <a:ext cx="933452" cy="29653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克隆自己</a:t>
            </a:r>
            <a:endParaRPr lang="zh-CN" altLang="en-US" sz="1400" dirty="0"/>
          </a:p>
        </p:txBody>
      </p:sp>
      <p:sp>
        <p:nvSpPr>
          <p:cNvPr id="5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604028" y="3281652"/>
            <a:ext cx="2742922" cy="2933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变得设置数字变量为倒计时个位</a:t>
            </a:r>
          </a:p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5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4121150" y="3415650"/>
            <a:ext cx="457478" cy="10859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58" idx="2"/>
          </p:cNvCxnSpPr>
          <p:nvPr/>
        </p:nvCxnSpPr>
        <p:spPr>
          <a:xfrm rot="10800000">
            <a:off x="2254250" y="2736202"/>
            <a:ext cx="501650" cy="8954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89050" y="2589502"/>
            <a:ext cx="965200" cy="2933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克隆自己</a:t>
            </a:r>
            <a:endParaRPr lang="zh-CN" altLang="en-US" sz="1400" dirty="0"/>
          </a:p>
        </p:txBody>
      </p:sp>
      <p:cxnSp>
        <p:nvCxnSpPr>
          <p:cNvPr id="5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171950" y="3873500"/>
            <a:ext cx="482600" cy="825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686297" y="3742067"/>
            <a:ext cx="2755901" cy="3155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变得设置数字变量为倒计时个位</a:t>
            </a:r>
          </a:p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65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66" idx="2"/>
          </p:cNvCxnSpPr>
          <p:nvPr/>
        </p:nvCxnSpPr>
        <p:spPr>
          <a:xfrm rot="10800000">
            <a:off x="2305050" y="4355452"/>
            <a:ext cx="438150" cy="108603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755650" y="4208752"/>
            <a:ext cx="1549400" cy="2933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设置数字变量为</a:t>
            </a:r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cxnSp>
        <p:nvCxnSpPr>
          <p:cNvPr id="6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3517900" y="4616450"/>
            <a:ext cx="260350" cy="127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3803646" y="4478667"/>
            <a:ext cx="1657353" cy="3155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发送刷新得分广播</a:t>
            </a:r>
            <a:endParaRPr lang="zh-CN" altLang="en-US" sz="1400" dirty="0"/>
          </a:p>
        </p:txBody>
      </p:sp>
      <p:cxnSp>
        <p:nvCxnSpPr>
          <p:cNvPr id="56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076697" y="3048000"/>
            <a:ext cx="463553" cy="2318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559294" y="2846717"/>
            <a:ext cx="2165355" cy="2901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设置数字变量为得分十位</a:t>
            </a:r>
            <a:endParaRPr lang="zh-CN" altLang="en-US" sz="1400" dirty="0"/>
          </a:p>
        </p:txBody>
      </p:sp>
      <p:cxnSp>
        <p:nvCxnSpPr>
          <p:cNvPr id="64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69" idx="2"/>
          </p:cNvCxnSpPr>
          <p:nvPr/>
        </p:nvCxnSpPr>
        <p:spPr>
          <a:xfrm rot="10800000">
            <a:off x="2298700" y="3542652"/>
            <a:ext cx="508000" cy="178451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33500" y="3395952"/>
            <a:ext cx="965200" cy="2933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克隆自己</a:t>
            </a:r>
            <a:endParaRPr lang="zh-CN" altLang="en-US" sz="1400" dirty="0"/>
          </a:p>
        </p:txBody>
      </p:sp>
      <p:cxnSp>
        <p:nvCxnSpPr>
          <p:cNvPr id="81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82" idx="2"/>
          </p:cNvCxnSpPr>
          <p:nvPr/>
        </p:nvCxnSpPr>
        <p:spPr>
          <a:xfrm>
            <a:off x="2197100" y="3953834"/>
            <a:ext cx="584200" cy="211766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63648" y="3805567"/>
            <a:ext cx="933452" cy="29653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克隆自己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8" grpId="0"/>
      <p:bldP spid="52" grpId="0"/>
      <p:bldP spid="61" grpId="0"/>
      <p:bldP spid="25" grpId="0"/>
      <p:bldP spid="36" grpId="0"/>
      <p:bldP spid="48" grpId="0"/>
      <p:bldP spid="51" grpId="0"/>
      <p:bldP spid="58" grpId="0"/>
      <p:bldP spid="62" grpId="0"/>
      <p:bldP spid="66" grpId="0"/>
      <p:bldP spid="68" grpId="0"/>
      <p:bldP spid="63" grpId="0"/>
      <p:bldP spid="69" grpId="0"/>
      <p:bldP spid="8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11380" y="1062514"/>
            <a:ext cx="6191320" cy="348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>
            <a:off x="2324100" y="1574800"/>
            <a:ext cx="539750" cy="1143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482850" y="1130302"/>
            <a:ext cx="425450" cy="7619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62108" y="936515"/>
            <a:ext cx="1288992" cy="30808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游戏模式经典</a:t>
            </a:r>
            <a:endParaRPr lang="zh-CN" altLang="en-US" sz="1400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3860800" y="1308100"/>
            <a:ext cx="774700" cy="1714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660898" y="1130474"/>
            <a:ext cx="153670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设置倒计时为</a:t>
            </a:r>
            <a:r>
              <a:rPr lang="en-US" altLang="zh-CN" sz="1400" dirty="0" smtClean="0"/>
              <a:t>60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46514" y="1398917"/>
            <a:ext cx="1115686" cy="2901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广播倒计时</a:t>
            </a:r>
            <a:endParaRPr lang="zh-CN" altLang="en-US" sz="1400" dirty="0"/>
          </a:p>
        </p:txBody>
      </p:sp>
      <p:sp>
        <p:nvSpPr>
          <p:cNvPr id="6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807228" y="1681452"/>
            <a:ext cx="958572" cy="2933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按下鼠标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3975097" y="2800350"/>
            <a:ext cx="463553" cy="2318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>
            <a:endCxn id="25" idx="2"/>
          </p:cNvCxnSpPr>
          <p:nvPr/>
        </p:nvCxnSpPr>
        <p:spPr>
          <a:xfrm rot="10800000">
            <a:off x="2444748" y="2147258"/>
            <a:ext cx="444502" cy="75242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33500" y="1894216"/>
            <a:ext cx="1111248" cy="5060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等待在屏幕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内按下鼠标</a:t>
            </a:r>
            <a:endParaRPr lang="zh-CN" altLang="en-US" sz="1400" dirty="0"/>
          </a:p>
        </p:txBody>
      </p:sp>
      <p:cxnSp>
        <p:nvCxnSpPr>
          <p:cNvPr id="30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3917950" y="1847850"/>
            <a:ext cx="889000" cy="8890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489444" y="2637167"/>
            <a:ext cx="1143006" cy="2901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减少倒计时</a:t>
            </a:r>
            <a:endParaRPr lang="zh-CN" altLang="en-US" sz="1400" dirty="0"/>
          </a:p>
        </p:txBody>
      </p:sp>
      <p:cxnSp>
        <p:nvCxnSpPr>
          <p:cNvPr id="4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48" idx="2"/>
          </p:cNvCxnSpPr>
          <p:nvPr/>
        </p:nvCxnSpPr>
        <p:spPr>
          <a:xfrm flipV="1">
            <a:off x="2209800" y="3060700"/>
            <a:ext cx="685800" cy="10573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79500" y="3018167"/>
            <a:ext cx="1130300" cy="29653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广播倒计时</a:t>
            </a:r>
            <a:endParaRPr lang="zh-CN" altLang="en-US" sz="1400" dirty="0"/>
          </a:p>
        </p:txBody>
      </p:sp>
      <p:sp>
        <p:nvSpPr>
          <p:cNvPr id="5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172228" y="3497552"/>
            <a:ext cx="1110972" cy="2933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倒计时结束</a:t>
            </a:r>
            <a:endParaRPr lang="zh-CN" altLang="en-US" sz="1400" dirty="0"/>
          </a:p>
        </p:txBody>
      </p:sp>
      <p:cxnSp>
        <p:nvCxnSpPr>
          <p:cNvPr id="5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3619500" y="3613149"/>
            <a:ext cx="527050" cy="8254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58" idx="2"/>
          </p:cNvCxnSpPr>
          <p:nvPr/>
        </p:nvCxnSpPr>
        <p:spPr>
          <a:xfrm rot="10800000" flipV="1">
            <a:off x="2305050" y="2571749"/>
            <a:ext cx="558800" cy="10095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90500" y="2526002"/>
            <a:ext cx="2114550" cy="2933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重复执行直到倒计时为</a:t>
            </a:r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cxnSp>
        <p:nvCxnSpPr>
          <p:cNvPr id="65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3397250" y="4291954"/>
            <a:ext cx="901700" cy="13347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356100" y="4177002"/>
            <a:ext cx="1549400" cy="2933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广播倒计时</a:t>
            </a:r>
            <a:endParaRPr lang="zh-CN" altLang="en-US" sz="1400" dirty="0"/>
          </a:p>
        </p:txBody>
      </p:sp>
      <p:cxnSp>
        <p:nvCxnSpPr>
          <p:cNvPr id="6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2406650" y="4019550"/>
            <a:ext cx="419100" cy="508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23948" y="3869067"/>
            <a:ext cx="1250951" cy="3155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倒计时无穷大</a:t>
            </a:r>
            <a:endParaRPr lang="zh-CN" altLang="en-US" sz="1400" dirty="0"/>
          </a:p>
        </p:txBody>
      </p:sp>
      <p:cxnSp>
        <p:nvCxnSpPr>
          <p:cNvPr id="56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3454397" y="3244850"/>
            <a:ext cx="463553" cy="2318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3949694" y="3088017"/>
            <a:ext cx="958856" cy="2901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等待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秒</a:t>
            </a:r>
            <a:endParaRPr lang="zh-CN" altLang="en-US" sz="1400" dirty="0"/>
          </a:p>
        </p:txBody>
      </p:sp>
      <p:cxnSp>
        <p:nvCxnSpPr>
          <p:cNvPr id="64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69" idx="2"/>
          </p:cNvCxnSpPr>
          <p:nvPr/>
        </p:nvCxnSpPr>
        <p:spPr>
          <a:xfrm rot="10800000">
            <a:off x="2349500" y="3688702"/>
            <a:ext cx="508000" cy="178457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819150" y="3542002"/>
            <a:ext cx="1530350" cy="2933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游戏模式为练习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8" grpId="0"/>
      <p:bldP spid="52" grpId="0"/>
      <p:bldP spid="61" grpId="0"/>
      <p:bldP spid="25" grpId="0"/>
      <p:bldP spid="36" grpId="0"/>
      <p:bldP spid="48" grpId="0"/>
      <p:bldP spid="51" grpId="0"/>
      <p:bldP spid="58" grpId="0"/>
      <p:bldP spid="66" grpId="0"/>
      <p:bldP spid="68" grpId="0"/>
      <p:bldP spid="63" grpId="0"/>
      <p:bldP spid="6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858522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当克隆体启动时，对应的数字变量，移到对应的位置。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第九步：得分？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箭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8650" y="1516745"/>
            <a:ext cx="110794" cy="173578"/>
          </a:xfrm>
          <a:prstGeom prst="rect">
            <a:avLst/>
          </a:prstGeom>
        </p:spPr>
      </p:pic>
      <p:pic>
        <p:nvPicPr>
          <p:cNvPr id="36" name="图片 35" descr="箭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1519" y="2578762"/>
            <a:ext cx="110794" cy="1735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34729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64081" y="1022350"/>
            <a:ext cx="3516070" cy="360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>
            <a:off x="2292350" y="1968500"/>
            <a:ext cx="603250" cy="3175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559050" y="1439808"/>
            <a:ext cx="273050" cy="2704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97000" y="1044465"/>
            <a:ext cx="1123950" cy="54938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克隆体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启动时显示</a:t>
            </a:r>
            <a:endParaRPr lang="zh-CN" altLang="en-US" sz="1400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273550" y="1479550"/>
            <a:ext cx="641350" cy="1968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921248" y="1308274"/>
            <a:ext cx="217170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如果数字变量为得分个位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63964" y="1684666"/>
            <a:ext cx="1115686" cy="5187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移动到记分牌个位位置</a:t>
            </a:r>
            <a:endParaRPr lang="zh-CN" altLang="en-US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>
            <a:off x="2432050" y="2711450"/>
            <a:ext cx="508000" cy="127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00150" y="2433966"/>
            <a:ext cx="1219198" cy="5060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移动到得分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十位的位置</a:t>
            </a:r>
            <a:endParaRPr lang="zh-CN" altLang="en-US" sz="1400" dirty="0"/>
          </a:p>
        </p:txBody>
      </p:sp>
      <p:cxnSp>
        <p:nvCxnSpPr>
          <p:cNvPr id="30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4445000" y="2362200"/>
            <a:ext cx="533400" cy="5715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978394" y="2173617"/>
            <a:ext cx="2209806" cy="2901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如果数字变量为得分十位</a:t>
            </a:r>
            <a:endParaRPr lang="zh-CN" altLang="en-US" sz="1400" dirty="0"/>
          </a:p>
        </p:txBody>
      </p:sp>
      <p:cxnSp>
        <p:nvCxnSpPr>
          <p:cNvPr id="4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48" idx="2"/>
          </p:cNvCxnSpPr>
          <p:nvPr/>
        </p:nvCxnSpPr>
        <p:spPr>
          <a:xfrm flipV="1">
            <a:off x="2279650" y="3346450"/>
            <a:ext cx="609600" cy="2953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68400" y="3145167"/>
            <a:ext cx="1111250" cy="46163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移动到倒计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时个位位置</a:t>
            </a:r>
            <a:endParaRPr lang="zh-CN" altLang="en-US" sz="1400" dirty="0"/>
          </a:p>
        </p:txBody>
      </p:sp>
      <p:sp>
        <p:nvSpPr>
          <p:cNvPr id="5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807228" y="3522952"/>
            <a:ext cx="2444472" cy="2933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如果数字变量为倒计时十位</a:t>
            </a:r>
          </a:p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5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4330700" y="3726800"/>
            <a:ext cx="457478" cy="10859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3086100" y="4546600"/>
            <a:ext cx="260350" cy="127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3378196" y="4415167"/>
            <a:ext cx="1104904" cy="3155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显示克隆体</a:t>
            </a:r>
            <a:endParaRPr lang="zh-CN" altLang="en-US" sz="1400" dirty="0"/>
          </a:p>
        </p:txBody>
      </p:sp>
      <p:cxnSp>
        <p:nvCxnSpPr>
          <p:cNvPr id="56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387847" y="3035300"/>
            <a:ext cx="406403" cy="12478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806944" y="2872117"/>
            <a:ext cx="2413006" cy="2901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如果数字变量为倒计时个位</a:t>
            </a:r>
            <a:endParaRPr lang="zh-CN" altLang="en-US" sz="1400" dirty="0"/>
          </a:p>
        </p:txBody>
      </p:sp>
      <p:cxnSp>
        <p:nvCxnSpPr>
          <p:cNvPr id="64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69" idx="2"/>
          </p:cNvCxnSpPr>
          <p:nvPr/>
        </p:nvCxnSpPr>
        <p:spPr>
          <a:xfrm rot="10800000">
            <a:off x="2216150" y="4031602"/>
            <a:ext cx="685800" cy="12129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41400" y="3802352"/>
            <a:ext cx="1174750" cy="4584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移动到倒计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时十位位置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8" grpId="0"/>
      <p:bldP spid="52" grpId="0"/>
      <p:bldP spid="25" grpId="0"/>
      <p:bldP spid="36" grpId="0"/>
      <p:bldP spid="48" grpId="0"/>
      <p:bldP spid="51" grpId="0"/>
      <p:bldP spid="68" grpId="0"/>
      <p:bldP spid="63" grpId="0"/>
      <p:bldP spid="6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858522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在经典模式下，需要倒计时，以</a:t>
              </a:r>
              <a:r>
                <a:rPr lang="en-US" altLang="zh-CN" dirty="0" smtClean="0"/>
                <a:t>60</a:t>
              </a:r>
              <a:r>
                <a:rPr lang="zh-CN" altLang="en-US" dirty="0" smtClean="0"/>
                <a:t>秒为限。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第九步：得分？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箭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8650" y="1516745"/>
            <a:ext cx="110794" cy="173578"/>
          </a:xfrm>
          <a:prstGeom prst="rect">
            <a:avLst/>
          </a:prstGeom>
        </p:spPr>
      </p:pic>
      <p:pic>
        <p:nvPicPr>
          <p:cNvPr id="36" name="图片 35" descr="箭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1519" y="2578762"/>
            <a:ext cx="110794" cy="1735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34729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59888" y="1136650"/>
            <a:ext cx="2886874" cy="3409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 flipV="1">
            <a:off x="2266950" y="2044700"/>
            <a:ext cx="463550" cy="381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540000" y="1293758"/>
            <a:ext cx="273050" cy="2704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524000" y="987315"/>
            <a:ext cx="996950" cy="54938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收到菜单按钮广播</a:t>
            </a:r>
            <a:endParaRPr lang="zh-CN" altLang="en-US" sz="1400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305300" y="1593850"/>
            <a:ext cx="596900" cy="1270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914898" y="1397174"/>
            <a:ext cx="172720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如果数字变量不为</a:t>
            </a:r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01700" y="1925967"/>
            <a:ext cx="1352550" cy="3409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删除此克隆体</a:t>
            </a:r>
            <a:endParaRPr lang="zh-CN" altLang="en-US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 flipV="1">
            <a:off x="2178050" y="2559050"/>
            <a:ext cx="558800" cy="1397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93800" y="2440316"/>
            <a:ext cx="958848" cy="5060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收到刷新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得分广播</a:t>
            </a:r>
            <a:endParaRPr lang="zh-CN" altLang="en-US" sz="1400" dirty="0"/>
          </a:p>
        </p:txBody>
      </p:sp>
      <p:cxnSp>
        <p:nvCxnSpPr>
          <p:cNvPr id="4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48" idx="2"/>
          </p:cNvCxnSpPr>
          <p:nvPr/>
        </p:nvCxnSpPr>
        <p:spPr>
          <a:xfrm flipV="1">
            <a:off x="2279650" y="3346450"/>
            <a:ext cx="609600" cy="2953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49350" y="3145167"/>
            <a:ext cx="1130300" cy="46163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取得分变量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上的个位</a:t>
            </a:r>
            <a:endParaRPr lang="zh-CN" altLang="en-US" sz="1400" dirty="0"/>
          </a:p>
        </p:txBody>
      </p:sp>
      <p:sp>
        <p:nvSpPr>
          <p:cNvPr id="5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978678" y="3542002"/>
            <a:ext cx="2266672" cy="2933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如果数字变量为得分十位</a:t>
            </a:r>
          </a:p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5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4419600" y="3663300"/>
            <a:ext cx="514628" cy="1149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362447" y="2896559"/>
            <a:ext cx="419097" cy="6032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806944" y="2751467"/>
            <a:ext cx="2311406" cy="2901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如果数字变量为得分个位</a:t>
            </a:r>
            <a:endParaRPr lang="zh-CN" altLang="en-US" sz="1400" dirty="0"/>
          </a:p>
        </p:txBody>
      </p:sp>
      <p:cxnSp>
        <p:nvCxnSpPr>
          <p:cNvPr id="64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2279650" y="4114802"/>
            <a:ext cx="742950" cy="3809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92200" y="3967452"/>
            <a:ext cx="1174750" cy="4584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取得分变量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上的十位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8" grpId="0"/>
      <p:bldP spid="52" grpId="0"/>
      <p:bldP spid="25" grpId="0"/>
      <p:bldP spid="48" grpId="0"/>
      <p:bldP spid="51" grpId="0"/>
      <p:bldP spid="63" grpId="0"/>
      <p:bldP spid="6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2" name="组合 43">
            <a:extLst>
              <a:ext uri="{FF2B5EF4-FFF2-40B4-BE49-F238E27FC236}">
                <a16:creationId xmlns:a16="http://schemas.microsoft.com/office/drawing/2014/main" xmlns="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课后思考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Thinking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05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3843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Thinking</a:t>
            </a:r>
            <a:endParaRPr lang="en-US" altLang="zh-CN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课后思考</a:t>
            </a:r>
          </a:p>
        </p:txBody>
      </p:sp>
      <p:grpSp>
        <p:nvGrpSpPr>
          <p:cNvPr id="2" name="组 33"/>
          <p:cNvGrpSpPr/>
          <p:nvPr/>
        </p:nvGrpSpPr>
        <p:grpSpPr>
          <a:xfrm>
            <a:off x="1711286" y="1291608"/>
            <a:ext cx="5765279" cy="3452834"/>
            <a:chOff x="4390571" y="1111966"/>
            <a:chExt cx="5205601" cy="3452834"/>
          </a:xfrm>
        </p:grpSpPr>
        <p:sp>
          <p:nvSpPr>
            <p:cNvPr id="35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1" y="1481298"/>
              <a:ext cx="5205601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numCol="1" anchor="t">
              <a:noAutofit/>
            </a:bodyPr>
            <a:lstStyle/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dirty="0" smtClean="0"/>
                <a:t>     现在给篮球底部添加一个人物，人物在投篮时有投篮动作，该如何实现？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390572" y="1111966"/>
              <a:ext cx="21676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accent1">
                      <a:lumMod val="100000"/>
                    </a:schemeClr>
                  </a:solidFill>
                </a:rPr>
                <a:t>课后思考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333999" y="2551644"/>
            <a:ext cx="1290991" cy="2125692"/>
            <a:chOff x="5333999" y="2551644"/>
            <a:chExt cx="1290991" cy="2125692"/>
          </a:xfrm>
        </p:grpSpPr>
        <p:grpSp>
          <p:nvGrpSpPr>
            <p:cNvPr id="9" name="Group 64">
              <a:extLst>
                <a:ext uri="{FF2B5EF4-FFF2-40B4-BE49-F238E27FC236}">
                  <a16:creationId xmlns="" xmlns:a16="http://schemas.microsoft.com/office/drawing/2014/main" id="{F94D4E44-9BBF-4929-9E4F-91F774AA8370}"/>
                </a:ext>
              </a:extLst>
            </p:cNvPr>
            <p:cNvGrpSpPr/>
            <p:nvPr/>
          </p:nvGrpSpPr>
          <p:grpSpPr>
            <a:xfrm rot="19891913">
              <a:off x="5333999" y="2551644"/>
              <a:ext cx="1290991" cy="2125692"/>
              <a:chOff x="170364" y="949888"/>
              <a:chExt cx="1945268" cy="3203011"/>
            </a:xfrm>
          </p:grpSpPr>
          <p:sp>
            <p:nvSpPr>
              <p:cNvPr id="11" name="Rectangle 69">
                <a:extLst>
                  <a:ext uri="{FF2B5EF4-FFF2-40B4-BE49-F238E27FC236}">
                    <a16:creationId xmlns="" xmlns:a16="http://schemas.microsoft.com/office/drawing/2014/main" id="{336C5388-0AA0-4EA9-A23E-74241B35A776}"/>
                  </a:ext>
                </a:extLst>
              </p:cNvPr>
              <p:cNvSpPr/>
              <p:nvPr/>
            </p:nvSpPr>
            <p:spPr>
              <a:xfrm>
                <a:off x="975357" y="2854550"/>
                <a:ext cx="335282" cy="132489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Oval 70">
                <a:extLst>
                  <a:ext uri="{FF2B5EF4-FFF2-40B4-BE49-F238E27FC236}">
                    <a16:creationId xmlns="" xmlns:a16="http://schemas.microsoft.com/office/drawing/2014/main" id="{AD553C53-B1EC-4F8A-9987-EBD895897A13}"/>
                  </a:ext>
                </a:extLst>
              </p:cNvPr>
              <p:cNvSpPr/>
              <p:nvPr/>
            </p:nvSpPr>
            <p:spPr>
              <a:xfrm>
                <a:off x="170364" y="949888"/>
                <a:ext cx="1945268" cy="194527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Oval 71">
                <a:extLst>
                  <a:ext uri="{FF2B5EF4-FFF2-40B4-BE49-F238E27FC236}">
                    <a16:creationId xmlns="" xmlns:a16="http://schemas.microsoft.com/office/drawing/2014/main" id="{955B923A-89CF-4546-AD3D-AD3408E0978C}"/>
                  </a:ext>
                </a:extLst>
              </p:cNvPr>
              <p:cNvSpPr/>
              <p:nvPr/>
            </p:nvSpPr>
            <p:spPr>
              <a:xfrm>
                <a:off x="368693" y="1148217"/>
                <a:ext cx="1548613" cy="15486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Rectangle: Top Corners Rounded 72">
                <a:extLst>
                  <a:ext uri="{FF2B5EF4-FFF2-40B4-BE49-F238E27FC236}">
                    <a16:creationId xmlns="" xmlns:a16="http://schemas.microsoft.com/office/drawing/2014/main" id="{5CE3207A-44A4-472E-BA00-D3BDAB4E38DD}"/>
                  </a:ext>
                </a:extLst>
              </p:cNvPr>
              <p:cNvSpPr/>
              <p:nvPr/>
            </p:nvSpPr>
            <p:spPr>
              <a:xfrm>
                <a:off x="944878" y="2984657"/>
                <a:ext cx="396241" cy="185829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Rectangle: Top Corners Rounded 73">
                <a:extLst>
                  <a:ext uri="{FF2B5EF4-FFF2-40B4-BE49-F238E27FC236}">
                    <a16:creationId xmlns="" xmlns:a16="http://schemas.microsoft.com/office/drawing/2014/main" id="{A0187962-A5BC-44C6-BBAE-BD2C864E80E3}"/>
                  </a:ext>
                </a:extLst>
              </p:cNvPr>
              <p:cNvSpPr/>
              <p:nvPr/>
            </p:nvSpPr>
            <p:spPr>
              <a:xfrm flipV="1">
                <a:off x="923924" y="3151246"/>
                <a:ext cx="438151" cy="1001653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 rot="20052675">
              <a:off x="5515622" y="2705740"/>
              <a:ext cx="49596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0" b="1" dirty="0" smtClean="0">
                  <a:solidFill>
                    <a:srgbClr val="666666"/>
                  </a:solidFill>
                </a:rPr>
                <a:t>?</a:t>
              </a:r>
              <a:endParaRPr kumimoji="1" lang="zh-CN" altLang="en-US" sz="7000" b="1" dirty="0">
                <a:solidFill>
                  <a:srgbClr val="666666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813714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xmlns="" id="{A68A9E2E-A1AB-412D-957B-97C938AB6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16" y="2675146"/>
            <a:ext cx="859611" cy="4389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xmlns="" id="{F1382FDF-991D-405F-9F1F-6297EE2BD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930" y="2988207"/>
            <a:ext cx="1049003" cy="47811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xmlns="" id="{0B352624-4254-493A-A94B-756BD6FA62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9312" y="3002624"/>
            <a:ext cx="2383743" cy="186553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xmlns="" id="{84C8B94A-6985-410F-85FE-FA8EBEC7D6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289" y="3263243"/>
            <a:ext cx="2359356" cy="162167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xmlns="" id="{8CB90C7C-AA5F-41A7-AF89-98C772299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97" y="2951648"/>
            <a:ext cx="2274005" cy="1889924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xmlns="" id="{B5B93B74-3B75-4C44-A5C6-B1F38D6B79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1501" y="3676248"/>
            <a:ext cx="859611" cy="128027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xmlns="" id="{59BDEE35-272D-4076-A1F5-2170425DC2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xmlns="" id="{845B2F22-F443-4628-AC6C-1033C18BED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3907" y="4824641"/>
            <a:ext cx="2206943" cy="13412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xmlns="" id="{9C988148-1036-4563-B1CC-49ED50F6CB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0847" y="3048296"/>
            <a:ext cx="932769" cy="192040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xmlns="" id="{4F30ECA1-6050-4392-B67C-F89E580168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1514" y="3012149"/>
            <a:ext cx="1194920" cy="19996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xmlns="" id="{823B187E-D166-462E-847A-61AF50F7F2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30849" y="438754"/>
            <a:ext cx="1030313" cy="46943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xmlns="" id="{6342EF8D-B0F0-4A20-9C8D-EB934EDAD9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69" y="4594295"/>
            <a:ext cx="585267" cy="32311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xmlns="" id="{5AD37651-B988-4E4F-B437-7E35CBF114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0159" y="4139736"/>
            <a:ext cx="591363" cy="90838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xmlns="" id="{C6D23E6A-0E4B-4F0C-B0A8-E6D274A3537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9601" y="3951550"/>
            <a:ext cx="390178" cy="96934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xmlns="" id="{BEEEBB4F-018E-4E4D-A2FB-CFD0FF38C61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96141" y="4113169"/>
            <a:ext cx="347502" cy="73768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xmlns="" id="{EC280E98-B494-493B-9B8F-C964EC3E19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797" y="3274213"/>
            <a:ext cx="640135" cy="262151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xmlns="" id="{A575B60D-B3C5-48F9-A7DD-9E19244DFD4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2297" y="157174"/>
            <a:ext cx="792549" cy="43895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xmlns="" id="{F4B0F296-B992-4EEF-93D1-4734E2997C9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99830" y="2802547"/>
            <a:ext cx="426757" cy="20118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xmlns="" id="{1C586B08-6AE2-4824-88F2-204D8709A01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20299" y="1334451"/>
            <a:ext cx="615749" cy="28653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xmlns="" id="{042BD759-996A-4925-BCB1-776D43969BE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63748" y="4297448"/>
            <a:ext cx="475529" cy="64013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xmlns="" id="{B6667C30-493F-4162-BA56-BF6715D540B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476063" y="3719865"/>
            <a:ext cx="499915" cy="123759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xmlns="" id="{DCFB431A-5B06-452E-BD42-92892E9F85D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7595" y="679373"/>
            <a:ext cx="268247" cy="10181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xmlns="" id="{6E3FAF40-E435-4C54-B85E-F5FA71B4EEB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02184" y="1088388"/>
            <a:ext cx="536494" cy="24995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xmlns="" id="{7DB04CAE-9D61-41D3-9561-D36B29FDDC2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0036" y="679373"/>
            <a:ext cx="268247" cy="101812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xmlns="" id="{7FD5FDF4-EBA7-428B-BAF6-B2CC7F767B9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557689" y="4542093"/>
            <a:ext cx="487722" cy="34140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7EFEA6E0-7A2D-4FE3-8E51-1E06DB793D71}"/>
              </a:ext>
            </a:extLst>
          </p:cNvPr>
          <p:cNvSpPr txBox="1"/>
          <p:nvPr/>
        </p:nvSpPr>
        <p:spPr>
          <a:xfrm>
            <a:off x="2070431" y="1352837"/>
            <a:ext cx="4765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0" b="1" dirty="0">
                <a:solidFill>
                  <a:schemeClr val="tx2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感</a:t>
            </a:r>
            <a:r>
              <a:rPr lang="zh-CN" altLang="en-US" sz="80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谢</a:t>
            </a:r>
            <a:r>
              <a:rPr lang="zh-CN" altLang="en-US" sz="8000" b="1" dirty="0">
                <a:solidFill>
                  <a:schemeClr val="tx2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聆</a:t>
            </a:r>
            <a:r>
              <a:rPr lang="zh-CN" altLang="en-US" sz="80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听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062ABCFE-C0BC-4817-AF35-930D72D69C16}"/>
              </a:ext>
            </a:extLst>
          </p:cNvPr>
          <p:cNvSpPr txBox="1"/>
          <p:nvPr/>
        </p:nvSpPr>
        <p:spPr>
          <a:xfrm>
            <a:off x="3649269" y="494449"/>
            <a:ext cx="2233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2019</a:t>
            </a:r>
            <a:endParaRPr lang="zh-CN" altLang="en-US" sz="6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grpSp>
        <p:nvGrpSpPr>
          <p:cNvPr id="87" name="PA_组合 86">
            <a:extLst>
              <a:ext uri="{FF2B5EF4-FFF2-40B4-BE49-F238E27FC236}">
                <a16:creationId xmlns:a16="http://schemas.microsoft.com/office/drawing/2014/main" xmlns="" id="{3CFB803C-8A03-41F8-B516-C84290930A1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919506" y="3537334"/>
            <a:ext cx="2384757" cy="2664065"/>
            <a:chOff x="3919506" y="3537334"/>
            <a:chExt cx="2384757" cy="2664065"/>
          </a:xfrm>
        </p:grpSpPr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xmlns="" id="{B8C78E12-FECB-4051-B0CE-DE4D7843E451}"/>
                </a:ext>
              </a:extLst>
            </p:cNvPr>
            <p:cNvSpPr/>
            <p:nvPr/>
          </p:nvSpPr>
          <p:spPr>
            <a:xfrm>
              <a:off x="3919506" y="3537334"/>
              <a:ext cx="2384757" cy="2664065"/>
            </a:xfrm>
            <a:custGeom>
              <a:avLst/>
              <a:gdLst/>
              <a:ahLst/>
              <a:cxnLst/>
              <a:rect l="0" t="0" r="0" b="0"/>
              <a:pathLst>
                <a:path w="2384757" h="2664065">
                  <a:moveTo>
                    <a:pt x="0" y="0"/>
                  </a:moveTo>
                  <a:lnTo>
                    <a:pt x="2384756" y="0"/>
                  </a:lnTo>
                  <a:lnTo>
                    <a:pt x="2384756" y="2664064"/>
                  </a:lnTo>
                  <a:lnTo>
                    <a:pt x="0" y="2664064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3" name="PA_图片 72">
              <a:extLst>
                <a:ext uri="{FF2B5EF4-FFF2-40B4-BE49-F238E27FC236}">
                  <a16:creationId xmlns:a16="http://schemas.microsoft.com/office/drawing/2014/main" xmlns="" id="{A9F65350-6FAB-4B65-A56C-582D0001B67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9"/>
            <a:stretch>
              <a:fillRect/>
            </a:stretch>
          </p:blipFill>
          <p:spPr>
            <a:xfrm>
              <a:off x="3944907" y="3537334"/>
              <a:ext cx="2359356" cy="1292464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2CDFB7C7-B915-49EE-8C4D-994517D8B88B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49570" t="20919" r="34859" b="7901"/>
          <a:stretch/>
        </p:blipFill>
        <p:spPr>
          <a:xfrm rot="16200000">
            <a:off x="4470898" y="1843783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924149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150"/>
                            </p:stCondLst>
                            <p:childTnLst>
                              <p:par>
                                <p:cTn id="141" presetID="49" presetClass="entr" presetSubtype="0" decel="10000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>
            <a:extLst>
              <a:ext uri="{FF2B5EF4-FFF2-40B4-BE49-F238E27FC236}">
                <a16:creationId xmlns:a16="http://schemas.microsoft.com/office/drawing/2014/main" xmlns="" id="{B27704E6-8576-4437-BB52-55A8BEDDA7B0}"/>
              </a:ext>
            </a:extLst>
          </p:cNvPr>
          <p:cNvSpPr>
            <a:spLocks/>
          </p:cNvSpPr>
          <p:nvPr/>
        </p:nvSpPr>
        <p:spPr bwMode="auto">
          <a:xfrm>
            <a:off x="1015256" y="20201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直接连接符 4">
            <a:extLst>
              <a:ext uri="{FF2B5EF4-FFF2-40B4-BE49-F238E27FC236}">
                <a16:creationId xmlns:a16="http://schemas.microsoft.com/office/drawing/2014/main" xmlns="" id="{F9E0889C-24A9-4012-B5B0-3431262F7E37}"/>
              </a:ext>
            </a:extLst>
          </p:cNvPr>
          <p:cNvSpPr>
            <a:spLocks/>
          </p:cNvSpPr>
          <p:nvPr/>
        </p:nvSpPr>
        <p:spPr bwMode="auto">
          <a:xfrm>
            <a:off x="1015256" y="20201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直接连接符 5">
            <a:extLst>
              <a:ext uri="{FF2B5EF4-FFF2-40B4-BE49-F238E27FC236}">
                <a16:creationId xmlns:a16="http://schemas.microsoft.com/office/drawing/2014/main" xmlns="" id="{BD84CD78-8DD0-4841-A2D6-08E5A091375B}"/>
              </a:ext>
            </a:extLst>
          </p:cNvPr>
          <p:cNvSpPr>
            <a:spLocks/>
          </p:cNvSpPr>
          <p:nvPr/>
        </p:nvSpPr>
        <p:spPr bwMode="auto">
          <a:xfrm>
            <a:off x="1086694" y="202134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xmlns="" id="{B553A849-8CF4-46BE-9927-438B79CED307}"/>
              </a:ext>
            </a:extLst>
          </p:cNvPr>
          <p:cNvSpPr>
            <a:spLocks/>
          </p:cNvSpPr>
          <p:nvPr/>
        </p:nvSpPr>
        <p:spPr bwMode="auto">
          <a:xfrm>
            <a:off x="1086694" y="202134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直接连接符 13">
            <a:extLst>
              <a:ext uri="{FF2B5EF4-FFF2-40B4-BE49-F238E27FC236}">
                <a16:creationId xmlns:a16="http://schemas.microsoft.com/office/drawing/2014/main" xmlns="" id="{21A61DA6-854F-4802-8F6D-4A3481D0CEF6}"/>
              </a:ext>
            </a:extLst>
          </p:cNvPr>
          <p:cNvSpPr>
            <a:spLocks/>
          </p:cNvSpPr>
          <p:nvPr/>
        </p:nvSpPr>
        <p:spPr bwMode="auto">
          <a:xfrm>
            <a:off x="3854659" y="106539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866F1183-1A02-4ADD-A280-53F62E4DD8B4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Knowledge points</a:t>
            </a:r>
            <a:endParaRPr lang="en-US" altLang="zh-CN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知识点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7465132"/>
              </p:ext>
            </p:extLst>
          </p:nvPr>
        </p:nvGraphicFramePr>
        <p:xfrm>
          <a:off x="1227033" y="1256927"/>
          <a:ext cx="5756474" cy="301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237"/>
                <a:gridCol w="2878237"/>
              </a:tblGrid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知识点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难度等级</a:t>
                      </a:r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添加背景，角色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运动指令，坐标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声音指令，图层指令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条件，循环指令，自制积木</a:t>
                      </a:r>
                      <a:r>
                        <a:rPr lang="en-US" altLang="zh-CN" sz="1300" dirty="0" smtClean="0"/>
                        <a:t>,</a:t>
                      </a:r>
                      <a:r>
                        <a:rPr lang="zh-CN" altLang="en-US" sz="1300" dirty="0" smtClean="0"/>
                        <a:t>画笔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变量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广播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" name="组 1"/>
          <p:cNvGrpSpPr/>
          <p:nvPr/>
        </p:nvGrpSpPr>
        <p:grpSpPr>
          <a:xfrm>
            <a:off x="4262718" y="1743634"/>
            <a:ext cx="1322284" cy="2436180"/>
            <a:chOff x="4477871" y="1465729"/>
            <a:chExt cx="1322284" cy="2436180"/>
          </a:xfrm>
        </p:grpSpPr>
        <p:sp>
          <p:nvSpPr>
            <p:cNvPr id="23" name="五角星 22"/>
            <p:cNvSpPr/>
            <p:nvPr/>
          </p:nvSpPr>
          <p:spPr>
            <a:xfrm>
              <a:off x="4477871" y="146572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五角星 35"/>
            <p:cNvSpPr/>
            <p:nvPr/>
          </p:nvSpPr>
          <p:spPr>
            <a:xfrm>
              <a:off x="4482343" y="192070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五角星 36"/>
            <p:cNvSpPr/>
            <p:nvPr/>
          </p:nvSpPr>
          <p:spPr>
            <a:xfrm>
              <a:off x="4836463" y="191845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五角星 37"/>
            <p:cNvSpPr/>
            <p:nvPr/>
          </p:nvSpPr>
          <p:spPr>
            <a:xfrm>
              <a:off x="4506996" y="235549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五角星 38"/>
            <p:cNvSpPr/>
            <p:nvPr/>
          </p:nvSpPr>
          <p:spPr>
            <a:xfrm>
              <a:off x="4867825" y="2353254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五角星 39"/>
            <p:cNvSpPr/>
            <p:nvPr/>
          </p:nvSpPr>
          <p:spPr>
            <a:xfrm>
              <a:off x="4518202" y="2790285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五角星 40"/>
            <p:cNvSpPr/>
            <p:nvPr/>
          </p:nvSpPr>
          <p:spPr>
            <a:xfrm>
              <a:off x="4892479" y="2788043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五角星 41"/>
            <p:cNvSpPr/>
            <p:nvPr/>
          </p:nvSpPr>
          <p:spPr>
            <a:xfrm>
              <a:off x="5253308" y="277907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五角星 42"/>
            <p:cNvSpPr/>
            <p:nvPr/>
          </p:nvSpPr>
          <p:spPr>
            <a:xfrm>
              <a:off x="4518202" y="3240762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五角星 43"/>
            <p:cNvSpPr/>
            <p:nvPr/>
          </p:nvSpPr>
          <p:spPr>
            <a:xfrm>
              <a:off x="4919373" y="3238521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五角星 44"/>
            <p:cNvSpPr/>
            <p:nvPr/>
          </p:nvSpPr>
          <p:spPr>
            <a:xfrm>
              <a:off x="5266755" y="323627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五角星 45"/>
            <p:cNvSpPr/>
            <p:nvPr/>
          </p:nvSpPr>
          <p:spPr>
            <a:xfrm>
              <a:off x="5587243" y="3234038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五角星 46"/>
            <p:cNvSpPr/>
            <p:nvPr/>
          </p:nvSpPr>
          <p:spPr>
            <a:xfrm>
              <a:off x="4536131" y="3675551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五角星 47"/>
            <p:cNvSpPr/>
            <p:nvPr/>
          </p:nvSpPr>
          <p:spPr>
            <a:xfrm>
              <a:off x="4917132" y="368675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五角星 48"/>
            <p:cNvSpPr/>
            <p:nvPr/>
          </p:nvSpPr>
          <p:spPr>
            <a:xfrm>
              <a:off x="5257793" y="3684515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五角星 49"/>
            <p:cNvSpPr/>
            <p:nvPr/>
          </p:nvSpPr>
          <p:spPr>
            <a:xfrm>
              <a:off x="5591726" y="3682274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911198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代码</a:t>
            </a:r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流程图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Code flow chart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03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3843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187766" y="8056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Code flow chart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代码流程图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10963" y="992526"/>
            <a:ext cx="1567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篮球：</a:t>
            </a:r>
            <a:endParaRPr lang="zh-CN" altLang="en-US" sz="22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451633" y="2032001"/>
            <a:ext cx="288267" cy="7661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游戏开始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291267" y="1936750"/>
            <a:ext cx="544133" cy="93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显示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个轨迹点提示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974199" y="1835150"/>
            <a:ext cx="299101" cy="115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移动到投篮点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3276698" y="2952750"/>
            <a:ext cx="546002" cy="9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显示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个轨迹点提示</a:t>
            </a:r>
            <a:endParaRPr lang="zh-CN" altLang="en-US" sz="1200" dirty="0"/>
          </a:p>
        </p:txBody>
      </p:sp>
      <p:cxnSp>
        <p:nvCxnSpPr>
          <p:cNvPr id="69" name="直接箭头连接符 68"/>
          <p:cNvCxnSpPr>
            <a:stCxn id="8" idx="3"/>
            <a:endCxn id="10" idx="1"/>
          </p:cNvCxnSpPr>
          <p:nvPr/>
        </p:nvCxnSpPr>
        <p:spPr>
          <a:xfrm flipV="1">
            <a:off x="1739900" y="2410948"/>
            <a:ext cx="234299" cy="41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0" idx="3"/>
            <a:endCxn id="31" idx="1"/>
          </p:cNvCxnSpPr>
          <p:nvPr/>
        </p:nvCxnSpPr>
        <p:spPr>
          <a:xfrm flipV="1">
            <a:off x="2273300" y="2405529"/>
            <a:ext cx="266700" cy="541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9" idx="3"/>
            <a:endCxn id="154" idx="1"/>
          </p:cNvCxnSpPr>
          <p:nvPr/>
        </p:nvCxnSpPr>
        <p:spPr>
          <a:xfrm>
            <a:off x="3835400" y="2405904"/>
            <a:ext cx="1504299" cy="1027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07" y="1040563"/>
            <a:ext cx="289069" cy="289069"/>
          </a:xfrm>
          <a:prstGeom prst="rect">
            <a:avLst/>
          </a:prstGeom>
        </p:spPr>
      </p:pic>
      <p:sp>
        <p:nvSpPr>
          <p:cNvPr id="31" name="流程图: 决策 30"/>
          <p:cNvSpPr/>
          <p:nvPr/>
        </p:nvSpPr>
        <p:spPr>
          <a:xfrm>
            <a:off x="2540000" y="1714500"/>
            <a:ext cx="463550" cy="138205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开挂模式？</a:t>
            </a:r>
            <a:endParaRPr lang="zh-CN" altLang="en-US" sz="1200" dirty="0"/>
          </a:p>
        </p:txBody>
      </p:sp>
      <p:cxnSp>
        <p:nvCxnSpPr>
          <p:cNvPr id="34" name="直接箭头连接符 33"/>
          <p:cNvCxnSpPr>
            <a:stCxn id="31" idx="3"/>
            <a:endCxn id="9" idx="1"/>
          </p:cNvCxnSpPr>
          <p:nvPr/>
        </p:nvCxnSpPr>
        <p:spPr>
          <a:xfrm>
            <a:off x="3003550" y="2405529"/>
            <a:ext cx="287717" cy="37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flipH="1">
            <a:off x="2975027" y="2066354"/>
            <a:ext cx="188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是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3" name="肘形连接符 122"/>
          <p:cNvCxnSpPr>
            <a:endCxn id="179" idx="3"/>
          </p:cNvCxnSpPr>
          <p:nvPr/>
        </p:nvCxnSpPr>
        <p:spPr>
          <a:xfrm rot="10800000">
            <a:off x="3835400" y="1332380"/>
            <a:ext cx="1155700" cy="1086970"/>
          </a:xfrm>
          <a:prstGeom prst="bentConnector3">
            <a:avLst>
              <a:gd name="adj1" fmla="val 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stCxn id="31" idx="2"/>
            <a:endCxn id="12" idx="1"/>
          </p:cNvCxnSpPr>
          <p:nvPr/>
        </p:nvCxnSpPr>
        <p:spPr>
          <a:xfrm rot="16200000" flipH="1">
            <a:off x="2853813" y="3014519"/>
            <a:ext cx="340847" cy="504923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 flipH="1">
            <a:off x="2892477" y="3152204"/>
            <a:ext cx="188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否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5339699" y="1701800"/>
            <a:ext cx="299101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以抛物线轨迹移动</a:t>
            </a:r>
            <a:endParaRPr lang="zh-CN" altLang="en-US" sz="1200" dirty="0"/>
          </a:p>
        </p:txBody>
      </p:sp>
      <p:cxnSp>
        <p:nvCxnSpPr>
          <p:cNvPr id="155" name="肘形连接符 146"/>
          <p:cNvCxnSpPr>
            <a:stCxn id="12" idx="3"/>
            <a:endCxn id="154" idx="1"/>
          </p:cNvCxnSpPr>
          <p:nvPr/>
        </p:nvCxnSpPr>
        <p:spPr>
          <a:xfrm flipV="1">
            <a:off x="3822700" y="2416175"/>
            <a:ext cx="1516999" cy="1021230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54" idx="3"/>
            <a:endCxn id="60" idx="1"/>
          </p:cNvCxnSpPr>
          <p:nvPr/>
        </p:nvCxnSpPr>
        <p:spPr>
          <a:xfrm>
            <a:off x="5638800" y="2416175"/>
            <a:ext cx="456549" cy="138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60" idx="3"/>
          </p:cNvCxnSpPr>
          <p:nvPr/>
        </p:nvCxnSpPr>
        <p:spPr>
          <a:xfrm>
            <a:off x="6394450" y="2429998"/>
            <a:ext cx="342249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22"/>
          <p:cNvCxnSpPr>
            <a:stCxn id="179" idx="1"/>
          </p:cNvCxnSpPr>
          <p:nvPr/>
        </p:nvCxnSpPr>
        <p:spPr>
          <a:xfrm rot="10800000" flipV="1">
            <a:off x="2413002" y="1332380"/>
            <a:ext cx="876396" cy="1086968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3289398" y="787400"/>
            <a:ext cx="546002" cy="1089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在屏幕外或者没有按下鼠标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6095349" y="1854200"/>
            <a:ext cx="299101" cy="115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碰撞更改轨迹</a:t>
            </a:r>
            <a:endParaRPr lang="zh-CN" altLang="en-US" sz="1200" dirty="0"/>
          </a:p>
        </p:txBody>
      </p:sp>
      <p:cxnSp>
        <p:nvCxnSpPr>
          <p:cNvPr id="64" name="肘形连接符 63"/>
          <p:cNvCxnSpPr>
            <a:stCxn id="68" idx="1"/>
            <a:endCxn id="154" idx="0"/>
          </p:cNvCxnSpPr>
          <p:nvPr/>
        </p:nvCxnSpPr>
        <p:spPr>
          <a:xfrm rot="10800000" flipV="1">
            <a:off x="5489251" y="1318748"/>
            <a:ext cx="250499" cy="383052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739749" y="742950"/>
            <a:ext cx="299101" cy="1151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重复</a:t>
            </a:r>
            <a:r>
              <a:rPr lang="en-US" altLang="zh-CN" sz="1200" dirty="0" smtClean="0"/>
              <a:t>100</a:t>
            </a:r>
            <a:r>
              <a:rPr lang="zh-CN" altLang="en-US" sz="1200" dirty="0" smtClean="0"/>
              <a:t>次</a:t>
            </a:r>
            <a:endParaRPr lang="zh-CN" altLang="en-US" sz="1200" dirty="0"/>
          </a:p>
        </p:txBody>
      </p:sp>
      <p:cxnSp>
        <p:nvCxnSpPr>
          <p:cNvPr id="71" name="肘形连接符 63"/>
          <p:cNvCxnSpPr>
            <a:endCxn id="68" idx="3"/>
          </p:cNvCxnSpPr>
          <p:nvPr/>
        </p:nvCxnSpPr>
        <p:spPr>
          <a:xfrm rot="16200000" flipV="1">
            <a:off x="5748899" y="1608699"/>
            <a:ext cx="1113302" cy="53340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4806299" y="3340100"/>
            <a:ext cx="299101" cy="1278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移动到新投篮点</a:t>
            </a:r>
            <a:endParaRPr lang="zh-CN" altLang="en-US" sz="1200" dirty="0"/>
          </a:p>
        </p:txBody>
      </p:sp>
      <p:cxnSp>
        <p:nvCxnSpPr>
          <p:cNvPr id="75" name="肘形连接符 74"/>
          <p:cNvCxnSpPr>
            <a:endCxn id="74" idx="3"/>
          </p:cNvCxnSpPr>
          <p:nvPr/>
        </p:nvCxnSpPr>
        <p:spPr>
          <a:xfrm rot="5400000">
            <a:off x="5100076" y="2443724"/>
            <a:ext cx="1540998" cy="153035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/>
          <p:nvPr/>
        </p:nvCxnSpPr>
        <p:spPr>
          <a:xfrm rot="10800000">
            <a:off x="1809751" y="2419350"/>
            <a:ext cx="3034649" cy="1560048"/>
          </a:xfrm>
          <a:prstGeom prst="bentConnector3">
            <a:avLst>
              <a:gd name="adj1" fmla="val 100011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13714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31" grpId="0" animBg="1"/>
      <p:bldP spid="35" grpId="0"/>
      <p:bldP spid="151" grpId="0"/>
      <p:bldP spid="154" grpId="0" animBg="1"/>
      <p:bldP spid="179" grpId="0" animBg="1"/>
      <p:bldP spid="60" grpId="0" animBg="1"/>
      <p:bldP spid="68" grpId="0" animBg="1"/>
      <p:bldP spid="7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卡通矢量图 课件PP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8100"/>
      </a:accent1>
      <a:accent2>
        <a:srgbClr val="FFA74C"/>
      </a:accent2>
      <a:accent3>
        <a:srgbClr val="FF5C00"/>
      </a:accent3>
      <a:accent4>
        <a:srgbClr val="FF9F00"/>
      </a:accent4>
      <a:accent5>
        <a:srgbClr val="FFC34D"/>
      </a:accent5>
      <a:accent6>
        <a:srgbClr val="B44010"/>
      </a:accent6>
      <a:hlink>
        <a:srgbClr val="FF8100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FF8100"/>
    </a:accent1>
    <a:accent2>
      <a:srgbClr val="FFA74C"/>
    </a:accent2>
    <a:accent3>
      <a:srgbClr val="FF5C00"/>
    </a:accent3>
    <a:accent4>
      <a:srgbClr val="FF9F00"/>
    </a:accent4>
    <a:accent5>
      <a:srgbClr val="FFC34D"/>
    </a:accent5>
    <a:accent6>
      <a:srgbClr val="B44010"/>
    </a:accent6>
    <a:hlink>
      <a:srgbClr val="FF81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4847</TotalTime>
  <Words>2286</Words>
  <Application>Microsoft Macintosh PowerPoint</Application>
  <PresentationFormat>全屏显示(16:9)</PresentationFormat>
  <Paragraphs>653</Paragraphs>
  <Slides>69</Slides>
  <Notes>69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0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卡通矢量图 课件PPT</dc:title>
  <dc:creator>lenovo</dc:creator>
  <cp:lastModifiedBy>xbany</cp:lastModifiedBy>
  <cp:revision>2109</cp:revision>
  <dcterms:created xsi:type="dcterms:W3CDTF">2017-07-04T05:41:22Z</dcterms:created>
  <dcterms:modified xsi:type="dcterms:W3CDTF">2019-05-31T07:52:52Z</dcterms:modified>
</cp:coreProperties>
</file>