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embeddedFontLst>
    <p:embeddedFont>
      <p:font typeface="Calibri" panose="020F0502020204030204" pitchFamily="34" charset="0"/>
      <p:regular r:id="rId40"/>
      <p:bold r:id="rId41"/>
      <p:italic r:id="rId42"/>
      <p:boldItalic r:id="rId43"/>
    </p:embeddedFont>
    <p:embeddedFont>
      <p:font typeface="Lato" panose="020F0502020204030203"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DC+QPNXKDzK//TYRzTqmOTOXX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4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4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4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4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7"/>
          <p:cNvSpPr>
            <a:spLocks noGrp="1"/>
          </p:cNvSpPr>
          <p:nvPr>
            <p:ph type="pic" idx="2"/>
          </p:nvPr>
        </p:nvSpPr>
        <p:spPr>
          <a:xfrm>
            <a:off x="5183188" y="987425"/>
            <a:ext cx="6172200" cy="4873625"/>
          </a:xfrm>
          <a:prstGeom prst="rect">
            <a:avLst/>
          </a:prstGeom>
          <a:noFill/>
          <a:ln>
            <a:noFill/>
          </a:ln>
        </p:spPr>
      </p:sp>
      <p:sp>
        <p:nvSpPr>
          <p:cNvPr id="68" name="Google Shape;68;p4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fangraphs.com/leaders.aspx?pos=all&amp;stats=bat&amp;lg=all&amp;qual=y&amp;type=8&amp;season=2022&amp;month=0&amp;season1=2022&amp;ind=0"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mlb.com/standing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624746" y="2326659"/>
            <a:ext cx="10942500" cy="3078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rgbClr val="7F7F7F"/>
                </a:solidFill>
                <a:latin typeface="Calibri"/>
                <a:ea typeface="Calibri"/>
                <a:cs typeface="Calibri"/>
                <a:sym typeface="Calibri"/>
              </a:rPr>
              <a:t>Anthony Capasso #63</a:t>
            </a:r>
            <a:endParaRPr/>
          </a:p>
        </p:txBody>
      </p:sp>
      <p:sp>
        <p:nvSpPr>
          <p:cNvPr id="89" name="Google Shape;89;p1"/>
          <p:cNvSpPr txBox="1"/>
          <p:nvPr/>
        </p:nvSpPr>
        <p:spPr>
          <a:xfrm>
            <a:off x="624746" y="295334"/>
            <a:ext cx="11421480"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55A11"/>
                </a:solidFill>
                <a:latin typeface="Calibri"/>
                <a:ea typeface="Calibri"/>
                <a:cs typeface="Calibri"/>
                <a:sym typeface="Calibri"/>
              </a:rPr>
              <a:t>Please use this form to complete your final project.  </a:t>
            </a:r>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Fill out each slide, in this order, as this will make grading more efficient.</a:t>
            </a:r>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Replace text with what the text calls for.  </a:t>
            </a:r>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For example, if you see, “Group member 1 name and student ID:”, replace this text with your name and student ID.</a:t>
            </a:r>
            <a:endParaRPr/>
          </a:p>
          <a:p>
            <a:pPr marL="0" marR="0" lvl="0" indent="0" algn="l" rtl="0">
              <a:spcBef>
                <a:spcPts val="0"/>
              </a:spcBef>
              <a:spcAft>
                <a:spcPts val="0"/>
              </a:spcAft>
              <a:buNone/>
            </a:pPr>
            <a:r>
              <a:rPr lang="en-US" sz="1800" b="1">
                <a:solidFill>
                  <a:srgbClr val="C55A11"/>
                </a:solidFill>
                <a:latin typeface="Calibri"/>
                <a:ea typeface="Calibri"/>
                <a:cs typeface="Calibri"/>
                <a:sym typeface="Calibri"/>
              </a:rPr>
              <a:t>You can make the text boxes bigger to accommodate a longer text, but keep your text on the page and in the order requested.</a:t>
            </a:r>
            <a:endParaRPr/>
          </a:p>
          <a:p>
            <a:pPr marL="0" marR="0" lvl="0" indent="0" algn="l" rtl="0">
              <a:spcBef>
                <a:spcPts val="0"/>
              </a:spcBef>
              <a:spcAft>
                <a:spcPts val="0"/>
              </a:spcAft>
              <a:buNone/>
            </a:pPr>
            <a:endParaRPr sz="1800" b="1">
              <a:solidFill>
                <a:srgbClr val="C55A11"/>
              </a:solidFill>
              <a:latin typeface="Calibri"/>
              <a:ea typeface="Calibri"/>
              <a:cs typeface="Calibri"/>
              <a:sym typeface="Calibri"/>
            </a:endParaRPr>
          </a:p>
        </p:txBody>
      </p:sp>
      <p:sp>
        <p:nvSpPr>
          <p:cNvPr id="90" name="Google Shape;9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1" name="Google Shape;91;p1"/>
          <p:cNvSpPr txBox="1"/>
          <p:nvPr/>
        </p:nvSpPr>
        <p:spPr>
          <a:xfrm>
            <a:off x="624747" y="3695173"/>
            <a:ext cx="10942500" cy="24627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rgbClr val="7F7F7F"/>
                </a:solidFill>
                <a:latin typeface="Lato"/>
                <a:ea typeface="Lato"/>
                <a:cs typeface="Lato"/>
                <a:sym typeface="Lato"/>
              </a:rPr>
              <a:t>I studied the links between WAR and age in the MLB and I tried to test if there are other stats that we can use to measure individual and team skill of hitters.</a:t>
            </a:r>
            <a:endParaRPr/>
          </a:p>
          <a:p>
            <a:pPr marL="0" marR="0" lvl="0" indent="0" algn="l" rtl="0">
              <a:spcBef>
                <a:spcPts val="0"/>
              </a:spcBef>
              <a:spcAft>
                <a:spcPts val="0"/>
              </a:spcAft>
              <a:buNone/>
            </a:pPr>
            <a:endParaRPr sz="1400">
              <a:solidFill>
                <a:srgbClr val="7F7F7F"/>
              </a:solidFill>
              <a:latin typeface="Lato"/>
              <a:ea typeface="Lato"/>
              <a:cs typeface="Lato"/>
              <a:sym typeface="Lato"/>
            </a:endParaRPr>
          </a:p>
          <a:p>
            <a:pPr marL="0" marR="0" lvl="0" indent="0" algn="l" rtl="0">
              <a:spcBef>
                <a:spcPts val="0"/>
              </a:spcBef>
              <a:spcAft>
                <a:spcPts val="0"/>
              </a:spcAft>
              <a:buNone/>
            </a:pPr>
            <a:endParaRPr sz="1400">
              <a:solidFill>
                <a:srgbClr val="7F7F7F"/>
              </a:solidFill>
              <a:latin typeface="Lato"/>
              <a:ea typeface="Lato"/>
              <a:cs typeface="Lato"/>
              <a:sym typeface="Lato"/>
            </a:endParaRPr>
          </a:p>
          <a:p>
            <a:pPr marL="0" marR="0" lvl="0" indent="0" algn="l" rtl="0">
              <a:spcBef>
                <a:spcPts val="0"/>
              </a:spcBef>
              <a:spcAft>
                <a:spcPts val="0"/>
              </a:spcAft>
              <a:buNone/>
            </a:pPr>
            <a:endParaRPr sz="1400">
              <a:solidFill>
                <a:srgbClr val="7F7F7F"/>
              </a:solidFill>
              <a:latin typeface="Lato"/>
              <a:ea typeface="Lato"/>
              <a:cs typeface="Lato"/>
              <a:sym typeface="Lato"/>
            </a:endParaRPr>
          </a:p>
          <a:p>
            <a:pPr marL="0" marR="0" lvl="0" indent="0" algn="l" rtl="0">
              <a:spcBef>
                <a:spcPts val="0"/>
              </a:spcBef>
              <a:spcAft>
                <a:spcPts val="0"/>
              </a:spcAft>
              <a:buNone/>
            </a:pPr>
            <a:endParaRPr sz="1400">
              <a:solidFill>
                <a:srgbClr val="7F7F7F"/>
              </a:solidFill>
              <a:latin typeface="Lato"/>
              <a:ea typeface="Lato"/>
              <a:cs typeface="Lato"/>
              <a:sym typeface="Lato"/>
            </a:endParaRPr>
          </a:p>
          <a:p>
            <a:pPr marL="0" marR="0" lvl="0" indent="0" algn="l" rtl="0">
              <a:spcBef>
                <a:spcPts val="0"/>
              </a:spcBef>
              <a:spcAft>
                <a:spcPts val="0"/>
              </a:spcAft>
              <a:buNone/>
            </a:pPr>
            <a:endParaRPr sz="1400" b="0" i="0" u="none" strike="noStrike">
              <a:solidFill>
                <a:srgbClr val="7F7F7F"/>
              </a:solidFill>
              <a:latin typeface="Lato"/>
              <a:ea typeface="Lato"/>
              <a:cs typeface="Lato"/>
              <a:sym typeface="Lato"/>
            </a:endParaRPr>
          </a:p>
          <a:p>
            <a:pPr marL="0" marR="0" lvl="0" indent="0" algn="l" rtl="0">
              <a:spcBef>
                <a:spcPts val="0"/>
              </a:spcBef>
              <a:spcAft>
                <a:spcPts val="0"/>
              </a:spcAft>
              <a:buNone/>
            </a:pPr>
            <a:endParaRPr sz="1400">
              <a:solidFill>
                <a:srgbClr val="7F7F7F"/>
              </a:solidFill>
              <a:latin typeface="Lato"/>
              <a:ea typeface="Lato"/>
              <a:cs typeface="Lato"/>
              <a:sym typeface="Lato"/>
            </a:endParaRPr>
          </a:p>
          <a:p>
            <a:pPr marL="0" marR="0" lvl="0" indent="0" algn="l" rtl="0">
              <a:spcBef>
                <a:spcPts val="0"/>
              </a:spcBef>
              <a:spcAft>
                <a:spcPts val="0"/>
              </a:spcAft>
              <a:buNone/>
            </a:pPr>
            <a:endParaRPr sz="1400" b="0" i="0" u="none" strike="noStrike">
              <a:solidFill>
                <a:srgbClr val="7F7F7F"/>
              </a:solidFill>
              <a:latin typeface="Lato"/>
              <a:ea typeface="Lato"/>
              <a:cs typeface="Lato"/>
              <a:sym typeface="Lato"/>
            </a:endParaRPr>
          </a:p>
          <a:p>
            <a:pPr marL="0" marR="0" lvl="0" indent="0" algn="l" rtl="0">
              <a:spcBef>
                <a:spcPts val="0"/>
              </a:spcBef>
              <a:spcAft>
                <a:spcPts val="0"/>
              </a:spcAft>
              <a:buNone/>
            </a:pPr>
            <a:endParaRPr sz="1400">
              <a:solidFill>
                <a:srgbClr val="7F7F7F"/>
              </a:solidFill>
              <a:latin typeface="Lato"/>
              <a:ea typeface="Lato"/>
              <a:cs typeface="Lato"/>
              <a:sym typeface="Lato"/>
            </a:endParaRPr>
          </a:p>
          <a:p>
            <a:pPr marL="0" marR="0" lvl="0" indent="0" algn="l" rtl="0">
              <a:spcBef>
                <a:spcPts val="0"/>
              </a:spcBef>
              <a:spcAft>
                <a:spcPts val="0"/>
              </a:spcAft>
              <a:buNone/>
            </a:pPr>
            <a:endParaRPr sz="1400" b="0" i="0" u="none" strike="noStrike">
              <a:solidFill>
                <a:srgbClr val="7F7F7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48" name="Google Shape;148;p10"/>
          <p:cNvSpPr txBox="1"/>
          <p:nvPr/>
        </p:nvSpPr>
        <p:spPr>
          <a:xfrm>
            <a:off x="108858" y="65314"/>
            <a:ext cx="11734800"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Provide a relevant Bar chart</a:t>
            </a:r>
          </a:p>
          <a:p>
            <a:r>
              <a:rPr lang="en-US" sz="1400" dirty="0">
                <a:solidFill>
                  <a:schemeClr val="dk1"/>
                </a:solidFill>
                <a:latin typeface="Calibri"/>
                <a:ea typeface="Calibri"/>
                <a:cs typeface="Calibri"/>
                <a:sym typeface="Calibri"/>
              </a:rPr>
              <a:t>Include a sentence (or 2) which interprets the results relevant to your research question (whether hypothesis formation or testing)</a:t>
            </a:r>
            <a:endParaRPr lang="en-US" sz="1400" b="1" dirty="0">
              <a:solidFill>
                <a:schemeClr val="dk1"/>
              </a:solidFill>
              <a:latin typeface="Calibri"/>
              <a:ea typeface="Calibri"/>
              <a:cs typeface="Calibri"/>
              <a:sym typeface="Calibri"/>
            </a:endParaRPr>
          </a:p>
          <a:p>
            <a:pPr marL="0" marR="0" lvl="0" indent="0" algn="l" rtl="0">
              <a:spcBef>
                <a:spcPts val="0"/>
              </a:spcBef>
              <a:spcAft>
                <a:spcPts val="0"/>
              </a:spcAft>
              <a:buNone/>
            </a:pPr>
            <a:endParaRPr dirty="0"/>
          </a:p>
          <a:p>
            <a:pPr marL="0" marR="0" lvl="0" indent="0" algn="l" rtl="0">
              <a:spcBef>
                <a:spcPts val="0"/>
              </a:spcBef>
              <a:spcAft>
                <a:spcPts val="0"/>
              </a:spcAft>
              <a:buNone/>
            </a:pPr>
            <a:endParaRPr dirty="0"/>
          </a:p>
        </p:txBody>
      </p:sp>
      <p:pic>
        <p:nvPicPr>
          <p:cNvPr id="149" name="Google Shape;149;p10"/>
          <p:cNvPicPr preferRelativeResize="0"/>
          <p:nvPr/>
        </p:nvPicPr>
        <p:blipFill>
          <a:blip r:embed="rId3">
            <a:alphaModFix/>
          </a:blip>
          <a:stretch>
            <a:fillRect/>
          </a:stretch>
        </p:blipFill>
        <p:spPr>
          <a:xfrm>
            <a:off x="189933" y="695325"/>
            <a:ext cx="8239125" cy="5467350"/>
          </a:xfrm>
          <a:prstGeom prst="rect">
            <a:avLst/>
          </a:prstGeom>
          <a:noFill/>
          <a:ln>
            <a:noFill/>
          </a:ln>
        </p:spPr>
      </p:pic>
      <p:sp>
        <p:nvSpPr>
          <p:cNvPr id="150" name="Google Shape;150;p10"/>
          <p:cNvSpPr txBox="1"/>
          <p:nvPr/>
        </p:nvSpPr>
        <p:spPr>
          <a:xfrm>
            <a:off x="8637800" y="686775"/>
            <a:ext cx="34146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This bar chart shows the teams that made the playoffs and their total team WAR values.  This chart helped me find if successful teams (PHI, HOU) and unsuccessful teams (LAD, CLE, ATL, SEA, NYY, SDP) differed in WAR.</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56" name="Google Shape;156;p11"/>
          <p:cNvSpPr txBox="1"/>
          <p:nvPr/>
        </p:nvSpPr>
        <p:spPr>
          <a:xfrm>
            <a:off x="108858" y="65314"/>
            <a:ext cx="117348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Provide a relevant Line diagram</a:t>
            </a:r>
            <a:endParaRPr/>
          </a:p>
          <a:p>
            <a:pPr marL="0" lvl="0" indent="0" algn="l" rtl="0">
              <a:spcBef>
                <a:spcPts val="0"/>
              </a:spcBef>
              <a:spcAft>
                <a:spcPts val="0"/>
              </a:spcAft>
              <a:buClr>
                <a:schemeClr val="dk1"/>
              </a:buClr>
              <a:buFont typeface="Arial"/>
              <a:buNone/>
            </a:pPr>
            <a:r>
              <a:rPr lang="en-US" sz="1800">
                <a:solidFill>
                  <a:schemeClr val="dk1"/>
                </a:solidFill>
                <a:latin typeface="Calibri"/>
                <a:ea typeface="Calibri"/>
                <a:cs typeface="Calibri"/>
                <a:sym typeface="Calibri"/>
              </a:rPr>
              <a:t>Include a sentence (or 2) which interprets the results relevant to your research question (whether hypothesis formation or testing)</a:t>
            </a:r>
            <a:endParaRPr/>
          </a:p>
        </p:txBody>
      </p:sp>
      <p:pic>
        <p:nvPicPr>
          <p:cNvPr id="157" name="Google Shape;157;p11"/>
          <p:cNvPicPr preferRelativeResize="0"/>
          <p:nvPr/>
        </p:nvPicPr>
        <p:blipFill>
          <a:blip r:embed="rId3">
            <a:alphaModFix/>
          </a:blip>
          <a:stretch>
            <a:fillRect/>
          </a:stretch>
        </p:blipFill>
        <p:spPr>
          <a:xfrm>
            <a:off x="152400" y="1141044"/>
            <a:ext cx="8239125" cy="5467350"/>
          </a:xfrm>
          <a:prstGeom prst="rect">
            <a:avLst/>
          </a:prstGeom>
          <a:noFill/>
          <a:ln>
            <a:noFill/>
          </a:ln>
        </p:spPr>
      </p:pic>
      <p:sp>
        <p:nvSpPr>
          <p:cNvPr id="158" name="Google Shape;158;p11"/>
          <p:cNvSpPr txBox="1"/>
          <p:nvPr/>
        </p:nvSpPr>
        <p:spPr>
          <a:xfrm>
            <a:off x="8579750" y="1160725"/>
            <a:ext cx="3482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This line diagram graphs the average WAR of each age group.  We can see that while there is some variation, a majority of the data is similar, with the exception of the last two years which are outliers.</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64" name="Google Shape;164;p12"/>
          <p:cNvSpPr txBox="1"/>
          <p:nvPr/>
        </p:nvSpPr>
        <p:spPr>
          <a:xfrm>
            <a:off x="108858" y="65314"/>
            <a:ext cx="117348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Provide a relevant Box plot</a:t>
            </a:r>
            <a:endParaRPr sz="1800" b="1" dirty="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800" dirty="0">
                <a:solidFill>
                  <a:schemeClr val="dk1"/>
                </a:solidFill>
                <a:latin typeface="Calibri"/>
                <a:ea typeface="Calibri"/>
                <a:cs typeface="Calibri"/>
                <a:sym typeface="Calibri"/>
              </a:rPr>
              <a:t>Include a sentence (or 2) which interprets the results relevant to your research question (whether hypothesis formation or testing)</a:t>
            </a:r>
            <a:endParaRPr sz="1800" b="1" dirty="0">
              <a:solidFill>
                <a:schemeClr val="dk1"/>
              </a:solidFill>
              <a:latin typeface="Calibri"/>
              <a:ea typeface="Calibri"/>
              <a:cs typeface="Calibri"/>
              <a:sym typeface="Calibri"/>
            </a:endParaRPr>
          </a:p>
        </p:txBody>
      </p:sp>
      <p:pic>
        <p:nvPicPr>
          <p:cNvPr id="165" name="Google Shape;165;p12"/>
          <p:cNvPicPr preferRelativeResize="0"/>
          <p:nvPr/>
        </p:nvPicPr>
        <p:blipFill>
          <a:blip r:embed="rId3">
            <a:alphaModFix/>
          </a:blip>
          <a:stretch>
            <a:fillRect/>
          </a:stretch>
        </p:blipFill>
        <p:spPr>
          <a:xfrm>
            <a:off x="152400" y="1141044"/>
            <a:ext cx="8239125" cy="5467350"/>
          </a:xfrm>
          <a:prstGeom prst="rect">
            <a:avLst/>
          </a:prstGeom>
          <a:noFill/>
          <a:ln>
            <a:noFill/>
          </a:ln>
        </p:spPr>
      </p:pic>
      <p:sp>
        <p:nvSpPr>
          <p:cNvPr id="166" name="Google Shape;166;p12"/>
          <p:cNvSpPr txBox="1"/>
          <p:nvPr/>
        </p:nvSpPr>
        <p:spPr>
          <a:xfrm>
            <a:off x="8531400" y="1131725"/>
            <a:ext cx="35403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For this boxplot I compared team total WAR and I grouped it by X.5 (teams who have won more than 50% of their games in 2022).  This helped to test my hypothesis and found that teams with winning records have greater team WAR on average, but there are still some outliers in both categories.</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72" name="Google Shape;172;p13"/>
          <p:cNvSpPr txBox="1"/>
          <p:nvPr/>
        </p:nvSpPr>
        <p:spPr>
          <a:xfrm>
            <a:off x="108858" y="65314"/>
            <a:ext cx="11734800" cy="8001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Provide a relevant Scatterplot that includes a regression line (an </a:t>
            </a:r>
            <a:r>
              <a:rPr lang="en-US" sz="1800" b="1" dirty="0" err="1">
                <a:solidFill>
                  <a:schemeClr val="dk1"/>
                </a:solidFill>
                <a:latin typeface="Calibri"/>
                <a:ea typeface="Calibri"/>
                <a:cs typeface="Calibri"/>
                <a:sym typeface="Calibri"/>
              </a:rPr>
              <a:t>ABline</a:t>
            </a:r>
            <a:r>
              <a:rPr lang="en-US" sz="1800" b="1" dirty="0">
                <a:solidFill>
                  <a:schemeClr val="dk1"/>
                </a:solidFill>
                <a:latin typeface="Calibri"/>
                <a:ea typeface="Calibri"/>
                <a:cs typeface="Calibri"/>
                <a:sym typeface="Calibri"/>
              </a:rPr>
              <a:t>)</a:t>
            </a:r>
            <a:endParaRPr dirty="0"/>
          </a:p>
          <a:p>
            <a:r>
              <a:rPr lang="en-US" sz="1400" dirty="0">
                <a:solidFill>
                  <a:schemeClr val="dk1"/>
                </a:solidFill>
                <a:latin typeface="Calibri"/>
                <a:ea typeface="Calibri"/>
                <a:cs typeface="Calibri"/>
                <a:sym typeface="Calibri"/>
              </a:rPr>
              <a:t>Include a sentence (or 2) which interprets the results relevant to your research question (whether hypothesis formation or testing)</a:t>
            </a:r>
            <a:endParaRPr lang="en-US" sz="1400" b="1" dirty="0">
              <a:solidFill>
                <a:schemeClr val="dk1"/>
              </a:solidFill>
              <a:latin typeface="Calibri"/>
              <a:ea typeface="Calibri"/>
              <a:cs typeface="Calibri"/>
              <a:sym typeface="Calibri"/>
            </a:endParaRPr>
          </a:p>
          <a:p>
            <a:pPr marL="0" marR="0" lvl="0" indent="0" algn="l" rtl="0">
              <a:spcBef>
                <a:spcPts val="0"/>
              </a:spcBef>
              <a:spcAft>
                <a:spcPts val="0"/>
              </a:spcAft>
              <a:buNone/>
            </a:pPr>
            <a:endParaRPr dirty="0"/>
          </a:p>
        </p:txBody>
      </p:sp>
      <p:pic>
        <p:nvPicPr>
          <p:cNvPr id="173" name="Google Shape;173;p13"/>
          <p:cNvPicPr preferRelativeResize="0"/>
          <p:nvPr/>
        </p:nvPicPr>
        <p:blipFill>
          <a:blip r:embed="rId3">
            <a:alphaModFix/>
          </a:blip>
          <a:stretch>
            <a:fillRect/>
          </a:stretch>
        </p:blipFill>
        <p:spPr>
          <a:xfrm>
            <a:off x="108850" y="650319"/>
            <a:ext cx="8239125" cy="5467350"/>
          </a:xfrm>
          <a:prstGeom prst="rect">
            <a:avLst/>
          </a:prstGeom>
          <a:noFill/>
          <a:ln>
            <a:noFill/>
          </a:ln>
        </p:spPr>
      </p:pic>
      <p:sp>
        <p:nvSpPr>
          <p:cNvPr id="174" name="Google Shape;174;p13"/>
          <p:cNvSpPr txBox="1"/>
          <p:nvPr/>
        </p:nvSpPr>
        <p:spPr>
          <a:xfrm>
            <a:off x="8415250" y="650325"/>
            <a:ext cx="3428400" cy="21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For this scatterplot I compared the team total war and their number of wins and used abline to create a line of best fit.  We used this to test the hypothesis from our first question and found that there is a positive correlation between WAR and total wins.</a:t>
            </a:r>
            <a:endParaRPr sz="16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80" name="Google Shape;180;p14"/>
          <p:cNvSpPr txBox="1"/>
          <p:nvPr/>
        </p:nvSpPr>
        <p:spPr>
          <a:xfrm>
            <a:off x="108858" y="65314"/>
            <a:ext cx="11734799"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Provide a relevant Dot plot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a sentence (or 2) which interprets the results relevant to your research question (whether hypothesis formation or testing)</a:t>
            </a:r>
            <a:endParaRPr/>
          </a:p>
        </p:txBody>
      </p:sp>
      <p:pic>
        <p:nvPicPr>
          <p:cNvPr id="181" name="Google Shape;181;p14"/>
          <p:cNvPicPr preferRelativeResize="0"/>
          <p:nvPr/>
        </p:nvPicPr>
        <p:blipFill>
          <a:blip r:embed="rId3">
            <a:alphaModFix/>
          </a:blip>
          <a:stretch>
            <a:fillRect/>
          </a:stretch>
        </p:blipFill>
        <p:spPr>
          <a:xfrm>
            <a:off x="152400" y="1141044"/>
            <a:ext cx="8239125" cy="5467350"/>
          </a:xfrm>
          <a:prstGeom prst="rect">
            <a:avLst/>
          </a:prstGeom>
          <a:noFill/>
          <a:ln>
            <a:noFill/>
          </a:ln>
        </p:spPr>
      </p:pic>
      <p:sp>
        <p:nvSpPr>
          <p:cNvPr id="182" name="Google Shape;182;p14"/>
          <p:cNvSpPr txBox="1"/>
          <p:nvPr/>
        </p:nvSpPr>
        <p:spPr>
          <a:xfrm>
            <a:off x="8512050" y="1112375"/>
            <a:ext cx="3331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This dotchart shows the total team WAR split by team, and helps show that they are large differences in terms of team WAR.</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188" name="Google Shape;188;p15"/>
          <p:cNvSpPr txBox="1"/>
          <p:nvPr/>
        </p:nvSpPr>
        <p:spPr>
          <a:xfrm>
            <a:off x="108858" y="65314"/>
            <a:ext cx="11734799"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Provide a relevant Histogram</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a sentence (or 2) which interprets the results relevant to your research question (whether hypothesis formation or testing)</a:t>
            </a:r>
            <a:endParaRPr/>
          </a:p>
        </p:txBody>
      </p:sp>
      <p:pic>
        <p:nvPicPr>
          <p:cNvPr id="189" name="Google Shape;189;p15"/>
          <p:cNvPicPr preferRelativeResize="0"/>
          <p:nvPr/>
        </p:nvPicPr>
        <p:blipFill>
          <a:blip r:embed="rId3">
            <a:alphaModFix/>
          </a:blip>
          <a:stretch>
            <a:fillRect/>
          </a:stretch>
        </p:blipFill>
        <p:spPr>
          <a:xfrm>
            <a:off x="152400" y="1141044"/>
            <a:ext cx="8239125" cy="5467350"/>
          </a:xfrm>
          <a:prstGeom prst="rect">
            <a:avLst/>
          </a:prstGeom>
          <a:noFill/>
          <a:ln>
            <a:noFill/>
          </a:ln>
        </p:spPr>
      </p:pic>
      <p:sp>
        <p:nvSpPr>
          <p:cNvPr id="190" name="Google Shape;190;p15"/>
          <p:cNvSpPr txBox="1"/>
          <p:nvPr/>
        </p:nvSpPr>
        <p:spPr>
          <a:xfrm>
            <a:off x="8473350" y="1160725"/>
            <a:ext cx="3530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For this histogram, I compared the amount of teams in each 10-WAR increment.  I used this to decide what is considered high-WAR and what is considered low-WAR.</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196" name="Google Shape;196;p16"/>
          <p:cNvSpPr txBox="1"/>
          <p:nvPr/>
        </p:nvSpPr>
        <p:spPr>
          <a:xfrm>
            <a:off x="108858" y="65314"/>
            <a:ext cx="11734799"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Provide a relevant Density plot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a sentence (or 2) which interprets the results relevant to your research question (whether hypothesis formation or testing)</a:t>
            </a:r>
            <a:endParaRPr/>
          </a:p>
        </p:txBody>
      </p:sp>
      <p:pic>
        <p:nvPicPr>
          <p:cNvPr id="197" name="Google Shape;197;p16"/>
          <p:cNvPicPr preferRelativeResize="0"/>
          <p:nvPr/>
        </p:nvPicPr>
        <p:blipFill>
          <a:blip r:embed="rId3">
            <a:alphaModFix/>
          </a:blip>
          <a:stretch>
            <a:fillRect/>
          </a:stretch>
        </p:blipFill>
        <p:spPr>
          <a:xfrm>
            <a:off x="152400" y="1141044"/>
            <a:ext cx="8239125" cy="5467350"/>
          </a:xfrm>
          <a:prstGeom prst="rect">
            <a:avLst/>
          </a:prstGeom>
          <a:noFill/>
          <a:ln>
            <a:noFill/>
          </a:ln>
        </p:spPr>
      </p:pic>
      <p:sp>
        <p:nvSpPr>
          <p:cNvPr id="198" name="Google Shape;198;p16"/>
          <p:cNvSpPr txBox="1"/>
          <p:nvPr/>
        </p:nvSpPr>
        <p:spPr>
          <a:xfrm>
            <a:off x="8560400" y="1131725"/>
            <a:ext cx="3283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For this density plot I graphed out the density of MLB ages, this helped me to confirm that 28 was roughly the age I should base my hypothesis on since it was the closest to the average age.</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04" name="Google Shape;204;p17"/>
          <p:cNvSpPr txBox="1"/>
          <p:nvPr/>
        </p:nvSpPr>
        <p:spPr>
          <a:xfrm>
            <a:off x="108858" y="65314"/>
            <a:ext cx="11734800" cy="8001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Provide a relevant </a:t>
            </a:r>
            <a:r>
              <a:rPr lang="en-US" sz="1800" b="1" dirty="0" err="1">
                <a:solidFill>
                  <a:schemeClr val="dk1"/>
                </a:solidFill>
                <a:latin typeface="Calibri"/>
                <a:ea typeface="Calibri"/>
                <a:cs typeface="Calibri"/>
                <a:sym typeface="Calibri"/>
              </a:rPr>
              <a:t>QQnorm</a:t>
            </a:r>
            <a:r>
              <a:rPr lang="en-US" sz="1800" b="1" dirty="0">
                <a:solidFill>
                  <a:schemeClr val="dk1"/>
                </a:solidFill>
                <a:latin typeface="Calibri"/>
                <a:ea typeface="Calibri"/>
                <a:cs typeface="Calibri"/>
                <a:sym typeface="Calibri"/>
              </a:rPr>
              <a:t> plot with a </a:t>
            </a:r>
            <a:r>
              <a:rPr lang="en-US" sz="1800" b="1" dirty="0" err="1">
                <a:solidFill>
                  <a:schemeClr val="dk1"/>
                </a:solidFill>
                <a:latin typeface="Calibri"/>
                <a:ea typeface="Calibri"/>
                <a:cs typeface="Calibri"/>
                <a:sym typeface="Calibri"/>
              </a:rPr>
              <a:t>qqline</a:t>
            </a:r>
            <a:endParaRPr sz="1800" b="1" dirty="0">
              <a:solidFill>
                <a:schemeClr val="dk1"/>
              </a:solidFill>
              <a:latin typeface="Calibri"/>
              <a:ea typeface="Calibri"/>
              <a:cs typeface="Calibri"/>
              <a:sym typeface="Calibri"/>
            </a:endParaRPr>
          </a:p>
          <a:p>
            <a:r>
              <a:rPr lang="en-US" sz="1400" dirty="0">
                <a:solidFill>
                  <a:schemeClr val="dk1"/>
                </a:solidFill>
                <a:latin typeface="Calibri"/>
                <a:ea typeface="Calibri"/>
                <a:cs typeface="Calibri"/>
                <a:sym typeface="Calibri"/>
              </a:rPr>
              <a:t>Include a sentence (or 2) which interprets the results relevant to your research question (whether hypothesis formation or testing)</a:t>
            </a:r>
            <a:endParaRPr lang="en-US" sz="1400" b="1" dirty="0">
              <a:solidFill>
                <a:schemeClr val="dk1"/>
              </a:solidFill>
              <a:latin typeface="Calibri"/>
              <a:ea typeface="Calibri"/>
              <a:cs typeface="Calibri"/>
              <a:sym typeface="Calibri"/>
            </a:endParaRPr>
          </a:p>
          <a:p>
            <a:pPr marL="0" marR="0" lvl="0" indent="0" algn="l" rtl="0">
              <a:spcBef>
                <a:spcPts val="0"/>
              </a:spcBef>
              <a:spcAft>
                <a:spcPts val="0"/>
              </a:spcAft>
              <a:buNone/>
            </a:pPr>
            <a:endParaRPr dirty="0"/>
          </a:p>
        </p:txBody>
      </p:sp>
      <p:pic>
        <p:nvPicPr>
          <p:cNvPr id="205" name="Google Shape;205;p17"/>
          <p:cNvPicPr preferRelativeResize="0"/>
          <p:nvPr/>
        </p:nvPicPr>
        <p:blipFill>
          <a:blip r:embed="rId3">
            <a:alphaModFix/>
          </a:blip>
          <a:stretch>
            <a:fillRect/>
          </a:stretch>
        </p:blipFill>
        <p:spPr>
          <a:xfrm>
            <a:off x="152400" y="1141044"/>
            <a:ext cx="8239125" cy="5467350"/>
          </a:xfrm>
          <a:prstGeom prst="rect">
            <a:avLst/>
          </a:prstGeom>
          <a:noFill/>
          <a:ln>
            <a:noFill/>
          </a:ln>
        </p:spPr>
      </p:pic>
      <p:sp>
        <p:nvSpPr>
          <p:cNvPr id="206" name="Google Shape;206;p17"/>
          <p:cNvSpPr txBox="1"/>
          <p:nvPr/>
        </p:nvSpPr>
        <p:spPr>
          <a:xfrm>
            <a:off x="8570075" y="1151050"/>
            <a:ext cx="3511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I put team total WAR into a normal Q-Q plot and found that the team total WAR of the MLB is normally distributed.</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12" name="Google Shape;212;p18"/>
          <p:cNvSpPr txBox="1"/>
          <p:nvPr/>
        </p:nvSpPr>
        <p:spPr>
          <a:xfrm>
            <a:off x="108858" y="65314"/>
            <a:ext cx="11734799"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Provide a relevant Scatterplot matrix</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a sentence (or 2) which interprets the results relevant to your research question (whether hypothesis formation or testing)</a:t>
            </a:r>
            <a:endParaRPr/>
          </a:p>
        </p:txBody>
      </p:sp>
      <p:pic>
        <p:nvPicPr>
          <p:cNvPr id="213" name="Google Shape;213;p18"/>
          <p:cNvPicPr preferRelativeResize="0"/>
          <p:nvPr/>
        </p:nvPicPr>
        <p:blipFill>
          <a:blip r:embed="rId3">
            <a:alphaModFix/>
          </a:blip>
          <a:stretch>
            <a:fillRect/>
          </a:stretch>
        </p:blipFill>
        <p:spPr>
          <a:xfrm>
            <a:off x="152400" y="1141044"/>
            <a:ext cx="8239125" cy="5467350"/>
          </a:xfrm>
          <a:prstGeom prst="rect">
            <a:avLst/>
          </a:prstGeom>
          <a:noFill/>
          <a:ln>
            <a:noFill/>
          </a:ln>
        </p:spPr>
      </p:pic>
      <p:sp>
        <p:nvSpPr>
          <p:cNvPr id="214" name="Google Shape;214;p18"/>
          <p:cNvSpPr txBox="1"/>
          <p:nvPr/>
        </p:nvSpPr>
        <p:spPr>
          <a:xfrm>
            <a:off x="8502375" y="1141400"/>
            <a:ext cx="3424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This scatterplot matrix shows the relationships between team, wins, WAR, Clutch, and having a winning record.</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20" name="Google Shape;220;p19"/>
          <p:cNvSpPr txBox="1"/>
          <p:nvPr/>
        </p:nvSpPr>
        <p:spPr>
          <a:xfrm>
            <a:off x="130629" y="65665"/>
            <a:ext cx="11408100" cy="61878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Descriptive stats (1 of 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Descriptive statistics such as mean, stdev, median, quartiles, min, max, range. to characterize data distributions.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relevant measures on this page and the next.  Note that your codebook should have included summary measures – you can quote those or provide others.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Interpret the measures, and how they relate to your subject of interest (whether hypothesis formation or testing).  </a:t>
            </a:r>
            <a:r>
              <a:rPr lang="en-US" sz="1800" i="1">
                <a:solidFill>
                  <a:schemeClr val="dk1"/>
                </a:solidFill>
                <a:latin typeface="Calibri"/>
                <a:ea typeface="Calibri"/>
                <a:cs typeface="Calibri"/>
                <a:sym typeface="Calibri"/>
              </a:rPr>
              <a:t>For example, you might note that, “yearly suicide rates for teen girls during the past two decades are much more variable (higher stdev) than those of teen boys.  This suggests a changing environment related to teen depression, particularly for girls.”</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m20&lt;-mean(MLB$play_WAR[MLB$Age == 20]) - Got the mean player WAR for players who are 20 years old, I repeated this for ages 20-39 and used test in the line chart (11). </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&gt; mean(MLB$Age)</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[1] 27.78396 - I used this to get the average age I should use to test whether WAR is dependent on age.</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7" name="Google Shape;97;p2"/>
          <p:cNvSpPr txBox="1"/>
          <p:nvPr/>
        </p:nvSpPr>
        <p:spPr>
          <a:xfrm>
            <a:off x="196573" y="0"/>
            <a:ext cx="11821200" cy="5910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u="none" strike="noStrike">
                <a:solidFill>
                  <a:srgbClr val="7F7F7F"/>
                </a:solidFill>
                <a:latin typeface="Lato"/>
                <a:ea typeface="Lato"/>
                <a:cs typeface="Lato"/>
                <a:sym typeface="Lato"/>
              </a:rPr>
              <a:t>Please write an abstract to your research project.  This abstract should consist of the following nine sentences – no more or less.</a:t>
            </a:r>
            <a:endParaRPr/>
          </a:p>
          <a:p>
            <a:pPr marL="0" marR="0" lvl="0" indent="0" algn="l" rtl="0">
              <a:spcBef>
                <a:spcPts val="0"/>
              </a:spcBef>
              <a:spcAft>
                <a:spcPts val="0"/>
              </a:spcAft>
              <a:buNone/>
            </a:pPr>
            <a:r>
              <a:rPr lang="en-US" sz="1400">
                <a:solidFill>
                  <a:srgbClr val="7F7F7F"/>
                </a:solidFill>
                <a:latin typeface="Lato"/>
                <a:ea typeface="Lato"/>
                <a:cs typeface="Lato"/>
                <a:sym typeface="Lato"/>
              </a:rPr>
              <a:t>	</a:t>
            </a:r>
            <a:endParaRPr/>
          </a:p>
          <a:p>
            <a:pPr marL="0" marR="0" lvl="0" indent="0" algn="l" rtl="0">
              <a:spcBef>
                <a:spcPts val="0"/>
              </a:spcBef>
              <a:spcAft>
                <a:spcPts val="0"/>
              </a:spcAft>
              <a:buNone/>
            </a:pPr>
            <a:r>
              <a:rPr lang="en-US" sz="1400">
                <a:solidFill>
                  <a:srgbClr val="7F7F7F"/>
                </a:solidFill>
                <a:latin typeface="Lato"/>
                <a:ea typeface="Lato"/>
                <a:cs typeface="Lato"/>
                <a:sym typeface="Lato"/>
              </a:rPr>
              <a:t>1. </a:t>
            </a:r>
            <a:r>
              <a:rPr lang="en-US">
                <a:solidFill>
                  <a:srgbClr val="7F7F7F"/>
                </a:solidFill>
                <a:latin typeface="Lato"/>
                <a:ea typeface="Lato"/>
                <a:cs typeface="Lato"/>
                <a:sym typeface="Lato"/>
              </a:rPr>
              <a:t>Baseball is one of the largest sports in America and has invested heavily into better statistics through systems such as Statcast, and WAR has become the dominant stat among the baseball community when discussing a player’s worth.</a:t>
            </a:r>
            <a:r>
              <a:rPr lang="en-US" sz="1400">
                <a:solidFill>
                  <a:srgbClr val="7F7F7F"/>
                </a:solidFill>
                <a:latin typeface="Lato"/>
                <a:ea typeface="Lato"/>
                <a:cs typeface="Lato"/>
                <a:sym typeface="Lato"/>
              </a:rPr>
              <a:t>	</a:t>
            </a:r>
            <a:endParaRPr/>
          </a:p>
          <a:p>
            <a:pPr marL="342900" marR="0" lvl="0" indent="-254000" algn="l" rtl="0">
              <a:spcBef>
                <a:spcPts val="0"/>
              </a:spcBef>
              <a:spcAft>
                <a:spcPts val="0"/>
              </a:spcAft>
              <a:buClr>
                <a:schemeClr val="dk1"/>
              </a:buClr>
              <a:buSzPts val="1400"/>
              <a:buFont typeface="Calibri"/>
              <a:buNone/>
            </a:pPr>
            <a:endParaRPr sz="1400">
              <a:solidFill>
                <a:srgbClr val="7F7F7F"/>
              </a:solidFill>
              <a:latin typeface="Lato"/>
              <a:ea typeface="Lato"/>
              <a:cs typeface="Lato"/>
              <a:sym typeface="Lato"/>
            </a:endParaRPr>
          </a:p>
          <a:p>
            <a:pPr marL="0" marR="0" lvl="0" indent="0" algn="l" rtl="0">
              <a:spcBef>
                <a:spcPts val="0"/>
              </a:spcBef>
              <a:spcAft>
                <a:spcPts val="0"/>
              </a:spcAft>
              <a:buNone/>
            </a:pPr>
            <a:r>
              <a:rPr lang="en-US" sz="1400">
                <a:solidFill>
                  <a:srgbClr val="7F7F7F"/>
                </a:solidFill>
                <a:latin typeface="Lato"/>
                <a:ea typeface="Lato"/>
                <a:cs typeface="Lato"/>
                <a:sym typeface="Lato"/>
              </a:rPr>
              <a:t>2. </a:t>
            </a:r>
            <a:r>
              <a:rPr lang="en-US">
                <a:solidFill>
                  <a:srgbClr val="7F7F7F"/>
                </a:solidFill>
                <a:latin typeface="Lato"/>
                <a:ea typeface="Lato"/>
                <a:cs typeface="Lato"/>
                <a:sym typeface="Lato"/>
              </a:rPr>
              <a:t> As WAR has grown more and more popular, I wanted to look at WAR’s relationship with overall team success, judged by their win records and post-season performances, while also comparing it to other stats to see if they determine player success.</a:t>
            </a:r>
            <a:endParaRPr/>
          </a:p>
          <a:p>
            <a:pPr marL="0" marR="0" lvl="0" indent="0" algn="l" rtl="0">
              <a:spcBef>
                <a:spcPts val="0"/>
              </a:spcBef>
              <a:spcAft>
                <a:spcPts val="0"/>
              </a:spcAft>
              <a:buNone/>
            </a:pPr>
            <a:r>
              <a:rPr lang="en-US" sz="1400">
                <a:solidFill>
                  <a:srgbClr val="7F7F7F"/>
                </a:solidFill>
                <a:latin typeface="Lato"/>
                <a:ea typeface="Lato"/>
                <a:cs typeface="Lato"/>
                <a:sym typeface="Lato"/>
              </a:rPr>
              <a:t>	</a:t>
            </a:r>
            <a:endParaRPr/>
          </a:p>
          <a:p>
            <a:pPr marL="0" marR="0" lvl="0" indent="0" algn="l" rtl="0">
              <a:spcBef>
                <a:spcPts val="0"/>
              </a:spcBef>
              <a:spcAft>
                <a:spcPts val="0"/>
              </a:spcAft>
              <a:buNone/>
            </a:pPr>
            <a:r>
              <a:rPr lang="en-US" sz="1400">
                <a:solidFill>
                  <a:srgbClr val="7F7F7F"/>
                </a:solidFill>
                <a:latin typeface="Lato"/>
                <a:ea typeface="Lato"/>
                <a:cs typeface="Lato"/>
                <a:sym typeface="Lato"/>
              </a:rPr>
              <a:t>3.</a:t>
            </a:r>
            <a:r>
              <a:rPr lang="en-US">
                <a:solidFill>
                  <a:srgbClr val="7F7F7F"/>
                </a:solidFill>
                <a:latin typeface="Lato"/>
                <a:ea typeface="Lato"/>
                <a:cs typeface="Lato"/>
                <a:sym typeface="Lato"/>
              </a:rPr>
              <a:t>Is it possible that WAR is a great way for teams to measure team skill or are there other factors that need to be considered when looking at common trends among most successful teams.</a:t>
            </a:r>
            <a:r>
              <a:rPr lang="en-US" sz="1400">
                <a:solidFill>
                  <a:srgbClr val="7F7F7F"/>
                </a:solidFill>
                <a:latin typeface="Lato"/>
                <a:ea typeface="Lato"/>
                <a:cs typeface="Lato"/>
                <a:sym typeface="Lato"/>
              </a:rPr>
              <a:t>	</a:t>
            </a:r>
            <a:endParaRPr/>
          </a:p>
          <a:p>
            <a:pPr marL="0" marR="0" lvl="0" indent="0" algn="l" rtl="0">
              <a:spcBef>
                <a:spcPts val="0"/>
              </a:spcBef>
              <a:spcAft>
                <a:spcPts val="0"/>
              </a:spcAft>
              <a:buNone/>
            </a:pPr>
            <a:endParaRPr sz="1400">
              <a:solidFill>
                <a:srgbClr val="7F7F7F"/>
              </a:solidFill>
              <a:latin typeface="Lato"/>
              <a:ea typeface="Lato"/>
              <a:cs typeface="Lato"/>
              <a:sym typeface="Lato"/>
            </a:endParaRPr>
          </a:p>
          <a:p>
            <a:pPr marL="0" marR="0" lvl="0" indent="0" algn="l" rtl="0">
              <a:spcBef>
                <a:spcPts val="0"/>
              </a:spcBef>
              <a:spcAft>
                <a:spcPts val="0"/>
              </a:spcAft>
              <a:buNone/>
            </a:pPr>
            <a:r>
              <a:rPr lang="en-US" sz="1400">
                <a:solidFill>
                  <a:srgbClr val="7F7F7F"/>
                </a:solidFill>
                <a:latin typeface="Lato"/>
                <a:ea typeface="Lato"/>
                <a:cs typeface="Lato"/>
                <a:sym typeface="Lato"/>
              </a:rPr>
              <a:t>4. </a:t>
            </a:r>
            <a:r>
              <a:rPr lang="en-US">
                <a:solidFill>
                  <a:srgbClr val="7F7F7F"/>
                </a:solidFill>
                <a:latin typeface="Lato"/>
                <a:ea typeface="Lato"/>
                <a:cs typeface="Lato"/>
                <a:sym typeface="Lato"/>
              </a:rPr>
              <a:t>This research will attempt to create a new way to understand team success, and will hopefully give us insight into what separates the best teams from the rest of the pack.</a:t>
            </a:r>
            <a:r>
              <a:rPr lang="en-US" sz="1400">
                <a:solidFill>
                  <a:srgbClr val="7F7F7F"/>
                </a:solidFill>
                <a:latin typeface="Lato"/>
                <a:ea typeface="Lato"/>
                <a:cs typeface="Lato"/>
                <a:sym typeface="Lato"/>
              </a:rPr>
              <a:t>	</a:t>
            </a:r>
            <a:endParaRPr/>
          </a:p>
          <a:p>
            <a:pPr marL="0" marR="0" lvl="0" indent="0" algn="l" rtl="0">
              <a:spcBef>
                <a:spcPts val="0"/>
              </a:spcBef>
              <a:spcAft>
                <a:spcPts val="0"/>
              </a:spcAft>
              <a:buNone/>
            </a:pPr>
            <a:endParaRPr sz="1400">
              <a:solidFill>
                <a:srgbClr val="7F7F7F"/>
              </a:solidFill>
              <a:latin typeface="Lato"/>
              <a:ea typeface="Lato"/>
              <a:cs typeface="Lato"/>
              <a:sym typeface="Lato"/>
            </a:endParaRPr>
          </a:p>
          <a:p>
            <a:pPr marL="0" marR="0" lvl="0" indent="0" algn="l" rtl="0">
              <a:spcBef>
                <a:spcPts val="0"/>
              </a:spcBef>
              <a:spcAft>
                <a:spcPts val="0"/>
              </a:spcAft>
              <a:buNone/>
            </a:pPr>
            <a:r>
              <a:rPr lang="en-US" sz="1400">
                <a:solidFill>
                  <a:srgbClr val="7F7F7F"/>
                </a:solidFill>
                <a:latin typeface="Lato"/>
                <a:ea typeface="Lato"/>
                <a:cs typeface="Lato"/>
                <a:sym typeface="Lato"/>
              </a:rPr>
              <a:t>5. </a:t>
            </a:r>
            <a:r>
              <a:rPr lang="en-US">
                <a:solidFill>
                  <a:srgbClr val="7F7F7F"/>
                </a:solidFill>
                <a:latin typeface="Lato"/>
                <a:ea typeface="Lato"/>
                <a:cs typeface="Lato"/>
                <a:sym typeface="Lato"/>
              </a:rPr>
              <a:t>This research will use team WAR and amount of games won to see if a higher team WAR does truly lead to better regular season success.</a:t>
            </a:r>
            <a:endParaRPr/>
          </a:p>
          <a:p>
            <a:pPr marL="0" marR="0" lvl="0" indent="0" algn="l" rtl="0">
              <a:spcBef>
                <a:spcPts val="0"/>
              </a:spcBef>
              <a:spcAft>
                <a:spcPts val="0"/>
              </a:spcAft>
              <a:buNone/>
            </a:pPr>
            <a:endParaRPr sz="1400">
              <a:solidFill>
                <a:srgbClr val="7F7F7F"/>
              </a:solidFill>
              <a:latin typeface="Lato"/>
              <a:ea typeface="Lato"/>
              <a:cs typeface="Lato"/>
              <a:sym typeface="Lato"/>
            </a:endParaRPr>
          </a:p>
          <a:p>
            <a:pPr marL="0" marR="0" lvl="0" indent="0" algn="l" rtl="0">
              <a:spcBef>
                <a:spcPts val="0"/>
              </a:spcBef>
              <a:spcAft>
                <a:spcPts val="0"/>
              </a:spcAft>
              <a:buNone/>
            </a:pPr>
            <a:r>
              <a:rPr lang="en-US" sz="1400">
                <a:solidFill>
                  <a:srgbClr val="7F7F7F"/>
                </a:solidFill>
                <a:latin typeface="Lato"/>
                <a:ea typeface="Lato"/>
                <a:cs typeface="Lato"/>
                <a:sym typeface="Lato"/>
              </a:rPr>
              <a:t>6. </a:t>
            </a:r>
            <a:r>
              <a:rPr lang="en-US">
                <a:solidFill>
                  <a:srgbClr val="7F7F7F"/>
                </a:solidFill>
                <a:latin typeface="Lato"/>
                <a:ea typeface="Lato"/>
                <a:cs typeface="Lato"/>
                <a:sym typeface="Lato"/>
              </a:rPr>
              <a:t>We will next look at any possible relationship at age and WAR, since veteran presence in the clubhouse is an often underlooked aspect of team success.</a:t>
            </a:r>
            <a:r>
              <a:rPr lang="en-US" sz="1400">
                <a:solidFill>
                  <a:srgbClr val="7F7F7F"/>
                </a:solidFill>
                <a:latin typeface="Lato"/>
                <a:ea typeface="Lato"/>
                <a:cs typeface="Lato"/>
                <a:sym typeface="Lato"/>
              </a:rPr>
              <a:t>	</a:t>
            </a:r>
            <a:endParaRPr/>
          </a:p>
          <a:p>
            <a:pPr marL="0" marR="0" lvl="0" indent="0" algn="l" rtl="0">
              <a:spcBef>
                <a:spcPts val="0"/>
              </a:spcBef>
              <a:spcAft>
                <a:spcPts val="0"/>
              </a:spcAft>
              <a:buNone/>
            </a:pPr>
            <a:endParaRPr sz="1400">
              <a:solidFill>
                <a:srgbClr val="7F7F7F"/>
              </a:solidFill>
              <a:latin typeface="Lato"/>
              <a:ea typeface="Lato"/>
              <a:cs typeface="Lato"/>
              <a:sym typeface="Lato"/>
            </a:endParaRPr>
          </a:p>
          <a:p>
            <a:pPr marL="0" marR="0" lvl="0" indent="0" algn="l" rtl="0">
              <a:spcBef>
                <a:spcPts val="0"/>
              </a:spcBef>
              <a:spcAft>
                <a:spcPts val="0"/>
              </a:spcAft>
              <a:buNone/>
            </a:pPr>
            <a:r>
              <a:rPr lang="en-US" sz="1400">
                <a:solidFill>
                  <a:srgbClr val="7F7F7F"/>
                </a:solidFill>
                <a:latin typeface="Lato"/>
                <a:ea typeface="Lato"/>
                <a:cs typeface="Lato"/>
                <a:sym typeface="Lato"/>
              </a:rPr>
              <a:t>7. </a:t>
            </a:r>
            <a:r>
              <a:rPr lang="en-US">
                <a:solidFill>
                  <a:srgbClr val="7F7F7F"/>
                </a:solidFill>
                <a:latin typeface="Lato"/>
                <a:ea typeface="Lato"/>
                <a:cs typeface="Lato"/>
                <a:sym typeface="Lato"/>
              </a:rPr>
              <a:t>Finally we will compare team WAR to playoff wins to see if that regular season success is able to be translated to the postseason.</a:t>
            </a:r>
            <a:r>
              <a:rPr lang="en-US" sz="1400">
                <a:solidFill>
                  <a:srgbClr val="7F7F7F"/>
                </a:solidFill>
                <a:latin typeface="Lato"/>
                <a:ea typeface="Lato"/>
                <a:cs typeface="Lato"/>
                <a:sym typeface="Lato"/>
              </a:rPr>
              <a:t>	</a:t>
            </a:r>
            <a:endParaRPr/>
          </a:p>
          <a:p>
            <a:pPr marL="0" marR="0" lvl="0" indent="0" algn="l" rtl="0">
              <a:spcBef>
                <a:spcPts val="0"/>
              </a:spcBef>
              <a:spcAft>
                <a:spcPts val="0"/>
              </a:spcAft>
              <a:buNone/>
            </a:pPr>
            <a:endParaRPr sz="1400">
              <a:solidFill>
                <a:srgbClr val="7F7F7F"/>
              </a:solidFill>
              <a:latin typeface="Lato"/>
              <a:ea typeface="Lato"/>
              <a:cs typeface="Lato"/>
              <a:sym typeface="Lato"/>
            </a:endParaRPr>
          </a:p>
          <a:p>
            <a:pPr marL="0" marR="0" lvl="0" indent="0" algn="l" rtl="0">
              <a:spcBef>
                <a:spcPts val="0"/>
              </a:spcBef>
              <a:spcAft>
                <a:spcPts val="0"/>
              </a:spcAft>
              <a:buNone/>
            </a:pPr>
            <a:r>
              <a:rPr lang="en-US" sz="1400">
                <a:solidFill>
                  <a:srgbClr val="7F7F7F"/>
                </a:solidFill>
                <a:latin typeface="Lato"/>
                <a:ea typeface="Lato"/>
                <a:cs typeface="Lato"/>
                <a:sym typeface="Lato"/>
              </a:rPr>
              <a:t>8. </a:t>
            </a:r>
            <a:r>
              <a:rPr lang="en-US">
                <a:solidFill>
                  <a:srgbClr val="7F7F7F"/>
                </a:solidFill>
                <a:latin typeface="Lato"/>
                <a:ea typeface="Lato"/>
                <a:cs typeface="Lato"/>
                <a:sym typeface="Lato"/>
              </a:rPr>
              <a:t>We found that team WAR is a good way to predict regular season success, but is not helpful when trying to predict postseason success for teams.</a:t>
            </a:r>
            <a:endParaRPr/>
          </a:p>
          <a:p>
            <a:pPr marL="0" marR="0" lvl="0" indent="0" algn="l" rtl="0">
              <a:spcBef>
                <a:spcPts val="0"/>
              </a:spcBef>
              <a:spcAft>
                <a:spcPts val="0"/>
              </a:spcAft>
              <a:buNone/>
            </a:pPr>
            <a:endParaRPr sz="1400">
              <a:solidFill>
                <a:srgbClr val="7F7F7F"/>
              </a:solidFill>
              <a:latin typeface="Lato"/>
              <a:ea typeface="Lato"/>
              <a:cs typeface="Lato"/>
              <a:sym typeface="Lato"/>
            </a:endParaRPr>
          </a:p>
          <a:p>
            <a:pPr marL="0" marR="0" lvl="0" indent="0" algn="l" rtl="0">
              <a:spcBef>
                <a:spcPts val="0"/>
              </a:spcBef>
              <a:spcAft>
                <a:spcPts val="0"/>
              </a:spcAft>
              <a:buNone/>
            </a:pPr>
            <a:r>
              <a:rPr lang="en-US" sz="1400">
                <a:solidFill>
                  <a:srgbClr val="7F7F7F"/>
                </a:solidFill>
                <a:latin typeface="Lato"/>
                <a:ea typeface="Lato"/>
                <a:cs typeface="Lato"/>
                <a:sym typeface="Lato"/>
              </a:rPr>
              <a:t>9. </a:t>
            </a:r>
            <a:r>
              <a:rPr lang="en-US">
                <a:solidFill>
                  <a:srgbClr val="7F7F7F"/>
                </a:solidFill>
                <a:latin typeface="Lato"/>
                <a:ea typeface="Lato"/>
                <a:cs typeface="Lato"/>
                <a:sym typeface="Lato"/>
              </a:rPr>
              <a:t>One major limitation with this research was that it was limited to only the 2022 season, as I didn’t have enough time to manually calculate and include the data for total team WAR for multiple season, and didn’t have time to manually update the playoff dataset.  Another limitation is that this data only accounts for position players, not pitchers, since pitchers are judged by completely different metric, their WAR calculation is much different than position players and would make it hard to analyze both in the same dataset. </a:t>
            </a:r>
            <a:endParaRPr sz="1400" b="0" i="0" u="none" strike="noStrike">
              <a:solidFill>
                <a:srgbClr val="7F7F7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26" name="Google Shape;226;p20"/>
          <p:cNvSpPr txBox="1"/>
          <p:nvPr/>
        </p:nvSpPr>
        <p:spPr>
          <a:xfrm>
            <a:off x="130629" y="65665"/>
            <a:ext cx="11408100" cy="92355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Descriptive stats (2 of 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Descriptive statistics such as mean, stdev, median, quartiles, min, max, range. to characterize data distributions.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relevant measures on this page and the next.  Note that your codebook should have included summary measures – you can quote those or provide others.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Interpret the measures, and how they relate to your subject of interest (whether hypothesis formation or testing). </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&gt; mean(WIN$WAR)</a:t>
            </a:r>
            <a:endParaRPr sz="1800" i="1">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800" i="1">
                <a:solidFill>
                  <a:schemeClr val="dk1"/>
                </a:solidFill>
                <a:latin typeface="Calibri"/>
                <a:ea typeface="Calibri"/>
                <a:cs typeface="Calibri"/>
                <a:sym typeface="Calibri"/>
              </a:rPr>
              <a:t>[1] 19.16667 - I used this to get the average total WAR of all MLB teams</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&gt; max(MLB$play_WAR)</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[1] 11.4 - I used this to get the highest WAR for every player in the dataset.</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&gt; min(MLB$play_WAR)</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[1] -1.6 - I used this to get the lowest WAR for every player in the dataset.</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&gt; mean(MLB$play_WAR[MLB$Age == 40])</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[1] NaN - I used this measure to show know that I needed to stop at 39 years old for my line graph.</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32" name="Google Shape;232;p21"/>
          <p:cNvSpPr txBox="1"/>
          <p:nvPr/>
        </p:nvSpPr>
        <p:spPr>
          <a:xfrm>
            <a:off x="130629" y="65665"/>
            <a:ext cx="11408100" cy="64647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Descriptive stats (3 of 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Descriptive statistics such as mean, stdev, median, quartiles, min, max, range. to characterize data distributions.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relevant measures on this page and the next.  Note that your codebook should have included summary measures – you can quote those or provide others.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Interpret the measures, and how they relate to your subject of interest (whether hypothesis formation or testing).</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&gt; median(MLB$play_WAR[MLB$Age &lt;= 28])</a:t>
            </a:r>
            <a:endParaRPr sz="1800" i="1">
              <a:solidFill>
                <a:schemeClr val="dk1"/>
              </a:solidFill>
              <a:latin typeface="Calibri"/>
              <a:ea typeface="Calibri"/>
              <a:cs typeface="Calibri"/>
              <a:sym typeface="Calibri"/>
            </a:endParaRPr>
          </a:p>
          <a:p>
            <a:pPr marL="0" marR="0" lvl="0" indent="0" algn="l" rtl="0">
              <a:spcBef>
                <a:spcPts val="0"/>
              </a:spcBef>
              <a:spcAft>
                <a:spcPts val="0"/>
              </a:spcAft>
              <a:buSzPts val="1100"/>
              <a:buNone/>
            </a:pPr>
            <a:r>
              <a:rPr lang="en-US" sz="1800" i="1">
                <a:solidFill>
                  <a:schemeClr val="dk1"/>
                </a:solidFill>
                <a:latin typeface="Calibri"/>
                <a:ea typeface="Calibri"/>
                <a:cs typeface="Calibri"/>
                <a:sym typeface="Calibri"/>
              </a:rPr>
              <a:t>[1] 0.3 - I used this to get the median WAR for players 28 and younger.</a:t>
            </a:r>
            <a:endParaRPr sz="1800" i="1">
              <a:solidFill>
                <a:schemeClr val="dk1"/>
              </a:solidFill>
              <a:latin typeface="Calibri"/>
              <a:ea typeface="Calibri"/>
              <a:cs typeface="Calibri"/>
              <a:sym typeface="Calibri"/>
            </a:endParaRPr>
          </a:p>
          <a:p>
            <a:pPr marL="0" marR="0" lvl="0" indent="0" algn="l" rtl="0">
              <a:spcBef>
                <a:spcPts val="0"/>
              </a:spcBef>
              <a:spcAft>
                <a:spcPts val="0"/>
              </a:spcAft>
              <a:buSzPts val="1100"/>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&gt; median(MLB$play_WAR[MLB$Age &gt; 28])</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[1] 0.5 - I used this to get the median WAR for players older than 28.</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&gt; sd(MLB$play_WAR[MLB$Age &gt; 28])</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[1] 1.960866 - I used this to get the standard deviation for players older than 28</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&gt; sd(MLB$play_WAR[MLB$Age &lt;= 28])</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[1] 1.523581 - I used this to get the standard deviation for players 28 and younger</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38" name="Google Shape;238;p22"/>
          <p:cNvSpPr txBox="1"/>
          <p:nvPr/>
        </p:nvSpPr>
        <p:spPr>
          <a:xfrm>
            <a:off x="120954" y="104365"/>
            <a:ext cx="11408100" cy="48024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Correlation Matrix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&gt; cor(cor_matrix)</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            			Playoffs.WAR 		Playoffs.CLUTCH 	Playoffs.WINS</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Playoffs.WAR  		1.00000000  		-0.5033400   		-0.02973495</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Playoffs.CLUTCH  	-0.50334002   		1.0000000		0.12450020</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Playoffs.WINS		-0.02973495   		0.1245002		1.00000000</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244" name="Google Shape;244;p23"/>
          <p:cNvSpPr txBox="1"/>
          <p:nvPr/>
        </p:nvSpPr>
        <p:spPr>
          <a:xfrm>
            <a:off x="130629" y="65665"/>
            <a:ext cx="11408100" cy="5079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Correlation Coefficients </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&gt; cor(WIN$WAR, WIN$Wins)</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[1] 0.9308122</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 found that there is a strong positive correlation between team total WAR and team wins.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250" name="Google Shape;250;p24"/>
          <p:cNvSpPr txBox="1"/>
          <p:nvPr/>
        </p:nvSpPr>
        <p:spPr>
          <a:xfrm>
            <a:off x="130629" y="65665"/>
            <a:ext cx="11408100" cy="9789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Stat test – T-test</a:t>
            </a:r>
            <a:endParaRPr/>
          </a:p>
          <a:p>
            <a:pPr marL="0" marR="0" lvl="0" indent="0" algn="l" rtl="0">
              <a:spcBef>
                <a:spcPts val="0"/>
              </a:spcBef>
              <a:spcAft>
                <a:spcPts val="0"/>
              </a:spcAft>
              <a:buNone/>
            </a:pPr>
            <a:endParaRPr sz="1800" b="1" i="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One tailed, two sample t-test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SzPts val="1100"/>
              <a:buNone/>
            </a:pPr>
            <a:r>
              <a:rPr lang="en-US" sz="1800" i="1">
                <a:solidFill>
                  <a:schemeClr val="dk1"/>
                </a:solidFill>
                <a:latin typeface="Calibri"/>
                <a:ea typeface="Calibri"/>
                <a:cs typeface="Calibri"/>
                <a:sym typeface="Calibri"/>
              </a:rPr>
              <a:t>&gt; t.test(WIN$Wins[WIN$WAR &gt; 20], WIN$Wins[WIN$WAR &lt;= 20],alternative = "greater")</a:t>
            </a:r>
            <a:endParaRPr sz="1800" i="1">
              <a:solidFill>
                <a:schemeClr val="dk1"/>
              </a:solidFill>
              <a:latin typeface="Calibri"/>
              <a:ea typeface="Calibri"/>
              <a:cs typeface="Calibri"/>
              <a:sym typeface="Calibri"/>
            </a:endParaRPr>
          </a:p>
          <a:p>
            <a:pPr marL="0" marR="0" lvl="0" indent="0" algn="l" rtl="0">
              <a:spcBef>
                <a:spcPts val="0"/>
              </a:spcBef>
              <a:spcAft>
                <a:spcPts val="0"/>
              </a:spcAft>
              <a:buSzPts val="1100"/>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SzPts val="1100"/>
              <a:buNone/>
            </a:pPr>
            <a:r>
              <a:rPr lang="en-US" sz="1800" i="1">
                <a:solidFill>
                  <a:schemeClr val="dk1"/>
                </a:solidFill>
                <a:latin typeface="Calibri"/>
                <a:ea typeface="Calibri"/>
                <a:cs typeface="Calibri"/>
                <a:sym typeface="Calibri"/>
              </a:rPr>
              <a:t>    Welch Two Sample t-test</a:t>
            </a:r>
            <a:endParaRPr sz="1800" i="1">
              <a:solidFill>
                <a:schemeClr val="dk1"/>
              </a:solidFill>
              <a:latin typeface="Calibri"/>
              <a:ea typeface="Calibri"/>
              <a:cs typeface="Calibri"/>
              <a:sym typeface="Calibri"/>
            </a:endParaRPr>
          </a:p>
          <a:p>
            <a:pPr marL="0" marR="0" lvl="0" indent="0" algn="l" rtl="0">
              <a:spcBef>
                <a:spcPts val="0"/>
              </a:spcBef>
              <a:spcAft>
                <a:spcPts val="0"/>
              </a:spcAft>
              <a:buSzPts val="1100"/>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SzPts val="1100"/>
              <a:buNone/>
            </a:pPr>
            <a:r>
              <a:rPr lang="en-US" sz="1800" i="1">
                <a:solidFill>
                  <a:schemeClr val="dk1"/>
                </a:solidFill>
                <a:latin typeface="Calibri"/>
                <a:ea typeface="Calibri"/>
                <a:cs typeface="Calibri"/>
                <a:sym typeface="Calibri"/>
              </a:rPr>
              <a:t>data:  WIN$Wins[WIN$WAR &gt; 20] and WIN$Wins[WIN$WAR &lt;= 20]</a:t>
            </a:r>
            <a:endParaRPr sz="1800" i="1">
              <a:solidFill>
                <a:schemeClr val="dk1"/>
              </a:solidFill>
              <a:latin typeface="Calibri"/>
              <a:ea typeface="Calibri"/>
              <a:cs typeface="Calibri"/>
              <a:sym typeface="Calibri"/>
            </a:endParaRPr>
          </a:p>
          <a:p>
            <a:pPr marL="0" marR="0" lvl="0" indent="0" algn="l" rtl="0">
              <a:spcBef>
                <a:spcPts val="0"/>
              </a:spcBef>
              <a:spcAft>
                <a:spcPts val="0"/>
              </a:spcAft>
              <a:buSzPts val="1100"/>
              <a:buNone/>
            </a:pPr>
            <a:r>
              <a:rPr lang="en-US" sz="1800" i="1">
                <a:solidFill>
                  <a:schemeClr val="dk1"/>
                </a:solidFill>
                <a:latin typeface="Calibri"/>
                <a:ea typeface="Calibri"/>
                <a:cs typeface="Calibri"/>
                <a:sym typeface="Calibri"/>
              </a:rPr>
              <a:t>t = 7.5172, df = 26.728, p-value = 2.331e-08</a:t>
            </a:r>
            <a:endParaRPr sz="1800" i="1">
              <a:solidFill>
                <a:schemeClr val="dk1"/>
              </a:solidFill>
              <a:latin typeface="Calibri"/>
              <a:ea typeface="Calibri"/>
              <a:cs typeface="Calibri"/>
              <a:sym typeface="Calibri"/>
            </a:endParaRPr>
          </a:p>
          <a:p>
            <a:pPr marL="0" marR="0" lvl="0" indent="0" algn="l" rtl="0">
              <a:spcBef>
                <a:spcPts val="0"/>
              </a:spcBef>
              <a:spcAft>
                <a:spcPts val="0"/>
              </a:spcAft>
              <a:buSzPts val="1100"/>
              <a:buNone/>
            </a:pPr>
            <a:r>
              <a:rPr lang="en-US" sz="1800" i="1">
                <a:solidFill>
                  <a:schemeClr val="dk1"/>
                </a:solidFill>
                <a:latin typeface="Calibri"/>
                <a:ea typeface="Calibri"/>
                <a:cs typeface="Calibri"/>
                <a:sym typeface="Calibri"/>
              </a:rPr>
              <a:t>alternative hypothesis: true difference in means is greater than 0</a:t>
            </a:r>
            <a:endParaRPr sz="1800" i="1">
              <a:solidFill>
                <a:schemeClr val="dk1"/>
              </a:solidFill>
              <a:latin typeface="Calibri"/>
              <a:ea typeface="Calibri"/>
              <a:cs typeface="Calibri"/>
              <a:sym typeface="Calibri"/>
            </a:endParaRPr>
          </a:p>
          <a:p>
            <a:pPr marL="0" marR="0" lvl="0" indent="0" algn="l" rtl="0">
              <a:spcBef>
                <a:spcPts val="0"/>
              </a:spcBef>
              <a:spcAft>
                <a:spcPts val="0"/>
              </a:spcAft>
              <a:buSzPts val="1100"/>
              <a:buNone/>
            </a:pPr>
            <a:r>
              <a:rPr lang="en-US" sz="1800" i="1">
                <a:solidFill>
                  <a:schemeClr val="dk1"/>
                </a:solidFill>
                <a:latin typeface="Calibri"/>
                <a:ea typeface="Calibri"/>
                <a:cs typeface="Calibri"/>
                <a:sym typeface="Calibri"/>
              </a:rPr>
              <a:t>95 percent confidence interval:</a:t>
            </a:r>
            <a:endParaRPr sz="1800" i="1">
              <a:solidFill>
                <a:schemeClr val="dk1"/>
              </a:solidFill>
              <a:latin typeface="Calibri"/>
              <a:ea typeface="Calibri"/>
              <a:cs typeface="Calibri"/>
              <a:sym typeface="Calibri"/>
            </a:endParaRPr>
          </a:p>
          <a:p>
            <a:pPr marL="0" marR="0" lvl="0" indent="0" algn="l" rtl="0">
              <a:spcBef>
                <a:spcPts val="0"/>
              </a:spcBef>
              <a:spcAft>
                <a:spcPts val="0"/>
              </a:spcAft>
              <a:buSzPts val="1100"/>
              <a:buNone/>
            </a:pPr>
            <a:r>
              <a:rPr lang="en-US" sz="1800" i="1">
                <a:solidFill>
                  <a:schemeClr val="dk1"/>
                </a:solidFill>
                <a:latin typeface="Calibri"/>
                <a:ea typeface="Calibri"/>
                <a:cs typeface="Calibri"/>
                <a:sym typeface="Calibri"/>
              </a:rPr>
              <a:t> 18.3321 	Inf</a:t>
            </a:r>
            <a:endParaRPr sz="1800" i="1">
              <a:solidFill>
                <a:schemeClr val="dk1"/>
              </a:solidFill>
              <a:latin typeface="Calibri"/>
              <a:ea typeface="Calibri"/>
              <a:cs typeface="Calibri"/>
              <a:sym typeface="Calibri"/>
            </a:endParaRPr>
          </a:p>
          <a:p>
            <a:pPr marL="0" marR="0" lvl="0" indent="0" algn="l" rtl="0">
              <a:spcBef>
                <a:spcPts val="0"/>
              </a:spcBef>
              <a:spcAft>
                <a:spcPts val="0"/>
              </a:spcAft>
              <a:buSzPts val="1100"/>
              <a:buNone/>
            </a:pPr>
            <a:r>
              <a:rPr lang="en-US" sz="1800" i="1">
                <a:solidFill>
                  <a:schemeClr val="dk1"/>
                </a:solidFill>
                <a:latin typeface="Calibri"/>
                <a:ea typeface="Calibri"/>
                <a:cs typeface="Calibri"/>
                <a:sym typeface="Calibri"/>
              </a:rPr>
              <a:t>sample estimates:</a:t>
            </a:r>
            <a:endParaRPr sz="1800" i="1">
              <a:solidFill>
                <a:schemeClr val="dk1"/>
              </a:solidFill>
              <a:latin typeface="Calibri"/>
              <a:ea typeface="Calibri"/>
              <a:cs typeface="Calibri"/>
              <a:sym typeface="Calibri"/>
            </a:endParaRPr>
          </a:p>
          <a:p>
            <a:pPr marL="0" marR="0" lvl="0" indent="0" algn="l" rtl="0">
              <a:spcBef>
                <a:spcPts val="0"/>
              </a:spcBef>
              <a:spcAft>
                <a:spcPts val="0"/>
              </a:spcAft>
              <a:buSzPts val="1100"/>
              <a:buNone/>
            </a:pPr>
            <a:r>
              <a:rPr lang="en-US" sz="1800" i="1">
                <a:solidFill>
                  <a:schemeClr val="dk1"/>
                </a:solidFill>
                <a:latin typeface="Calibri"/>
                <a:ea typeface="Calibri"/>
                <a:cs typeface="Calibri"/>
                <a:sym typeface="Calibri"/>
              </a:rPr>
              <a:t>mean of x mean of y</a:t>
            </a:r>
            <a:endParaRPr sz="1800" i="1">
              <a:solidFill>
                <a:schemeClr val="dk1"/>
              </a:solidFill>
              <a:latin typeface="Calibri"/>
              <a:ea typeface="Calibri"/>
              <a:cs typeface="Calibri"/>
              <a:sym typeface="Calibri"/>
            </a:endParaRPr>
          </a:p>
          <a:p>
            <a:pPr marL="0" marR="0" lvl="0" indent="0" algn="l" rtl="0">
              <a:spcBef>
                <a:spcPts val="0"/>
              </a:spcBef>
              <a:spcAft>
                <a:spcPts val="0"/>
              </a:spcAft>
              <a:buSzPts val="1100"/>
              <a:buNone/>
            </a:pPr>
            <a:r>
              <a:rPr lang="en-US" sz="1800" i="1">
                <a:solidFill>
                  <a:schemeClr val="dk1"/>
                </a:solidFill>
                <a:latin typeface="Calibri"/>
                <a:ea typeface="Calibri"/>
                <a:cs typeface="Calibri"/>
                <a:sym typeface="Calibri"/>
              </a:rPr>
              <a:t> 93.64286  69.93750</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The hypothesis being tested is that average Number of wins for teams with higher WAR =&lt; average Number of wins for teams with lower WAR</a:t>
            </a: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Since our p-value is below .05 we can reject this hypothesis.</a:t>
            </a: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We found there teams with a total WAR over 20 have a significantly greater number of wins than teams with less than or equal to 20 WAR.</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256" name="Google Shape;256;p25"/>
          <p:cNvSpPr txBox="1"/>
          <p:nvPr/>
        </p:nvSpPr>
        <p:spPr>
          <a:xfrm>
            <a:off x="130629" y="65665"/>
            <a:ext cx="11408100" cy="78501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Stat test – Mann Whitney U Wilcoxian-test</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&gt; wilcox.test(MLB$play_WAR[MLB$Age &lt;= 28], MLB$play_WAR[MLB$Age &gt; 28])</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    Wilcoxon rank sum test with continuity correction</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data:  MLB$play_WAR[MLB$Age &lt;= 28] and MLB$play_WAR[MLB$Age &gt; 28]</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W = 44138, p-value = 0.907</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alternative hypothesis: true location shift is not equal to 0</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The hypothesis being tested is that the median WAR of players 28 and younger is different than the median WAR of players older than 28, since the p-value is greater than .05 we cannot reject the null hypothesis and we can conclude that the median WAR of players 28 and younger is not significantly different than the median WAR of players older than 28.</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262" name="Google Shape;262;p26"/>
          <p:cNvSpPr txBox="1"/>
          <p:nvPr/>
        </p:nvSpPr>
        <p:spPr>
          <a:xfrm>
            <a:off x="130629" y="65665"/>
            <a:ext cx="11408100" cy="812526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Stat test – Chi-square test</a:t>
            </a:r>
            <a:endParaRPr dirty="0"/>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&gt; </a:t>
            </a:r>
            <a:r>
              <a:rPr lang="en-US" sz="1800" i="1" dirty="0" err="1">
                <a:solidFill>
                  <a:schemeClr val="dk1"/>
                </a:solidFill>
                <a:latin typeface="Calibri"/>
                <a:ea typeface="Calibri"/>
                <a:cs typeface="Calibri"/>
                <a:sym typeface="Calibri"/>
              </a:rPr>
              <a:t>chisq.test</a:t>
            </a:r>
            <a:r>
              <a:rPr lang="en-US" sz="1800" i="1" dirty="0">
                <a:solidFill>
                  <a:schemeClr val="dk1"/>
                </a:solidFill>
                <a:latin typeface="Calibri"/>
                <a:ea typeface="Calibri"/>
                <a:cs typeface="Calibri"/>
                <a:sym typeface="Calibri"/>
              </a:rPr>
              <a:t>(table(</a:t>
            </a:r>
            <a:r>
              <a:rPr lang="en-US" sz="1800" i="1" dirty="0" err="1">
                <a:solidFill>
                  <a:schemeClr val="dk1"/>
                </a:solidFill>
                <a:latin typeface="Calibri"/>
                <a:ea typeface="Calibri"/>
                <a:cs typeface="Calibri"/>
                <a:sym typeface="Calibri"/>
              </a:rPr>
              <a:t>df$MLB.Team.MLB.play_WAR</a:t>
            </a:r>
            <a:r>
              <a:rPr lang="en-US" sz="1800" i="1" dirty="0">
                <a:solidFill>
                  <a:schemeClr val="dk1"/>
                </a:solidFill>
                <a:latin typeface="Calibri"/>
                <a:ea typeface="Calibri"/>
                <a:cs typeface="Calibri"/>
                <a:sym typeface="Calibri"/>
              </a:rPr>
              <a:t>....1.), p=c(1/30,1/30,1/30,1/30,1/30,1/30,1/30,1/30,1/30,1/30,1/30,1/30,1/30,1/30,1/30,1/30,1/30,1/30,1/30,1/30,1/30,1/30,1/30,1/30,1/30,1/30,1/30,1/30,1/30,1/30))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    Chi-squared test for given probabilities</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data:  table(</a:t>
            </a:r>
            <a:r>
              <a:rPr lang="en-US" sz="1800" i="1" dirty="0" err="1">
                <a:solidFill>
                  <a:schemeClr val="dk1"/>
                </a:solidFill>
                <a:latin typeface="Calibri"/>
                <a:ea typeface="Calibri"/>
                <a:cs typeface="Calibri"/>
                <a:sym typeface="Calibri"/>
              </a:rPr>
              <a:t>df$MLB.Team.MLB.play_WAR</a:t>
            </a:r>
            <a:r>
              <a:rPr lang="en-US" sz="1800" i="1" dirty="0">
                <a:solidFill>
                  <a:schemeClr val="dk1"/>
                </a:solidFill>
                <a:latin typeface="Calibri"/>
                <a:ea typeface="Calibri"/>
                <a:cs typeface="Calibri"/>
                <a:sym typeface="Calibri"/>
              </a:rPr>
              <a:t>....1.)</a:t>
            </a: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dirty="0">
                <a:solidFill>
                  <a:schemeClr val="dk1"/>
                </a:solidFill>
                <a:latin typeface="Calibri"/>
                <a:ea typeface="Calibri"/>
                <a:cs typeface="Calibri"/>
                <a:sym typeface="Calibri"/>
              </a:rPr>
              <a:t>X-squared = 30.88, </a:t>
            </a:r>
            <a:r>
              <a:rPr lang="en-US" sz="1800" i="1" dirty="0" err="1">
                <a:solidFill>
                  <a:schemeClr val="dk1"/>
                </a:solidFill>
                <a:latin typeface="Calibri"/>
                <a:ea typeface="Calibri"/>
                <a:cs typeface="Calibri"/>
                <a:sym typeface="Calibri"/>
              </a:rPr>
              <a:t>df</a:t>
            </a:r>
            <a:r>
              <a:rPr lang="en-US" sz="1800" i="1" dirty="0">
                <a:solidFill>
                  <a:schemeClr val="dk1"/>
                </a:solidFill>
                <a:latin typeface="Calibri"/>
                <a:ea typeface="Calibri"/>
                <a:cs typeface="Calibri"/>
                <a:sym typeface="Calibri"/>
              </a:rPr>
              <a:t> = 29, p-value = 0.3711</a:t>
            </a: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This tests if there is a significant difference between the number of players with above 1 WAR on each team and the expected value where they are equally distributed. </a:t>
            </a:r>
            <a:endParaRPr sz="18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We cannot reject the null hypothesis. </a:t>
            </a:r>
            <a:endParaRPr sz="18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There is not significant difference between team on how many players they have with above 1 WAR.</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268" name="Google Shape;268;p27"/>
          <p:cNvSpPr txBox="1"/>
          <p:nvPr/>
        </p:nvSpPr>
        <p:spPr>
          <a:xfrm>
            <a:off x="130629" y="65665"/>
            <a:ext cx="11408100" cy="951025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Stat test – f-test</a:t>
            </a:r>
            <a:endParaRPr dirty="0"/>
          </a:p>
          <a:p>
            <a:pPr marL="0" marR="0" lvl="0" indent="0" algn="l" rtl="0">
              <a:spcBef>
                <a:spcPts val="0"/>
              </a:spcBef>
              <a:spcAft>
                <a:spcPts val="0"/>
              </a:spcAft>
              <a:buNone/>
            </a:pPr>
            <a:endParaRPr sz="1800" b="1"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&gt; </a:t>
            </a:r>
            <a:r>
              <a:rPr lang="en-US" sz="1800" i="1" dirty="0" err="1">
                <a:solidFill>
                  <a:schemeClr val="dk1"/>
                </a:solidFill>
                <a:latin typeface="Calibri"/>
                <a:ea typeface="Calibri"/>
                <a:cs typeface="Calibri"/>
                <a:sym typeface="Calibri"/>
              </a:rPr>
              <a:t>var.test</a:t>
            </a:r>
            <a:r>
              <a:rPr lang="en-US" sz="1800" i="1" dirty="0">
                <a:solidFill>
                  <a:schemeClr val="dk1"/>
                </a:solidFill>
                <a:latin typeface="Calibri"/>
                <a:ea typeface="Calibri"/>
                <a:cs typeface="Calibri"/>
                <a:sym typeface="Calibri"/>
              </a:rPr>
              <a:t>(</a:t>
            </a:r>
            <a:r>
              <a:rPr lang="en-US" sz="1800" i="1" dirty="0" err="1">
                <a:solidFill>
                  <a:schemeClr val="dk1"/>
                </a:solidFill>
                <a:latin typeface="Calibri"/>
                <a:ea typeface="Calibri"/>
                <a:cs typeface="Calibri"/>
                <a:sym typeface="Calibri"/>
              </a:rPr>
              <a:t>MLB$play_WAR</a:t>
            </a:r>
            <a:r>
              <a:rPr lang="en-US" sz="1800" i="1" dirty="0">
                <a:solidFill>
                  <a:schemeClr val="dk1"/>
                </a:solidFill>
                <a:latin typeface="Calibri"/>
                <a:ea typeface="Calibri"/>
                <a:cs typeface="Calibri"/>
                <a:sym typeface="Calibri"/>
              </a:rPr>
              <a:t>[</a:t>
            </a:r>
            <a:r>
              <a:rPr lang="en-US" sz="1800" i="1" dirty="0" err="1">
                <a:solidFill>
                  <a:schemeClr val="dk1"/>
                </a:solidFill>
                <a:latin typeface="Calibri"/>
                <a:ea typeface="Calibri"/>
                <a:cs typeface="Calibri"/>
                <a:sym typeface="Calibri"/>
              </a:rPr>
              <a:t>MLB$Age</a:t>
            </a:r>
            <a:r>
              <a:rPr lang="en-US" sz="1800" i="1" dirty="0">
                <a:solidFill>
                  <a:schemeClr val="dk1"/>
                </a:solidFill>
                <a:latin typeface="Calibri"/>
                <a:ea typeface="Calibri"/>
                <a:cs typeface="Calibri"/>
                <a:sym typeface="Calibri"/>
              </a:rPr>
              <a:t> &gt; 28], </a:t>
            </a:r>
            <a:r>
              <a:rPr lang="en-US" sz="1800" i="1" dirty="0" err="1">
                <a:solidFill>
                  <a:schemeClr val="dk1"/>
                </a:solidFill>
                <a:latin typeface="Calibri"/>
                <a:ea typeface="Calibri"/>
                <a:cs typeface="Calibri"/>
                <a:sym typeface="Calibri"/>
              </a:rPr>
              <a:t>MLB$play_WAR</a:t>
            </a:r>
            <a:r>
              <a:rPr lang="en-US" sz="1800" i="1" dirty="0">
                <a:solidFill>
                  <a:schemeClr val="dk1"/>
                </a:solidFill>
                <a:latin typeface="Calibri"/>
                <a:ea typeface="Calibri"/>
                <a:cs typeface="Calibri"/>
                <a:sym typeface="Calibri"/>
              </a:rPr>
              <a:t>[</a:t>
            </a:r>
            <a:r>
              <a:rPr lang="en-US" sz="1800" i="1" dirty="0" err="1">
                <a:solidFill>
                  <a:schemeClr val="dk1"/>
                </a:solidFill>
                <a:latin typeface="Calibri"/>
                <a:ea typeface="Calibri"/>
                <a:cs typeface="Calibri"/>
                <a:sym typeface="Calibri"/>
              </a:rPr>
              <a:t>MLB$Age</a:t>
            </a:r>
            <a:r>
              <a:rPr lang="en-US" sz="1800" i="1" dirty="0">
                <a:solidFill>
                  <a:schemeClr val="dk1"/>
                </a:solidFill>
                <a:latin typeface="Calibri"/>
                <a:ea typeface="Calibri"/>
                <a:cs typeface="Calibri"/>
                <a:sym typeface="Calibri"/>
              </a:rPr>
              <a:t> &lt;= 28], alternative = "greater")</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    F test to compare two variances</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data:  </a:t>
            </a:r>
            <a:r>
              <a:rPr lang="en-US" sz="1800" i="1" dirty="0" err="1">
                <a:solidFill>
                  <a:schemeClr val="dk1"/>
                </a:solidFill>
                <a:latin typeface="Calibri"/>
                <a:ea typeface="Calibri"/>
                <a:cs typeface="Calibri"/>
                <a:sym typeface="Calibri"/>
              </a:rPr>
              <a:t>MLB$play_WAR</a:t>
            </a:r>
            <a:r>
              <a:rPr lang="en-US" sz="1800" i="1" dirty="0">
                <a:solidFill>
                  <a:schemeClr val="dk1"/>
                </a:solidFill>
                <a:latin typeface="Calibri"/>
                <a:ea typeface="Calibri"/>
                <a:cs typeface="Calibri"/>
                <a:sym typeface="Calibri"/>
              </a:rPr>
              <a:t>[</a:t>
            </a:r>
            <a:r>
              <a:rPr lang="en-US" sz="1800" i="1" dirty="0" err="1">
                <a:solidFill>
                  <a:schemeClr val="dk1"/>
                </a:solidFill>
                <a:latin typeface="Calibri"/>
                <a:ea typeface="Calibri"/>
                <a:cs typeface="Calibri"/>
                <a:sym typeface="Calibri"/>
              </a:rPr>
              <a:t>MLB$Age</a:t>
            </a:r>
            <a:r>
              <a:rPr lang="en-US" sz="1800" i="1" dirty="0">
                <a:solidFill>
                  <a:schemeClr val="dk1"/>
                </a:solidFill>
                <a:latin typeface="Calibri"/>
                <a:ea typeface="Calibri"/>
                <a:cs typeface="Calibri"/>
                <a:sym typeface="Calibri"/>
              </a:rPr>
              <a:t> &gt; 28] and </a:t>
            </a:r>
            <a:r>
              <a:rPr lang="en-US" sz="1800" i="1" dirty="0" err="1">
                <a:solidFill>
                  <a:schemeClr val="dk1"/>
                </a:solidFill>
                <a:latin typeface="Calibri"/>
                <a:ea typeface="Calibri"/>
                <a:cs typeface="Calibri"/>
                <a:sym typeface="Calibri"/>
              </a:rPr>
              <a:t>MLB$play_WAR</a:t>
            </a:r>
            <a:r>
              <a:rPr lang="en-US" sz="1800" i="1" dirty="0">
                <a:solidFill>
                  <a:schemeClr val="dk1"/>
                </a:solidFill>
                <a:latin typeface="Calibri"/>
                <a:ea typeface="Calibri"/>
                <a:cs typeface="Calibri"/>
                <a:sym typeface="Calibri"/>
              </a:rPr>
              <a:t>[</a:t>
            </a:r>
            <a:r>
              <a:rPr lang="en-US" sz="1800" i="1" dirty="0" err="1">
                <a:solidFill>
                  <a:schemeClr val="dk1"/>
                </a:solidFill>
                <a:latin typeface="Calibri"/>
                <a:ea typeface="Calibri"/>
                <a:cs typeface="Calibri"/>
                <a:sym typeface="Calibri"/>
              </a:rPr>
              <a:t>MLB$Age</a:t>
            </a:r>
            <a:r>
              <a:rPr lang="en-US" sz="1800" i="1" dirty="0">
                <a:solidFill>
                  <a:schemeClr val="dk1"/>
                </a:solidFill>
                <a:latin typeface="Calibri"/>
                <a:ea typeface="Calibri"/>
                <a:cs typeface="Calibri"/>
                <a:sym typeface="Calibri"/>
              </a:rPr>
              <a:t> &lt;= 28]</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F = 1.6564, num </a:t>
            </a:r>
            <a:r>
              <a:rPr lang="en-US" sz="1800" i="1" dirty="0" err="1">
                <a:solidFill>
                  <a:schemeClr val="dk1"/>
                </a:solidFill>
                <a:latin typeface="Calibri"/>
                <a:ea typeface="Calibri"/>
                <a:cs typeface="Calibri"/>
                <a:sym typeface="Calibri"/>
              </a:rPr>
              <a:t>df</a:t>
            </a:r>
            <a:r>
              <a:rPr lang="en-US" sz="1800" i="1" dirty="0">
                <a:solidFill>
                  <a:schemeClr val="dk1"/>
                </a:solidFill>
                <a:latin typeface="Calibri"/>
                <a:ea typeface="Calibri"/>
                <a:cs typeface="Calibri"/>
                <a:sym typeface="Calibri"/>
              </a:rPr>
              <a:t> = 237, </a:t>
            </a:r>
            <a:r>
              <a:rPr lang="en-US" sz="1800" i="1" dirty="0" err="1">
                <a:solidFill>
                  <a:schemeClr val="dk1"/>
                </a:solidFill>
                <a:latin typeface="Calibri"/>
                <a:ea typeface="Calibri"/>
                <a:cs typeface="Calibri"/>
                <a:sym typeface="Calibri"/>
              </a:rPr>
              <a:t>denom</a:t>
            </a:r>
            <a:r>
              <a:rPr lang="en-US" sz="1800" i="1" dirty="0">
                <a:solidFill>
                  <a:schemeClr val="dk1"/>
                </a:solidFill>
                <a:latin typeface="Calibri"/>
                <a:ea typeface="Calibri"/>
                <a:cs typeface="Calibri"/>
                <a:sym typeface="Calibri"/>
              </a:rPr>
              <a:t> </a:t>
            </a:r>
            <a:r>
              <a:rPr lang="en-US" sz="1800" i="1" dirty="0" err="1">
                <a:solidFill>
                  <a:schemeClr val="dk1"/>
                </a:solidFill>
                <a:latin typeface="Calibri"/>
                <a:ea typeface="Calibri"/>
                <a:cs typeface="Calibri"/>
                <a:sym typeface="Calibri"/>
              </a:rPr>
              <a:t>df</a:t>
            </a:r>
            <a:r>
              <a:rPr lang="en-US" sz="1800" i="1" dirty="0">
                <a:solidFill>
                  <a:schemeClr val="dk1"/>
                </a:solidFill>
                <a:latin typeface="Calibri"/>
                <a:ea typeface="Calibri"/>
                <a:cs typeface="Calibri"/>
                <a:sym typeface="Calibri"/>
              </a:rPr>
              <a:t> = 372, p-value = 6.589e-06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alternative hypothesis: true ratio of variances is greater than 1</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95 percent confidence interval:</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 1.368058  	Inf</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sample estimates:</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ratio of variances</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        	1.6564</a:t>
            </a: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This tests the hypothesis that the variance for the sample of WAR for players over the age of 28 &gt; the variance for the sample of WAR for players 28 and under.</a:t>
            </a:r>
            <a:endParaRPr sz="18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Since our p-value is less than .05 we can reject this hypothesis. </a:t>
            </a:r>
            <a:endParaRPr sz="18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We found that the variance of WAR for players over the age of 28 is larger than the variance of WAR for players 28 and under.</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274" name="Google Shape;274;p28"/>
          <p:cNvSpPr txBox="1"/>
          <p:nvPr/>
        </p:nvSpPr>
        <p:spPr>
          <a:xfrm>
            <a:off x="130629" y="65665"/>
            <a:ext cx="11408100" cy="729426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Stat test – Shapiro test</a:t>
            </a:r>
            <a:endParaRPr dirty="0"/>
          </a:p>
          <a:p>
            <a:pPr marL="0" marR="0" lvl="0" indent="0" algn="l" rtl="0">
              <a:spcBef>
                <a:spcPts val="0"/>
              </a:spcBef>
              <a:spcAft>
                <a:spcPts val="0"/>
              </a:spcAft>
              <a:buNone/>
            </a:pPr>
            <a:endParaRPr sz="1800" b="1"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&gt; </a:t>
            </a:r>
            <a:r>
              <a:rPr lang="en-US" sz="1800" i="1" dirty="0" err="1">
                <a:solidFill>
                  <a:schemeClr val="dk1"/>
                </a:solidFill>
                <a:latin typeface="Calibri"/>
                <a:ea typeface="Calibri"/>
                <a:cs typeface="Calibri"/>
                <a:sym typeface="Calibri"/>
              </a:rPr>
              <a:t>shapiro.test</a:t>
            </a:r>
            <a:r>
              <a:rPr lang="en-US" sz="1800" i="1" dirty="0">
                <a:solidFill>
                  <a:schemeClr val="dk1"/>
                </a:solidFill>
                <a:latin typeface="Calibri"/>
                <a:ea typeface="Calibri"/>
                <a:cs typeface="Calibri"/>
                <a:sym typeface="Calibri"/>
              </a:rPr>
              <a:t>(WIN$WAR)</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    Shapiro-Wilk normality test</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data:  WIN$WAR</a:t>
            </a: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dirty="0">
                <a:solidFill>
                  <a:schemeClr val="dk1"/>
                </a:solidFill>
                <a:latin typeface="Calibri"/>
                <a:ea typeface="Calibri"/>
                <a:cs typeface="Calibri"/>
                <a:sym typeface="Calibri"/>
              </a:rPr>
              <a:t>W = 0.96308, p-value = 0.3703 </a:t>
            </a:r>
            <a:endParaRPr dirty="0"/>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The hypothesis being tested is that the team total WAR data is normally distributed  </a:t>
            </a:r>
            <a:endParaRPr sz="18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Since our p-value is greater than .05 we cannot reject this hypothesis and therefore the team total WAR data is normally distributed across the league.</a:t>
            </a:r>
            <a:endParaRPr sz="18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We found that team WAR data is normally distributed.</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280" name="Google Shape;280;p29"/>
          <p:cNvSpPr txBox="1"/>
          <p:nvPr/>
        </p:nvSpPr>
        <p:spPr>
          <a:xfrm>
            <a:off x="130629" y="65665"/>
            <a:ext cx="11408100" cy="729426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ANOVA</a:t>
            </a:r>
            <a:endParaRPr dirty="0"/>
          </a:p>
          <a:p>
            <a:pPr marL="0" marR="0" lvl="0" indent="0" algn="l" rtl="0">
              <a:spcBef>
                <a:spcPts val="0"/>
              </a:spcBef>
              <a:spcAft>
                <a:spcPts val="0"/>
              </a:spcAft>
              <a:buNone/>
            </a:pPr>
            <a:endParaRPr sz="1800" b="1"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&gt; sus &lt;-</a:t>
            </a:r>
            <a:r>
              <a:rPr lang="en-US" sz="1800" i="1" dirty="0" err="1">
                <a:solidFill>
                  <a:schemeClr val="dk1"/>
                </a:solidFill>
                <a:latin typeface="Calibri"/>
                <a:ea typeface="Calibri"/>
                <a:cs typeface="Calibri"/>
                <a:sym typeface="Calibri"/>
              </a:rPr>
              <a:t>aov</a:t>
            </a:r>
            <a:r>
              <a:rPr lang="en-US" sz="1800" i="1" dirty="0">
                <a:solidFill>
                  <a:schemeClr val="dk1"/>
                </a:solidFill>
                <a:latin typeface="Calibri"/>
                <a:ea typeface="Calibri"/>
                <a:cs typeface="Calibri"/>
                <a:sym typeface="Calibri"/>
              </a:rPr>
              <a:t>(</a:t>
            </a:r>
            <a:r>
              <a:rPr lang="en-US" sz="1800" i="1" dirty="0" err="1">
                <a:solidFill>
                  <a:schemeClr val="dk1"/>
                </a:solidFill>
                <a:latin typeface="Calibri"/>
                <a:ea typeface="Calibri"/>
                <a:cs typeface="Calibri"/>
                <a:sym typeface="Calibri"/>
              </a:rPr>
              <a:t>MLB$play_WAR~MLB$Team</a:t>
            </a:r>
            <a:r>
              <a:rPr lang="en-US" sz="1800" i="1" dirty="0">
                <a:solidFill>
                  <a:schemeClr val="dk1"/>
                </a:solidFill>
                <a:latin typeface="Calibri"/>
                <a:ea typeface="Calibri"/>
                <a:cs typeface="Calibri"/>
                <a:sym typeface="Calibri"/>
              </a:rPr>
              <a:t>)</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&gt; summary(sus)</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         	</a:t>
            </a:r>
            <a:r>
              <a:rPr lang="en-US" sz="1800" i="1" dirty="0" err="1">
                <a:solidFill>
                  <a:schemeClr val="dk1"/>
                </a:solidFill>
                <a:latin typeface="Calibri"/>
                <a:ea typeface="Calibri"/>
                <a:cs typeface="Calibri"/>
                <a:sym typeface="Calibri"/>
              </a:rPr>
              <a:t>Df</a:t>
            </a:r>
            <a:r>
              <a:rPr lang="en-US" sz="1800" i="1" dirty="0">
                <a:solidFill>
                  <a:schemeClr val="dk1"/>
                </a:solidFill>
                <a:latin typeface="Calibri"/>
                <a:ea typeface="Calibri"/>
                <a:cs typeface="Calibri"/>
                <a:sym typeface="Calibri"/>
              </a:rPr>
              <a:t> Sum Sq Mean Sq F value   </a:t>
            </a:r>
            <a:r>
              <a:rPr lang="en-US" sz="1800" i="1" dirty="0" err="1">
                <a:solidFill>
                  <a:schemeClr val="dk1"/>
                </a:solidFill>
                <a:latin typeface="Calibri"/>
                <a:ea typeface="Calibri"/>
                <a:cs typeface="Calibri"/>
                <a:sym typeface="Calibri"/>
              </a:rPr>
              <a:t>Pr</a:t>
            </a:r>
            <a:r>
              <a:rPr lang="en-US" sz="1800" i="1" dirty="0">
                <a:solidFill>
                  <a:schemeClr val="dk1"/>
                </a:solidFill>
                <a:latin typeface="Calibri"/>
                <a:ea typeface="Calibri"/>
                <a:cs typeface="Calibri"/>
                <a:sym typeface="Calibri"/>
              </a:rPr>
              <a:t>(&gt;F)    </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err="1">
                <a:solidFill>
                  <a:schemeClr val="dk1"/>
                </a:solidFill>
                <a:latin typeface="Calibri"/>
                <a:ea typeface="Calibri"/>
                <a:cs typeface="Calibri"/>
                <a:sym typeface="Calibri"/>
              </a:rPr>
              <a:t>MLB$Team</a:t>
            </a:r>
            <a:r>
              <a:rPr lang="en-US" sz="1800" i="1" dirty="0">
                <a:solidFill>
                  <a:schemeClr val="dk1"/>
                </a:solidFill>
                <a:latin typeface="Calibri"/>
                <a:ea typeface="Calibri"/>
                <a:cs typeface="Calibri"/>
                <a:sym typeface="Calibri"/>
              </a:rPr>
              <a:t> 	29	240   8.276   3.125 1.42e-07 ***</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Residuals   581   1539   2.649                	 </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a:t>
            </a: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dirty="0" err="1">
                <a:solidFill>
                  <a:schemeClr val="dk1"/>
                </a:solidFill>
                <a:latin typeface="Calibri"/>
                <a:ea typeface="Calibri"/>
                <a:cs typeface="Calibri"/>
                <a:sym typeface="Calibri"/>
              </a:rPr>
              <a:t>Signif</a:t>
            </a:r>
            <a:r>
              <a:rPr lang="en-US" sz="1800" i="1" dirty="0">
                <a:solidFill>
                  <a:schemeClr val="dk1"/>
                </a:solidFill>
                <a:latin typeface="Calibri"/>
                <a:ea typeface="Calibri"/>
                <a:cs typeface="Calibri"/>
                <a:sym typeface="Calibri"/>
              </a:rPr>
              <a:t>. codes:  0 ‘***’ 0.001 ‘**’ 0.01 ‘*’ 0.05 ‘.’ 0.1 ‘ ’ 1</a:t>
            </a: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The hypothesis being tested is that the mean total WAR of each team is equal.</a:t>
            </a:r>
            <a:endParaRPr sz="18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Since our p-value is below .05 we can reject the Null hypothesis being tested.</a:t>
            </a:r>
            <a:endParaRPr sz="18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There is a significant difference between the mean total WAR of each team.</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3" name="Google Shape;103;p3"/>
          <p:cNvSpPr txBox="1"/>
          <p:nvPr/>
        </p:nvSpPr>
        <p:spPr>
          <a:xfrm>
            <a:off x="1502228" y="540381"/>
            <a:ext cx="9187500" cy="72960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main dataset I used for my analysis is the Fansgraphs custom leaderboard dataset, which allows me to select which stats I wanted to include in my leaderboard and eventually cut this down to stats I used in my analysis and turned that into my Fangraphs Leaderboard dataset. </a:t>
            </a:r>
            <a:r>
              <a:rPr lang="en-US" sz="1800">
                <a:solidFill>
                  <a:srgbClr val="7F7F7F"/>
                </a:solidFill>
                <a:latin typeface="Calibri"/>
                <a:ea typeface="Calibri"/>
                <a:cs typeface="Calibri"/>
                <a:sym typeface="Calibri"/>
              </a:rPr>
              <a:t>(</a:t>
            </a:r>
            <a:r>
              <a:rPr lang="en-US" sz="1800" u="sng">
                <a:solidFill>
                  <a:schemeClr val="hlink"/>
                </a:solidFill>
                <a:latin typeface="Calibri"/>
                <a:ea typeface="Calibri"/>
                <a:cs typeface="Calibri"/>
                <a:sym typeface="Calibri"/>
                <a:hlinkClick r:id="rId3"/>
              </a:rPr>
              <a:t>https://www.fangraphs.com/leaders.aspx?pos=all&amp;stats=bat&amp;lg=all&amp;qual=y&amp;type=8&amp;season=2022&amp;month=0&amp;season1=2022&amp;ind=0</a:t>
            </a:r>
            <a:r>
              <a:rPr lang="en-US" sz="1800">
                <a:solidFill>
                  <a:srgbClr val="7F7F7F"/>
                </a:solidFill>
                <a:latin typeface="Calibri"/>
                <a:ea typeface="Calibri"/>
                <a:cs typeface="Calibri"/>
                <a:sym typeface="Calibri"/>
              </a:rPr>
              <a:t>)  </a:t>
            </a: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 used the mlb standings website to get my standings for my wins and playoff wins variables in my 2022_MLB_Winning_percentage data set and my Playoff_Teams dataset. (</a:t>
            </a:r>
            <a:r>
              <a:rPr lang="en-US" sz="1800" u="sng">
                <a:solidFill>
                  <a:schemeClr val="hlink"/>
                </a:solidFill>
                <a:latin typeface="Calibri"/>
                <a:ea typeface="Calibri"/>
                <a:cs typeface="Calibri"/>
                <a:sym typeface="Calibri"/>
                <a:hlinkClick r:id="rId4"/>
              </a:rPr>
              <a:t>https://www.mlb.com/standings</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286" name="Google Shape;286;p30"/>
          <p:cNvSpPr txBox="1"/>
          <p:nvPr/>
        </p:nvSpPr>
        <p:spPr>
          <a:xfrm>
            <a:off x="130629" y="65665"/>
            <a:ext cx="11408100" cy="732369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Tukey’s Honest test</a:t>
            </a:r>
            <a:endParaRPr dirty="0"/>
          </a:p>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This test shows us that the difference in WAR massively differs between team matchups, as many of them have an extremely insignificant difference, but some matchups have a significant difference such as LAD-CIN and TOR-DET.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&gt; </a:t>
            </a:r>
            <a:r>
              <a:rPr lang="en-US" sz="1800" i="1" dirty="0" err="1">
                <a:solidFill>
                  <a:schemeClr val="dk1"/>
                </a:solidFill>
                <a:latin typeface="Calibri"/>
                <a:ea typeface="Calibri"/>
                <a:cs typeface="Calibri"/>
                <a:sym typeface="Calibri"/>
              </a:rPr>
              <a:t>TukeyHSD</a:t>
            </a:r>
            <a:r>
              <a:rPr lang="en-US" sz="1800" i="1" dirty="0">
                <a:solidFill>
                  <a:schemeClr val="dk1"/>
                </a:solidFill>
                <a:latin typeface="Calibri"/>
                <a:ea typeface="Calibri"/>
                <a:cs typeface="Calibri"/>
                <a:sym typeface="Calibri"/>
              </a:rPr>
              <a:t>(sus)</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  Tukey multiple comparisons of means</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	95% family-wise confidence level</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Fit: </a:t>
            </a:r>
            <a:r>
              <a:rPr lang="en-US" sz="1800" i="1" dirty="0" err="1">
                <a:solidFill>
                  <a:schemeClr val="dk1"/>
                </a:solidFill>
                <a:latin typeface="Calibri"/>
                <a:ea typeface="Calibri"/>
                <a:cs typeface="Calibri"/>
                <a:sym typeface="Calibri"/>
              </a:rPr>
              <a:t>aov</a:t>
            </a:r>
            <a:r>
              <a:rPr lang="en-US" sz="1800" i="1" dirty="0">
                <a:solidFill>
                  <a:schemeClr val="dk1"/>
                </a:solidFill>
                <a:latin typeface="Calibri"/>
                <a:ea typeface="Calibri"/>
                <a:cs typeface="Calibri"/>
                <a:sym typeface="Calibri"/>
              </a:rPr>
              <a:t>(formula = </a:t>
            </a:r>
            <a:r>
              <a:rPr lang="en-US" sz="1800" i="1" dirty="0" err="1">
                <a:solidFill>
                  <a:schemeClr val="dk1"/>
                </a:solidFill>
                <a:latin typeface="Calibri"/>
                <a:ea typeface="Calibri"/>
                <a:cs typeface="Calibri"/>
                <a:sym typeface="Calibri"/>
              </a:rPr>
              <a:t>MLB$play_WAR</a:t>
            </a:r>
            <a:r>
              <a:rPr lang="en-US" sz="1800" i="1" dirty="0">
                <a:solidFill>
                  <a:schemeClr val="dk1"/>
                </a:solidFill>
                <a:latin typeface="Calibri"/>
                <a:ea typeface="Calibri"/>
                <a:cs typeface="Calibri"/>
                <a:sym typeface="Calibri"/>
              </a:rPr>
              <a:t> ~ </a:t>
            </a:r>
            <a:r>
              <a:rPr lang="en-US" sz="1800" i="1" dirty="0" err="1">
                <a:solidFill>
                  <a:schemeClr val="dk1"/>
                </a:solidFill>
                <a:latin typeface="Calibri"/>
                <a:ea typeface="Calibri"/>
                <a:cs typeface="Calibri"/>
                <a:sym typeface="Calibri"/>
              </a:rPr>
              <a:t>MLB$Team</a:t>
            </a:r>
            <a:r>
              <a:rPr lang="en-US" sz="1800" i="1" dirty="0">
                <a:solidFill>
                  <a:schemeClr val="dk1"/>
                </a:solidFill>
                <a:latin typeface="Calibri"/>
                <a:ea typeface="Calibri"/>
                <a:cs typeface="Calibri"/>
                <a:sym typeface="Calibri"/>
              </a:rPr>
              <a:t>)</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a:t>
            </a:r>
            <a:r>
              <a:rPr lang="en-US" sz="1800" i="1" dirty="0" err="1">
                <a:solidFill>
                  <a:schemeClr val="dk1"/>
                </a:solidFill>
                <a:latin typeface="Calibri"/>
                <a:ea typeface="Calibri"/>
                <a:cs typeface="Calibri"/>
                <a:sym typeface="Calibri"/>
              </a:rPr>
              <a:t>MLB$Team</a:t>
            </a:r>
            <a:r>
              <a:rPr lang="en-US" sz="1800" i="1" dirty="0">
                <a:solidFill>
                  <a:schemeClr val="dk1"/>
                </a:solidFill>
                <a:latin typeface="Calibri"/>
                <a:ea typeface="Calibri"/>
                <a:cs typeface="Calibri"/>
                <a:sym typeface="Calibri"/>
              </a:rPr>
              <a:t>`</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            	diff     	</a:t>
            </a:r>
            <a:r>
              <a:rPr lang="en-US" sz="1800" i="1" dirty="0" err="1">
                <a:solidFill>
                  <a:schemeClr val="dk1"/>
                </a:solidFill>
                <a:latin typeface="Calibri"/>
                <a:ea typeface="Calibri"/>
                <a:cs typeface="Calibri"/>
                <a:sym typeface="Calibri"/>
              </a:rPr>
              <a:t>lwr</a:t>
            </a:r>
            <a:r>
              <a:rPr lang="en-US" sz="1800" i="1" dirty="0">
                <a:solidFill>
                  <a:schemeClr val="dk1"/>
                </a:solidFill>
                <a:latin typeface="Calibri"/>
                <a:ea typeface="Calibri"/>
                <a:cs typeface="Calibri"/>
                <a:sym typeface="Calibri"/>
              </a:rPr>
              <a:t>     	</a:t>
            </a:r>
            <a:r>
              <a:rPr lang="en-US" sz="1800" i="1" dirty="0" err="1">
                <a:solidFill>
                  <a:schemeClr val="dk1"/>
                </a:solidFill>
                <a:latin typeface="Calibri"/>
                <a:ea typeface="Calibri"/>
                <a:cs typeface="Calibri"/>
                <a:sym typeface="Calibri"/>
              </a:rPr>
              <a:t>upr</a:t>
            </a:r>
            <a:r>
              <a:rPr lang="en-US" sz="1800" i="1" dirty="0">
                <a:solidFill>
                  <a:schemeClr val="dk1"/>
                </a:solidFill>
                <a:latin typeface="Calibri"/>
                <a:ea typeface="Calibri"/>
                <a:cs typeface="Calibri"/>
                <a:sym typeface="Calibri"/>
              </a:rPr>
              <a:t> 	p adj</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ATL-ARI  0.433333333 -1.48257157  2.34923824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BAL-ARI -0.019047619 -1.91144360  1.87334836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BOS-ARI  0.113333333 -1.80257157  2.02923824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CHC-ARI -0.148484848 -2.01925273  1.72228304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CHW-ARI -0.031666667 -1.94757157  1.88423824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CIN-ARI -0.788405797 -2.63920557  1.06239398 0.9992376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CLE-ARI  0.658333333 -1.37654238  2.69320905 0.9999967</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COL-ARI -0.506666667 -2.42257157  1.40923824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DET-ARI -0.735087719 -2.67664503  1.20646959 0.9999145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HOU-ARI  0.817543860 -1.12401345  2.75910117 0.9993784</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KCR-ARI -0.416666667 -2.38633485  1.55300152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LAA-ARI -0.458974359 -2.25809080  1.34014209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LAD-ARI  1.533333333 -0.50154238  3.56820905 0.5145760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MIA-ARI -0.384848485 -2.25561637  1.48591940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MIL-ARI  0.477777778 -1.49189040  2.44744596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MIN-ARI  0.012500000 -1.81980453  1.84480453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NYM-ARI  0.753333333 -1.16257157  2.66923824 0.9998230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NYY-ARI  1.277777778 -0.69189040  3.24744596 0.8152649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OAK-ARI -0.747435897 -2.54655234  1.05168055 0.9995111</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PHI-ARI  0.278333333 -1.63757157  2.19423824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PIT-ARI -0.559259259 -2.34342730  1.22490878 0.9999984</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SDP-ARI  0.946666667 -1.12634926  3.01968260 0.9975388</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SEA-ARI  0.288333333 -1.62757157  2.20423824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SFG-ARI -0.223188406 -2.07398818  1.62761137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STL-ARI  0.801754386 -1.13980292  2.74331169 0.9995616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TBR-ARI  0.195238095 -1.69715788  2.08763407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TEX-ARI -0.036231884 -1.88703166  1.81456789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TOR-ARI  1.426666667 -0.64634926  3.49968260 0.7123927</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WSN-ARI -0.756140351 -2.69769766  1.18541696 0.9998525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BAL-ATL -0.452380952 -2.36828586  1.46352395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BOS-ATL -0.320000000 -2.25912884  1.61912884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CHC-ATL -0.581818182 -2.47636339  1.31272703 0.9999990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CHW-ATL -0.465000000 -2.40412884  1.47412884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CIN-ATL -1.221739130 -3.09656949  0.65309123 0.8083736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CLE-ATL  0.225000000 -1.83175673  2.28175673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COL-ATL -0.940000000 -2.87912884  0.99912884 0.9937689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DET-ATL -1.168421053 -3.13289906  0.79605695 0.9171314</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HOU-ATL  0.384210526 -1.58026748  2.34868853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KCR-ATL -0.850000000 -2.84226550  1.14226550 0.9992164</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LAA-ATL -0.892307692 -2.71613582  0.93152044 0.9928540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LAD-ATL  1.100000000 -0.95675673  3.15675673 0.9756535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MIA-ATL -0.818181818 -2.71272703  1.07636339 0.9990324</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MIL-ATL  0.044444444 -1.94782105  2.03670994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MIN-ATL -0.420833333 -2.27740785  1.43574118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NYM-ATL  0.320000000 -1.61912884  2.25912884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NYY-ATL  0.844444444 -1.14782105  2.83670994 0.9993016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OAK-ATL -1.180769231 -3.00459736  0.64305890 0.8183192</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PHI-ATL -0.155000000 -2.09412884  1.78412884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PIT-ATL -0.992592593 -2.80167652  0.81649133 0.9665105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SDP-ATL  0.513333333 -1.58116520  2.60783187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SEA-ATL -0.145000000 -2.08412884  1.79412884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SFG-ATL -0.656521739 -2.53135210  1.21830862 0.9999823</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STL-ATL  0.368421053 -1.59605695  2.33289906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TBR-ATL -0.238095238 -2.15400014  1.67780967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TEX-ATL -0.469565217 -2.34439558  1.40526514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TOR-ATL  0.993333333 -1.10116520  3.08783187 0.9955294</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WSN-ATL -1.189473684 -3.15395169  0.77500432 0.9008246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BOS-BAL  0.132380952 -1.78352395  2.04828586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CHC-BAL -0.129437229 -2.00020511  1.74133066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CHW-BAL -0.012619048 -1.92852395  1.90328586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CIN-BAL -0.769358178 -2.62015796  1.08144160 0.9995060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CLE-BAL  0.677380952 -1.35749476  2.71225667 0.9999939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COL-BAL -0.487619048 -2.40352395  1.42828586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DET-BAL -0.716040100 -2.65759741  1.22551721 0.9999491</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HOU-BAL  0.836591479 -1.10496583  2.77814879 0.9990695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KCR-BAL -0.397619048 -2.36728723  1.57204913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LAA-BAL -0.439926740 -2.23904319  1.35918971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LAD-BAL  1.552380952 -0.48249476  3.58725667 0.4859017</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MIA-BAL -0.365800866 -2.23656875  1.50496702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MIL-BAL  0.496825397 -1.47284279  2.46649358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MIN-BAL  0.031547619 -1.80075691  1.86385215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NYM-BAL  0.772380952 -1.14352395  2.68828586 0.9997175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NYY-BAL  1.296825397 -0.67284279  3.26649358 0.7919992</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OAK-BAL -0.728388278 -2.52750472  1.07072817 0.9996944</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PHI-BAL  0.297380952 -1.61852395  2.21328586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PIT-BAL -0.540211640 -2.32437968  1.24395640 0.9999992</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SDP-BAL  0.965714286 -1.10730164  3.03873021 0.9966170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SEA-BAL  0.307380952 -1.60852395  2.22328586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SFG-BAL -0.204140787 -2.05494056  1.64665899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STL-BAL  0.820802005 -1.12075530  2.76235931 0.9993330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TBR-BAL  0.214285714 -1.67811026  2.10668169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TEX-BAL -0.017184265 -1.86798404  1.83361551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TOR-BAL  1.445714286 -0.62730164  3.51873021 0.6858922</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WSN-BAL -0.737092732 -2.67865004  1.20446457 0.9999098</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CHC-BOS -0.261818182 -2.15636339  1.63272703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CHW-BOS -0.145000000 -2.08412884  1.79412884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CIN-BOS -0.901739130 -2.77656949  0.97309123 0.9944606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CLE-BOS  0.545000000 -1.51175673  2.60175673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COL-BOS -0.620000000 -2.55912884  1.31912884 0.9999975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DET-BOS -0.848421053 -2.81289906  1.11605695 0.9990316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HOU-BOS  0.704210526 -1.26026748  2.66868853 0.9999713</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KCR-BOS -0.530000000 -2.52226550  1.46226550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LAA-BOS -0.572307692 -2.39613582  1.25152044 0.9999983</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LAD-BOS  1.420000000 -0.63675673  3.47675673 0.7061206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MIA-BOS -0.498181818 -2.39272703  1.39636339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MIL-BOS  0.364444444 -1.62782105  2.35670994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MIN-BOS -0.100833333 -1.95740785  1.75574118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NYM-BOS  0.640000000 -1.29912884  2.57912884 0.9999949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NYY-BOS  1.164444444 -0.82782105  3.15670994 0.9309861</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OAK-BOS -0.860769231 -2.68459736  0.96305890 0.9958529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PHI-BOS  0.165000000 -1.77412884  2.10412884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PIT-BOS -0.672592593 -2.48167652  1.13649133 0.9999403</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SDP-BOS  0.833333333 -1.26116520  2.92783187 0.9997789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SEA-BOS  0.175000000 -1.76412884  2.11412884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SFG-BOS -0.336521739 -2.21135210  1.53830862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STL-BOS  0.688421053 -1.27605695  2.65289906 0.9999820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TBR-BOS  0.081904762 -1.83400014  1.99780967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TEX-BOS -0.149565217 -2.02439558  1.72526514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TOR-BOS  1.313333333 -0.78116520  3.40783187 0.8621013</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WSN-BOS -0.869473684 -2.83395169  1.09500432 0.9985302</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CHW-CHC  0.116818182 -1.77772703  2.01136339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CIN-CHC -0.639920949 -2.46860073  1.18875884 0.9999825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CLE-CHC  0.806818182 -1.20795950  2.82159587 0.9997505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COL-CHC -0.358181818 -2.25272703  1.53636339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DET-CHC -0.586602871 -2.50708581  1.33388007 0.9999991</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HOU-CHC  0.966028708 -0.95445423  2.88651165 0.9893326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KCR-CHC -0.268181818 -2.21707963  1.68071600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LAA-CHC -0.310489510 -2.08684250  1.46586347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LAD-CHC  1.681818182 -0.33295950  3.69659587 0.2865852</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MIA-CHC -0.236363636 -2.08525044  1.61252317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MIL-CHC  0.626262626 -1.32263519  2.57516044 0.9999972</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MIN-CHC  0.160984848 -1.64897366  1.97094336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NYM-CHC  0.901818182 -0.99272703  2.79636339 0.9952693</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NYY-CHC  1.426262626 -0.52263519  3.37516044 0.5816610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OAK-CHC -0.598951049 -2.37530403  1.17740194 0.9999920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PHI-CHC  0.426818182 -1.46772703  2.32136339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PIT-CHC -0.410774411 -2.17198579  1.35043697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SDP-CHC  1.095151515 -0.95813974  3.14844277 0.9764897</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SEA-CHC  0.436818182 -1.45772703  2.33136339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SFG-CHC -0.074703557 -1.90338334  1.75397623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STL-CHC  0.950239234 -0.97024370  2.87072217 0.9915749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TBR-CHC  0.343722944 -1.52704494  2.21449083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TEX-CHC  0.112252964 -1.71642682  1.94093275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TOR-CHC  1.575151515 -0.47813974  3.62844277 0.4730038</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WSN-CHC -0.607655502 -2.52813844  1.31282744 0.9999980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CIN-CHW -0.756739130 -2.63156949  1.11809123 0.9997111</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CLE-CHW  0.690000000 -1.36675673  2.74675673 0.9999928</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COL-CHW -0.475000000 -2.41412884  1.46412884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DET-CHW -0.703421053 -2.66789906  1.26105695 0.9999720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HOU-CHW  0.849210526 -1.11526748  2.81368853 0.9990160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KCR-CHW -0.385000000 -2.37726550  1.60726550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LAA-CHW -0.427307692 -2.25113582  1.39652044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LAD-CHW  1.565000000 -0.49175673  3.62175673 0.4919428</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MIA-CHW -0.353181818 -2.24772703  1.54136339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MIL-CHW  0.509444444 -1.48282105  2.50170994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MIN-CHW  0.044166667 -1.81240785  1.90074118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NYM-CHW  0.785000000 -1.15412884  2.72412884 0.9996950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NYY-CHW  1.309444444 -0.68282105  3.30170994 0.7947986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OAK-CHW -0.715769231 -2.53959736  1.10805890 0.9998292</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PHI-CHW  0.310000000 -1.62912884  2.24912884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PIT-CHW -0.527592593 -2.33667652  1.28149133 0.9999997</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SDP-CHW  0.978333333 -1.11616520  3.07283187 0.9964716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SEA-CHW  0.320000000 -1.61912884  2.25912884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SFG-CHW -0.191521739 -2.06635210  1.68330862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STL-CHW  0.833421053 -1.13105695  2.79789906 0.9992903</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TBR-CHW  0.226904762 -1.68900014  2.14280967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TEX-CHW -0.004565217 -1.87939558  1.87026514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TOR-CHW  1.458333333 -0.63616520  3.55283187 0.6891859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WSN-CHW -0.724473684 -2.68895169  1.24000432 0.9999491</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CLE-CIN  1.446739130 -0.54951147  3.44298973 0.6035659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COL-CIN  0.281739130 -1.59309123  2.15656949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DET-CIN  0.053318078 -1.84771902  1.95435518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HOU-CIN  1.605949657 -0.29508744  3.50698676 0.2630409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KCR-CIN  0.371739130 -1.55799920  2.30147746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LAA-CIN  0.329431438 -1.42587972  2.08474260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LAD-CIN  2.321739130  0.32548853  4.31798973 0.0049562</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MIA-CIN  0.403557312 -1.42512247  2.23223710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MIL-CIN  1.266183575 -0.66355476  3.19592191 0.7975488</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MIN-CIN  0.800905797 -0.98840613  2.59021772 0.9982269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NYM-CIN  1.541739130 -0.33309123  3.41656949 0.3173666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NYY-CIN  2.066183575  0.13644524  3.99592191 0.0195469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OAK-CIN  0.040969900 -1.71434126  1.79628106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PHI-CIN  1.066739130 -0.80809123  2.94156949 0.9486651</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PIT-CIN  0.229146538 -1.51083992  1.96913299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SDP-CIN  1.735072464 -0.30004235  3.77018728 0.2456207</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SEA-CIN  1.076739130 -0.79809123  2.95156949 0.9430015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SFG-CIN  0.565217391 -1.24302958  2.37346436 0.9999985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STL-CIN  1.590160183 -0.31087692  3.49119728 0.2824416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TBR-CIN  0.983643892 -0.86715589  2.83444367 0.9775418</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TEX-CIN  0.752173913 -1.05607306  2.56042088 0.9995000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TOR-CIN  2.215072464  0.17995765  4.25018728 0.0152069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WSN-CIN  0.032265446 -1.86877165  1.93330255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COL-CLE -1.165000000 -3.22175673  0.89175673 0.9512263</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DET-CLE -1.393421053 -3.47409436  0.68725226 0.7631264</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HOU-CLE  0.159210526 -1.92146278  2.23988384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KCR-CLE -1.075000000 -3.18192890  1.03192890 0.9869845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LAA-CLE -1.117307692 -3.06573696  0.83112158 0.9439575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LAD-CLE  0.875000000 -1.29301195  3.04301195 0.9997116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MIA-CLE -1.043181818 -3.05795950  0.97159587 0.9840943</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MIL-CLE -0.180555556 -2.28748446  1.92637335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MIN-CLE -0.645833333 -2.62494842  1.33328175 0.9999960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NYM-CLE  0.095000000 -1.96175673  2.15175673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NYY-CLE  0.619444444 -1.48748446  2.72637335 0.9999996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OAK-CLE -1.405769231 -3.35419850  0.54266004 0.6135144</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PHI-CLE -0.380000000 -2.43675673  1.67675673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PIT-CLE -1.217592593 -3.15222750  0.71704232 0.8574484</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SDP-CLE  0.288333333 -1.91551596  2.49218262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SEA-CLE -0.370000000 -2.42675673  1.68675673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SFG-CLE -0.881521739 -2.87777234  1.11472886 0.9985855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STL-CLE  0.143421053 -1.93725226  2.22409436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TBR-CLE -0.463095238 -2.49797095  1.57178048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TEX-CLE -0.694565217 -2.69081582  1.30168538 0.9999845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TOR-CLE  0.768333333 -1.43551596  2.97218262 0.9999838</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WSN-CLE -1.414473684 -3.49514699  0.66619963 0.7358772</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DET-COL -0.228421053 -2.19289906  1.73605695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HOU-COL  1.324210526 -0.64026748  3.28868853 0.7514818</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KCR-COL  0.090000000 -1.90226550  2.08226550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LAA-COL  0.047692308 -1.77613582  1.87152044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LAD-COL  2.040000000 -0.01675673  4.09675673 0.0553390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MIA-COL  0.121818182 -1.77272703  2.01636339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MIL-COL  0.984444444 -1.00782105  2.97670994 0.9917362</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MIN-COL  0.519166667 -1.33740785  2.37574118 0.9999999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NYM-COL  1.260000000 -0.67912884  3.19912884 0.8128094</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NYY-COL  1.784444444 -0.20782105  3.77670994 0.1631509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OAK-COL -0.240769231 -2.06459736  1.58305890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PHI-COL  0.785000000 -1.15412884  2.72412884 0.9996950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PIT-COL -0.052592593 -1.86167652  1.75649133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SDP-COL  1.453333333 -0.64116520  3.54783187 0.6961201</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SEA-COL  0.795000000 -1.14412884  2.73412884 0.9996153</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SFG-COL  0.283478261 -1.59135210  2.15830862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STL-COL  1.308421053 -0.65605695  3.27289906 0.7726604</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TBR-COL  0.701904762 -1.21400014  2.61780967 0.9999555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TEX-COL  0.470434783 -1.40439558  2.34526514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TOR-COL  1.933333333 -0.16116520  4.02783187 0.1227053</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WSN-COL -0.249473684 -2.21395169  1.71500432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HOU-DET  1.552631579 -0.43687263  3.54213579 0.4333178</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KCR-DET  0.318421053 -1.69852589  2.33536800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LAA-DET  0.276113360 -1.57464384  2.12687056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LAD-DET  2.268421053  0.18774774  4.34909436 0.0148173</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MIA-DET  0.350239234 -1.57024370  2.27072217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MIL-DET  1.212865497 -0.80408145  3.22981244 0.9073758</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MIN-DET  0.747587719 -1.13544763  2.63062307 0.9997877</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NYM-DET  1.488421053 -0.47605695  3.45289906 0.5018551</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NYY-DET  2.012865497 -0.00408145  4.02981244 0.0512829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OAK-DET -0.012348178 -1.86310538  1.83840902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PHI-DET  1.013421053 -0.95105695  2.97789906 0.9848636</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PIT-DET  0.175828460 -1.66040078  2.01205770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SDP-DET  1.681754386 -0.43623459  3.79974336 0.3938679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SEA-DET  1.023421053 -0.94105695  2.98789906 0.9827229</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SFG-DET  0.511899314 -1.38913779  2.41293641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STL-DET  1.536842105 -0.45266211  3.52634632 0.4569165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TBR-DET  0.930325815 -1.01123149  2.87188312 0.9947674</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TEX-DET  0.698855835 -1.20218126  2.59989294 0.9999523</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TOR-DET  2.161754386  0.04376541  4.27974336 0.0384081</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WSN-DET -0.021052632 -2.01055684  1.96845158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KCR-HOU -1.234210526 -3.25115747  0.78273642 0.8901032</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LAA-HOU -1.276518219 -3.12727542  0.57423898 0.7080645</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LAD-HOU  0.715789474 -1.36488384  2.79646278 0.9999878</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MIA-HOU -1.202392344 -3.12287528  0.71809059 0.8639773</a:t>
            </a:r>
            <a:endParaRPr sz="1800" i="1"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dirty="0">
                <a:solidFill>
                  <a:schemeClr val="dk1"/>
                </a:solidFill>
                <a:latin typeface="Calibri"/>
                <a:ea typeface="Calibri"/>
                <a:cs typeface="Calibri"/>
                <a:sym typeface="Calibri"/>
              </a:rPr>
              <a:t>MIL-HOU -0.339766082 -2.35671303  1.67718086 1.0000000</a:t>
            </a:r>
            <a:endParaRPr sz="1800"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dirty="0">
                <a:solidFill>
                  <a:schemeClr val="dk1"/>
                </a:solidFill>
                <a:latin typeface="Calibri"/>
                <a:ea typeface="Calibri"/>
                <a:cs typeface="Calibri"/>
                <a:sym typeface="Calibri"/>
              </a:rPr>
              <a:t> [ reached </a:t>
            </a:r>
            <a:r>
              <a:rPr lang="en-US" sz="1800" i="1" dirty="0" err="1">
                <a:solidFill>
                  <a:schemeClr val="dk1"/>
                </a:solidFill>
                <a:latin typeface="Calibri"/>
                <a:ea typeface="Calibri"/>
                <a:cs typeface="Calibri"/>
                <a:sym typeface="Calibri"/>
              </a:rPr>
              <a:t>getOption</a:t>
            </a:r>
            <a:r>
              <a:rPr lang="en-US" sz="1800" i="1" dirty="0">
                <a:solidFill>
                  <a:schemeClr val="dk1"/>
                </a:solidFill>
                <a:latin typeface="Calibri"/>
                <a:ea typeface="Calibri"/>
                <a:cs typeface="Calibri"/>
                <a:sym typeface="Calibri"/>
              </a:rPr>
              <a:t>("</a:t>
            </a:r>
            <a:r>
              <a:rPr lang="en-US" sz="1800" i="1" dirty="0" err="1">
                <a:solidFill>
                  <a:schemeClr val="dk1"/>
                </a:solidFill>
                <a:latin typeface="Calibri"/>
                <a:ea typeface="Calibri"/>
                <a:cs typeface="Calibri"/>
                <a:sym typeface="Calibri"/>
              </a:rPr>
              <a:t>max.print</a:t>
            </a:r>
            <a:r>
              <a:rPr lang="en-US" sz="1800" i="1" dirty="0">
                <a:solidFill>
                  <a:schemeClr val="dk1"/>
                </a:solidFill>
                <a:latin typeface="Calibri"/>
                <a:ea typeface="Calibri"/>
                <a:cs typeface="Calibri"/>
                <a:sym typeface="Calibri"/>
              </a:rPr>
              <a:t>") -- omitted 185 rows ]</a:t>
            </a:r>
            <a:endParaRPr sz="1800" i="1" dirty="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292" name="Google Shape;292;p31"/>
          <p:cNvSpPr txBox="1"/>
          <p:nvPr/>
        </p:nvSpPr>
        <p:spPr>
          <a:xfrm>
            <a:off x="130629" y="65665"/>
            <a:ext cx="11408100" cy="92355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Regression</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From this logistic regression we find that having more actually decreases your chance of having more playoff wins.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&gt; reg_WAR &lt;- glm(Playoffs$WINS~Playoffs$WAR)</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&gt; summary(reg)</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Call:</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glm(formula = Playoffs$WINS ~ Playoffs$WAR)</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Deviance Residuals:</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   Min  	1Q  Median  	3Q 	Max  </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-3.985  -2.760  -1.330   1.321   7.179  </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Coefficients:</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         	Estimate Std. Error t value Pr(&gt;|t|)</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(Intercept)	4.4099 	7.4987   0.588	0.578</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Playoffs$WAR  -0.0184 	0.2525  -0.073	0.944</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(Dispersion parameter for gaussian family taken to be 18.79587)</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	Null deviance: 112.88  on 7  degrees of freedom</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Residual deviance: 112.78  on 6  degrees of freedom</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AIC: 49.871</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Number of Fisher Scoring iterations: 2</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&gt;</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&gt; exp(cbind(OR = coef(reg), confint(reg)))</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Waiting for profiling to be done...</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                 			OR    		2.5 %   			 97.5 %</a:t>
            </a:r>
            <a:endParaRPr sz="1800" i="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i="1">
                <a:solidFill>
                  <a:schemeClr val="dk1"/>
                </a:solidFill>
                <a:latin typeface="Calibri"/>
                <a:ea typeface="Calibri"/>
                <a:cs typeface="Calibri"/>
                <a:sym typeface="Calibri"/>
              </a:rPr>
              <a:t>(Intercept)  		82.2591559 	3.406349e-05 		1.986458e+08</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Playoffs$WAR  	0.9817718 	5.985684e-01 		1.610302e+00</a:t>
            </a:r>
            <a:endParaRPr sz="1800" i="1">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298" name="Google Shape;298;p32"/>
          <p:cNvSpPr txBox="1"/>
          <p:nvPr/>
        </p:nvSpPr>
        <p:spPr>
          <a:xfrm>
            <a:off x="108858" y="65314"/>
            <a:ext cx="1173479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Extras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here any addition analyses you feel are relevant, and which you want me to see that you did.  </a:t>
            </a:r>
            <a:endParaRPr/>
          </a:p>
        </p:txBody>
      </p:sp>
      <p:pic>
        <p:nvPicPr>
          <p:cNvPr id="299" name="Google Shape;299;p32"/>
          <p:cNvPicPr preferRelativeResize="0"/>
          <p:nvPr/>
        </p:nvPicPr>
        <p:blipFill>
          <a:blip r:embed="rId3">
            <a:alphaModFix/>
          </a:blip>
          <a:stretch>
            <a:fillRect/>
          </a:stretch>
        </p:blipFill>
        <p:spPr>
          <a:xfrm>
            <a:off x="108850" y="854370"/>
            <a:ext cx="8047069" cy="5339905"/>
          </a:xfrm>
          <a:prstGeom prst="rect">
            <a:avLst/>
          </a:prstGeom>
          <a:noFill/>
          <a:ln>
            <a:noFill/>
          </a:ln>
        </p:spPr>
      </p:pic>
      <p:sp>
        <p:nvSpPr>
          <p:cNvPr id="300" name="Google Shape;300;p32"/>
          <p:cNvSpPr txBox="1"/>
          <p:nvPr/>
        </p:nvSpPr>
        <p:spPr>
          <a:xfrm>
            <a:off x="8395975" y="899575"/>
            <a:ext cx="3579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Scatterplot with regression line comparing team playoff WAR and team playoff wins.  We found that there is no significant correlation, but only a slight negative correlation.</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306" name="Google Shape;306;p33"/>
          <p:cNvSpPr txBox="1"/>
          <p:nvPr/>
        </p:nvSpPr>
        <p:spPr>
          <a:xfrm>
            <a:off x="108858" y="65314"/>
            <a:ext cx="1173479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Extras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here any addition analyses you feel are relevant, and which you want me to see that you did.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312" name="Google Shape;312;p34"/>
          <p:cNvSpPr txBox="1"/>
          <p:nvPr/>
        </p:nvSpPr>
        <p:spPr>
          <a:xfrm>
            <a:off x="108858" y="65314"/>
            <a:ext cx="1173479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Extras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here any addition analyses you feel are relevant, and which you want me to see that you did.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318" name="Google Shape;318;p35"/>
          <p:cNvSpPr txBox="1"/>
          <p:nvPr/>
        </p:nvSpPr>
        <p:spPr>
          <a:xfrm>
            <a:off x="108858" y="65314"/>
            <a:ext cx="1173479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Extras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here any addition analyses you feel are relevant, and which you want me to see that you did.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324" name="Google Shape;324;p36"/>
          <p:cNvSpPr txBox="1"/>
          <p:nvPr/>
        </p:nvSpPr>
        <p:spPr>
          <a:xfrm>
            <a:off x="108858" y="65314"/>
            <a:ext cx="1173479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Extras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here any addition analyses you feel are relevant, and which you want me to see that you did.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330" name="Google Shape;330;p37"/>
          <p:cNvSpPr txBox="1"/>
          <p:nvPr/>
        </p:nvSpPr>
        <p:spPr>
          <a:xfrm>
            <a:off x="108858" y="65314"/>
            <a:ext cx="11734800" cy="81270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Final statement</a:t>
            </a:r>
            <a:endParaRPr dirty="0"/>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Summarizing everything you learned about your subject of interest by using the format: </a:t>
            </a:r>
            <a:endParaRPr dirty="0"/>
          </a:p>
          <a:p>
            <a:pPr marL="457200" marR="0" lvl="1"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How big is it?</a:t>
            </a:r>
            <a:endParaRPr dirty="0"/>
          </a:p>
          <a:p>
            <a:pPr marL="457200" marR="0" lvl="1"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What difference does it make?</a:t>
            </a:r>
            <a:endParaRPr dirty="0"/>
          </a:p>
          <a:p>
            <a:pPr marL="457200" marR="0" lvl="1"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Are you sure that’s not just dumb luck? </a:t>
            </a:r>
            <a:endParaRPr dirty="0"/>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lvl="1" indent="0" algn="l" rtl="0">
              <a:spcBef>
                <a:spcPts val="0"/>
              </a:spcBef>
              <a:spcAft>
                <a:spcPts val="0"/>
              </a:spcAft>
              <a:buClr>
                <a:schemeClr val="dk1"/>
              </a:buClr>
              <a:buFont typeface="Arial"/>
              <a:buNone/>
            </a:pPr>
            <a:r>
              <a:rPr lang="en-US" sz="1800" dirty="0">
                <a:solidFill>
                  <a:schemeClr val="dk1"/>
                </a:solidFill>
                <a:latin typeface="Calibri"/>
                <a:ea typeface="Calibri"/>
                <a:cs typeface="Calibri"/>
                <a:sym typeface="Calibri"/>
              </a:rPr>
              <a:t>How big is it? - After learning about WAR and its relationship with team success, I found that WAR is an important part of baseball and a useful metric when comparing teams rather than just individuals.  I also think the lack of relationship between WAR and postseason success in the 2022 season is representative of a larger baseball trend that the playoffs are a clean slate for most teams, and that perhaps teams with higher WAR who played better during the regular season crack under the expectations.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What difference does it make? - I think that WAR has a large impact on how teams perform during the regular season and is important for determine who makes it into the playoffs and what places they’ll have before the playoffs, for example every team in the playoffs had above 20 WAR.  Yet it doesn’t make a big difference once teams get to the playoffs, which shows that having the best WAR doesn’t always lead to memorial outcomes for many teams and may even cause fans to feel disappointed seeing their team fall off during the playoffs.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Are you sure that’s not just dumb luck? - Using the tests laid out in this slide deck we can say with certainty that the relationship between WAR and team success is not just dumb luck, but the relationship between WAR and playoffs wins is not significantly different and could have just been dumb luck.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09" name="Google Shape;109;p4"/>
          <p:cNvSpPr txBox="1"/>
          <p:nvPr/>
        </p:nvSpPr>
        <p:spPr>
          <a:xfrm>
            <a:off x="261257" y="58056"/>
            <a:ext cx="11669400" cy="8032928"/>
          </a:xfrm>
          <a:prstGeom prst="rect">
            <a:avLst/>
          </a:prstGeom>
          <a:solidFill>
            <a:schemeClr val="lt1"/>
          </a:solidFill>
          <a:ln>
            <a:noFill/>
          </a:ln>
        </p:spPr>
        <p:txBody>
          <a:bodyPr spcFirstLastPara="1" wrap="square" lIns="91425" tIns="45700" rIns="91425" bIns="45700" anchor="t" anchorCtr="0">
            <a:spAutoFit/>
          </a:bodyPr>
          <a:lstStyle/>
          <a:p>
            <a:pPr algn="ctr" rtl="0">
              <a:spcBef>
                <a:spcPts val="0"/>
              </a:spcBef>
              <a:spcAft>
                <a:spcPts val="0"/>
              </a:spcAft>
            </a:pPr>
            <a:r>
              <a:rPr lang="en-US" sz="1800" b="1" i="0" u="none" strike="noStrike" dirty="0">
                <a:solidFill>
                  <a:srgbClr val="7F7F7F"/>
                </a:solidFill>
                <a:effectLst/>
                <a:latin typeface="Calibri" panose="020F0502020204030204" pitchFamily="34" charset="0"/>
              </a:rPr>
              <a:t>Fangraphs Leaderboard</a:t>
            </a:r>
            <a:endParaRPr lang="en-US" sz="2400" dirty="0">
              <a:effectLst/>
            </a:endParaRPr>
          </a:p>
          <a:p>
            <a:pPr rtl="0">
              <a:spcBef>
                <a:spcPts val="0"/>
              </a:spcBef>
              <a:spcAft>
                <a:spcPts val="0"/>
              </a:spcAft>
            </a:pPr>
            <a:r>
              <a:rPr lang="en-US" sz="1800" b="1" i="0" u="none" strike="noStrike" dirty="0">
                <a:solidFill>
                  <a:srgbClr val="7F7F7F"/>
                </a:solidFill>
                <a:effectLst/>
                <a:latin typeface="Calibri" panose="020F0502020204030204" pitchFamily="34" charset="0"/>
              </a:rPr>
              <a:t> Name     			Team       		Games           	Age          		PA         	              SLG    </a:t>
            </a:r>
            <a:endParaRPr lang="en-US" sz="2400" dirty="0">
              <a:effectLst/>
            </a:endParaRPr>
          </a:p>
          <a:p>
            <a:pPr rtl="0">
              <a:spcBef>
                <a:spcPts val="0"/>
              </a:spcBef>
              <a:spcAft>
                <a:spcPts val="0"/>
              </a:spcAft>
            </a:pPr>
            <a:r>
              <a:rPr lang="en-US" sz="1800" b="1" i="0" u="none" strike="noStrike" dirty="0">
                <a:solidFill>
                  <a:srgbClr val="7F7F7F"/>
                </a:solidFill>
                <a:effectLst/>
                <a:latin typeface="Calibri" panose="020F0502020204030204" pitchFamily="34" charset="0"/>
              </a:rPr>
              <a:t> A.J. Pollock :  1   		PIT : 27   		Min.   :  6.00   	Min.   :20.00   	Min.   : 21.0          Min.   :0.0500  </a:t>
            </a:r>
            <a:endParaRPr lang="en-US" sz="2400" dirty="0">
              <a:effectLst/>
            </a:endParaRPr>
          </a:p>
          <a:p>
            <a:pPr rtl="0">
              <a:spcBef>
                <a:spcPts val="0"/>
              </a:spcBef>
              <a:spcAft>
                <a:spcPts val="0"/>
              </a:spcAft>
            </a:pPr>
            <a:r>
              <a:rPr lang="en-US" sz="1800" b="1" i="0" u="none" strike="noStrike" dirty="0">
                <a:solidFill>
                  <a:srgbClr val="7F7F7F"/>
                </a:solidFill>
                <a:effectLst/>
                <a:latin typeface="Calibri" panose="020F0502020204030204" pitchFamily="34" charset="0"/>
              </a:rPr>
              <a:t> Aaron Hicks  :  1   		LAA : 26   	1st Qu.: 37.00   	1st Qu.:25.00   	1st Qu.:110.0       1st Qu.:0.3070  </a:t>
            </a:r>
            <a:endParaRPr lang="en-US" sz="2400" dirty="0">
              <a:effectLst/>
            </a:endParaRPr>
          </a:p>
          <a:p>
            <a:pPr rtl="0">
              <a:spcBef>
                <a:spcPts val="0"/>
              </a:spcBef>
              <a:spcAft>
                <a:spcPts val="0"/>
              </a:spcAft>
            </a:pPr>
            <a:r>
              <a:rPr lang="en-US" sz="1800" b="1" i="0" u="none" strike="noStrike" dirty="0">
                <a:solidFill>
                  <a:srgbClr val="7F7F7F"/>
                </a:solidFill>
                <a:effectLst/>
                <a:latin typeface="Calibri" panose="020F0502020204030204" pitchFamily="34" charset="0"/>
              </a:rPr>
              <a:t> Aaron Judge  :  1   		OAK : 26   	Median : 80.00   	Median :27.00   	Median :269.0     Median :0.3700  </a:t>
            </a:r>
            <a:endParaRPr lang="en-US" sz="2400" dirty="0">
              <a:effectLst/>
            </a:endParaRPr>
          </a:p>
          <a:p>
            <a:pPr rtl="0">
              <a:spcBef>
                <a:spcPts val="0"/>
              </a:spcBef>
              <a:spcAft>
                <a:spcPts val="0"/>
              </a:spcAft>
            </a:pPr>
            <a:r>
              <a:rPr lang="en-US" sz="1800" b="1" i="0" u="none" strike="noStrike" dirty="0">
                <a:solidFill>
                  <a:srgbClr val="7F7F7F"/>
                </a:solidFill>
                <a:effectLst/>
                <a:latin typeface="Calibri" panose="020F0502020204030204" pitchFamily="34" charset="0"/>
              </a:rPr>
              <a:t> Abraham Almonte  :  1   	MIN : 24   	Mean   : 81.57   	Mean   :27.78   	Mean   :296.8      Mean   :0.3607  </a:t>
            </a:r>
            <a:endParaRPr lang="en-US" sz="2400" dirty="0">
              <a:effectLst/>
            </a:endParaRPr>
          </a:p>
          <a:p>
            <a:pPr rtl="0">
              <a:spcBef>
                <a:spcPts val="0"/>
              </a:spcBef>
              <a:spcAft>
                <a:spcPts val="0"/>
              </a:spcAft>
            </a:pPr>
            <a:r>
              <a:rPr lang="en-US" sz="1800" b="1" i="0" u="none" strike="noStrike" dirty="0">
                <a:solidFill>
                  <a:srgbClr val="7F7F7F"/>
                </a:solidFill>
                <a:effectLst/>
                <a:latin typeface="Calibri" panose="020F0502020204030204" pitchFamily="34" charset="0"/>
              </a:rPr>
              <a:t> Abraham Toro :  1   	CIN : 23   		3rd Qu.:125.00   	3rd Qu.:30.00   	3rd Qu.:467.5      3rd Qu.:0.4230  </a:t>
            </a:r>
            <a:endParaRPr lang="en-US" sz="2400" dirty="0">
              <a:effectLst/>
            </a:endParaRPr>
          </a:p>
          <a:p>
            <a:pPr rtl="0">
              <a:spcBef>
                <a:spcPts val="0"/>
              </a:spcBef>
              <a:spcAft>
                <a:spcPts val="0"/>
              </a:spcAft>
            </a:pPr>
            <a:r>
              <a:rPr lang="en-US" sz="1800" b="1" i="0" u="none" strike="noStrike" dirty="0">
                <a:solidFill>
                  <a:srgbClr val="7F7F7F"/>
                </a:solidFill>
                <a:effectLst/>
                <a:latin typeface="Calibri" panose="020F0502020204030204" pitchFamily="34" charset="0"/>
              </a:rPr>
              <a:t> Adalberto Mondesi:  1   	SFG : 23   	Max.   :162.00   	Max.   :42.00   	Max.   :724.0        Max.   :0.7270  </a:t>
            </a:r>
            <a:endParaRPr lang="en-US" sz="2400" dirty="0">
              <a:effectLst/>
            </a:endParaRPr>
          </a:p>
          <a:p>
            <a:pPr rtl="0">
              <a:spcBef>
                <a:spcPts val="0"/>
              </a:spcBef>
              <a:spcAft>
                <a:spcPts val="0"/>
              </a:spcAft>
            </a:pPr>
            <a:r>
              <a:rPr lang="en-US" sz="1800" b="1" i="0" u="none" strike="noStrike" dirty="0">
                <a:solidFill>
                  <a:srgbClr val="7F7F7F"/>
                </a:solidFill>
                <a:effectLst/>
                <a:latin typeface="Calibri" panose="020F0502020204030204" pitchFamily="34" charset="0"/>
              </a:rPr>
              <a:t> (Other)      :605   		(Other):462                                         </a:t>
            </a:r>
            <a:endParaRPr lang="en-US" sz="2400" dirty="0">
              <a:effectLst/>
            </a:endParaRPr>
          </a:p>
          <a:p>
            <a:pPr rtl="0">
              <a:spcBef>
                <a:spcPts val="0"/>
              </a:spcBef>
              <a:spcAft>
                <a:spcPts val="0"/>
              </a:spcAft>
            </a:pPr>
            <a:r>
              <a:rPr lang="en-US" sz="1800" b="1" i="0" u="none" strike="noStrike" dirty="0">
                <a:solidFill>
                  <a:srgbClr val="7F7F7F"/>
                </a:solidFill>
                <a:effectLst/>
                <a:latin typeface="Calibri" panose="020F0502020204030204" pitchFamily="34" charset="0"/>
              </a:rPr>
              <a:t>                        </a:t>
            </a:r>
            <a:endParaRPr lang="en-US" sz="2400" dirty="0">
              <a:effectLst/>
            </a:endParaRPr>
          </a:p>
          <a:p>
            <a:pPr rtl="0">
              <a:spcBef>
                <a:spcPts val="0"/>
              </a:spcBef>
              <a:spcAft>
                <a:spcPts val="0"/>
              </a:spcAft>
            </a:pPr>
            <a:r>
              <a:rPr lang="en-US" sz="1800" b="1" i="0" u="none" strike="noStrike" dirty="0" err="1">
                <a:solidFill>
                  <a:srgbClr val="7F7F7F"/>
                </a:solidFill>
                <a:effectLst/>
                <a:latin typeface="Calibri" panose="020F0502020204030204" pitchFamily="34" charset="0"/>
              </a:rPr>
              <a:t>play_WAR</a:t>
            </a:r>
            <a:r>
              <a:rPr lang="en-US" sz="1800" b="1" i="0" u="none" strike="noStrike" dirty="0">
                <a:solidFill>
                  <a:srgbClr val="7F7F7F"/>
                </a:solidFill>
                <a:effectLst/>
                <a:latin typeface="Calibri" panose="020F0502020204030204" pitchFamily="34" charset="0"/>
              </a:rPr>
              <a:t>       		Clutch          	PA (Plate Appearance): How many times a player has taken an at-bat.</a:t>
            </a:r>
            <a:endParaRPr lang="en-US" sz="2400" dirty="0">
              <a:effectLst/>
            </a:endParaRPr>
          </a:p>
          <a:p>
            <a:pPr rtl="0">
              <a:spcBef>
                <a:spcPts val="0"/>
              </a:spcBef>
              <a:spcAft>
                <a:spcPts val="0"/>
              </a:spcAft>
            </a:pPr>
            <a:r>
              <a:rPr lang="en-US" sz="1800" b="1" i="0" u="none" strike="noStrike" dirty="0">
                <a:solidFill>
                  <a:srgbClr val="7F7F7F"/>
                </a:solidFill>
                <a:effectLst/>
                <a:latin typeface="Calibri" panose="020F0502020204030204" pitchFamily="34" charset="0"/>
              </a:rPr>
              <a:t> Min.   :-1.6000   		Min.   :-2.76000 </a:t>
            </a:r>
            <a:endParaRPr lang="en-US" sz="2400" dirty="0">
              <a:effectLst/>
            </a:endParaRPr>
          </a:p>
          <a:p>
            <a:pPr rtl="0">
              <a:spcBef>
                <a:spcPts val="0"/>
              </a:spcBef>
              <a:spcAft>
                <a:spcPts val="0"/>
              </a:spcAft>
            </a:pPr>
            <a:r>
              <a:rPr lang="en-US" sz="1800" b="1" i="0" u="none" strike="noStrike" dirty="0">
                <a:solidFill>
                  <a:srgbClr val="7F7F7F"/>
                </a:solidFill>
                <a:effectLst/>
                <a:latin typeface="Calibri" panose="020F0502020204030204" pitchFamily="34" charset="0"/>
              </a:rPr>
              <a:t> 1st Qu.:-0.2000   		1st Qu.:-0.35000  	SLG (Slugging Percentage): Average number of bases per at-bat, </a:t>
            </a:r>
            <a:endParaRPr lang="en-US" sz="2400" dirty="0">
              <a:effectLst/>
            </a:endParaRPr>
          </a:p>
          <a:p>
            <a:pPr rtl="0">
              <a:spcBef>
                <a:spcPts val="0"/>
              </a:spcBef>
              <a:spcAft>
                <a:spcPts val="0"/>
              </a:spcAft>
            </a:pPr>
            <a:r>
              <a:rPr lang="en-US" sz="1800" b="1" i="0" u="none" strike="noStrike" dirty="0">
                <a:solidFill>
                  <a:srgbClr val="7F7F7F"/>
                </a:solidFill>
                <a:effectLst/>
                <a:latin typeface="Calibri" panose="020F0502020204030204" pitchFamily="34" charset="0"/>
              </a:rPr>
              <a:t> Median : 0.4000   		Median :-0.05000   calculated by Total bases/PA.</a:t>
            </a:r>
            <a:endParaRPr lang="en-US" sz="2400" dirty="0">
              <a:effectLst/>
            </a:endParaRPr>
          </a:p>
          <a:p>
            <a:pPr rtl="0">
              <a:spcBef>
                <a:spcPts val="0"/>
              </a:spcBef>
              <a:spcAft>
                <a:spcPts val="0"/>
              </a:spcAft>
            </a:pPr>
            <a:r>
              <a:rPr lang="en-US" sz="1800" b="1" i="0" u="none" strike="noStrike" dirty="0">
                <a:solidFill>
                  <a:srgbClr val="7F7F7F"/>
                </a:solidFill>
                <a:effectLst/>
                <a:latin typeface="Calibri" panose="020F0502020204030204" pitchFamily="34" charset="0"/>
              </a:rPr>
              <a:t> Mean   : 0.9411   		Mean   :-0.04347             </a:t>
            </a:r>
            <a:endParaRPr lang="en-US" sz="2400" dirty="0">
              <a:effectLst/>
            </a:endParaRPr>
          </a:p>
          <a:p>
            <a:pPr rtl="0">
              <a:spcBef>
                <a:spcPts val="0"/>
              </a:spcBef>
              <a:spcAft>
                <a:spcPts val="0"/>
              </a:spcAft>
            </a:pPr>
            <a:r>
              <a:rPr lang="en-US" sz="1800" b="1" i="0" u="none" strike="noStrike" dirty="0">
                <a:solidFill>
                  <a:srgbClr val="7F7F7F"/>
                </a:solidFill>
                <a:effectLst/>
                <a:latin typeface="Calibri" panose="020F0502020204030204" pitchFamily="34" charset="0"/>
              </a:rPr>
              <a:t> 3rd Qu.: 1.5500  		3rd Qu.: 0.24500             </a:t>
            </a:r>
            <a:endParaRPr lang="en-US" sz="2400" dirty="0">
              <a:effectLst/>
            </a:endParaRPr>
          </a:p>
          <a:p>
            <a:pPr rtl="0">
              <a:spcBef>
                <a:spcPts val="0"/>
              </a:spcBef>
              <a:spcAft>
                <a:spcPts val="0"/>
              </a:spcAft>
            </a:pPr>
            <a:r>
              <a:rPr lang="en-US" sz="1800" b="1" i="0" u="none" strike="noStrike" dirty="0">
                <a:solidFill>
                  <a:srgbClr val="7F7F7F"/>
                </a:solidFill>
                <a:effectLst/>
                <a:latin typeface="Calibri" panose="020F0502020204030204" pitchFamily="34" charset="0"/>
              </a:rPr>
              <a:t> Max.   :11.4000   		Max.   : 2.46000     </a:t>
            </a:r>
            <a:endParaRPr lang="en-US" sz="2400" dirty="0">
              <a:effectLst/>
            </a:endParaRPr>
          </a:p>
          <a:p>
            <a:pPr rtl="0">
              <a:spcBef>
                <a:spcPts val="0"/>
              </a:spcBef>
              <a:spcAft>
                <a:spcPts val="0"/>
              </a:spcAft>
            </a:pPr>
            <a:br>
              <a:rPr lang="en-US" sz="2400" dirty="0"/>
            </a:br>
            <a:r>
              <a:rPr lang="en-US" sz="1800" b="1" i="0" u="none" strike="noStrike" dirty="0" err="1">
                <a:solidFill>
                  <a:srgbClr val="7F7F7F"/>
                </a:solidFill>
                <a:effectLst/>
                <a:latin typeface="Calibri" panose="020F0502020204030204" pitchFamily="34" charset="0"/>
              </a:rPr>
              <a:t>play_WAR</a:t>
            </a:r>
            <a:r>
              <a:rPr lang="en-US" sz="1800" b="1" i="0" u="none" strike="noStrike" dirty="0">
                <a:solidFill>
                  <a:srgbClr val="7F7F7F"/>
                </a:solidFill>
                <a:effectLst/>
                <a:latin typeface="Calibri" panose="020F0502020204030204" pitchFamily="34" charset="0"/>
              </a:rPr>
              <a:t> (Wins Above Replacement): The amount of WAR each player has accumulated in the 2022 season, WAR attempts to estimate a player’s total value relative to a theoretical, league-average player.  WAR at its core takes batting, base running, and fielding runs above average, adjusts for position and league, and then divides by Runs per Win for 2022.</a:t>
            </a:r>
            <a:endParaRPr lang="en-US" sz="2400" dirty="0">
              <a:effectLst/>
            </a:endParaRPr>
          </a:p>
          <a:p>
            <a:pPr rtl="0">
              <a:spcBef>
                <a:spcPts val="0"/>
              </a:spcBef>
              <a:spcAft>
                <a:spcPts val="0"/>
              </a:spcAft>
            </a:pPr>
            <a:r>
              <a:rPr lang="en-US" sz="1800" b="1" i="0" u="none" strike="noStrike" dirty="0">
                <a:solidFill>
                  <a:srgbClr val="7F7F7F"/>
                </a:solidFill>
                <a:effectLst/>
                <a:latin typeface="Calibri" panose="020F0502020204030204" pitchFamily="34" charset="0"/>
              </a:rPr>
              <a:t>WAR = (Batting Runs + Base Running Runs + Fielding Runs + Positional Adjustment + League Adjustment +Replacement Runs) / (Runs Per Win)</a:t>
            </a:r>
            <a:endParaRPr lang="en-US" sz="2400" dirty="0">
              <a:effectLst/>
            </a:endParaRPr>
          </a:p>
          <a:p>
            <a:pPr rtl="0">
              <a:spcBef>
                <a:spcPts val="0"/>
              </a:spcBef>
              <a:spcAft>
                <a:spcPts val="0"/>
              </a:spcAft>
            </a:pPr>
            <a:br>
              <a:rPr lang="en-US" sz="2400" dirty="0"/>
            </a:br>
            <a:r>
              <a:rPr lang="en-US" sz="1800" b="1" i="0" u="none" strike="noStrike" dirty="0">
                <a:solidFill>
                  <a:srgbClr val="7F7F7F"/>
                </a:solidFill>
                <a:effectLst/>
                <a:latin typeface="Calibri" panose="020F0502020204030204" pitchFamily="34" charset="0"/>
              </a:rPr>
              <a:t>Clutch (Clutch Score): How well a player performs in high leverage (very important) situations compared to their average stats.</a:t>
            </a:r>
            <a:endParaRPr lang="en-US" sz="2400" dirty="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15" name="Google Shape;115;p5"/>
          <p:cNvSpPr txBox="1"/>
          <p:nvPr/>
        </p:nvSpPr>
        <p:spPr>
          <a:xfrm>
            <a:off x="159658" y="61409"/>
            <a:ext cx="11843700" cy="923325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7F7F7F"/>
                </a:solidFill>
                <a:latin typeface="Calibri"/>
                <a:ea typeface="Calibri"/>
                <a:cs typeface="Calibri"/>
                <a:sym typeface="Calibri"/>
              </a:rPr>
              <a:t>Codebook page 2</a:t>
            </a:r>
            <a:endParaRPr dirty="0"/>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b="1" dirty="0">
                <a:solidFill>
                  <a:srgbClr val="7F7F7F"/>
                </a:solidFill>
                <a:latin typeface="Calibri"/>
                <a:ea typeface="Calibri"/>
                <a:cs typeface="Calibri"/>
                <a:sym typeface="Calibri"/>
              </a:rPr>
              <a:t>  	Team     		Wins         	WAR        		CLUTCH       		0.5  </a:t>
            </a:r>
            <a:endParaRPr lang="sv-SE" sz="1800" b="1" dirty="0">
              <a:solidFill>
                <a:srgbClr val="7F7F7F"/>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b="1" dirty="0">
                <a:solidFill>
                  <a:srgbClr val="7F7F7F"/>
                </a:solidFill>
                <a:latin typeface="Calibri"/>
                <a:ea typeface="Calibri"/>
                <a:cs typeface="Calibri"/>
                <a:sym typeface="Calibri"/>
              </a:rPr>
              <a:t> </a:t>
            </a:r>
            <a:r>
              <a:rPr lang="sv-SE" sz="1800" b="1" dirty="0">
                <a:solidFill>
                  <a:srgbClr val="7F7F7F"/>
                </a:solidFill>
                <a:latin typeface="Calibri"/>
                <a:ea typeface="Calibri"/>
                <a:cs typeface="Calibri"/>
                <a:sym typeface="Calibri"/>
              </a:rPr>
              <a:t>ARI	: 1   		Min.   : 55.00   	Min.   : 1.80   	Min.   :-5.5300   		Mode :logical  </a:t>
            </a:r>
          </a:p>
          <a:p>
            <a:pPr marL="0" marR="0" lvl="0" indent="0" algn="l" rtl="0">
              <a:spcBef>
                <a:spcPts val="0"/>
              </a:spcBef>
              <a:spcAft>
                <a:spcPts val="0"/>
              </a:spcAft>
              <a:buClr>
                <a:schemeClr val="dk1"/>
              </a:buClr>
              <a:buSzPts val="1100"/>
              <a:buFont typeface="Arial"/>
              <a:buNone/>
            </a:pPr>
            <a:r>
              <a:rPr lang="en-US" sz="1800" b="1" dirty="0">
                <a:solidFill>
                  <a:srgbClr val="7F7F7F"/>
                </a:solidFill>
                <a:latin typeface="Calibri"/>
                <a:ea typeface="Calibri"/>
                <a:cs typeface="Calibri"/>
                <a:sym typeface="Calibri"/>
              </a:rPr>
              <a:t> ATL	: 1   		1st Qu.: 68.25   	1st Qu.:10.60   	1st Qu.:-3.0350   		FALSE:14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b="1" dirty="0">
                <a:solidFill>
                  <a:srgbClr val="7F7F7F"/>
                </a:solidFill>
                <a:latin typeface="Calibri"/>
                <a:ea typeface="Calibri"/>
                <a:cs typeface="Calibri"/>
                <a:sym typeface="Calibri"/>
              </a:rPr>
              <a:t> BAL	: 1   		Median : 81.00   	Median :19.35   	Median :-0.8250  		TRUE :16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b="1" dirty="0">
                <a:solidFill>
                  <a:srgbClr val="7F7F7F"/>
                </a:solidFill>
                <a:latin typeface="Calibri"/>
                <a:ea typeface="Calibri"/>
                <a:cs typeface="Calibri"/>
                <a:sym typeface="Calibri"/>
              </a:rPr>
              <a:t> BOS	: 1  		Mean   : 81.00   	Mean   :19.17   	Mean   :-0.8853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b="1" dirty="0">
                <a:solidFill>
                  <a:srgbClr val="7F7F7F"/>
                </a:solidFill>
                <a:latin typeface="Calibri"/>
                <a:ea typeface="Calibri"/>
                <a:cs typeface="Calibri"/>
                <a:sym typeface="Calibri"/>
              </a:rPr>
              <a:t> CHC	: 1   		3rd Qu.: 91.50   	3rd Qu.:25.60   	3rd Qu.: 1.1750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b="1" dirty="0">
                <a:solidFill>
                  <a:srgbClr val="7F7F7F"/>
                </a:solidFill>
                <a:latin typeface="Calibri"/>
                <a:ea typeface="Calibri"/>
                <a:cs typeface="Calibri"/>
                <a:sym typeface="Calibri"/>
              </a:rPr>
              <a:t> CHW	: 1   		Max.   :111.00   	Max.   :38.60   	Max.   : 7.6100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800" b="1" dirty="0">
                <a:solidFill>
                  <a:srgbClr val="7F7F7F"/>
                </a:solidFill>
                <a:latin typeface="Calibri"/>
                <a:ea typeface="Calibri"/>
                <a:cs typeface="Calibri"/>
                <a:sym typeface="Calibri"/>
              </a:rPr>
              <a:t> (Other):24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r>
              <a:rPr lang="en-US" sz="1800" b="1" dirty="0">
                <a:solidFill>
                  <a:srgbClr val="7F7F7F"/>
                </a:solidFill>
                <a:latin typeface="Calibri"/>
                <a:ea typeface="Calibri"/>
                <a:cs typeface="Calibri"/>
                <a:sym typeface="Calibri"/>
              </a:rPr>
              <a:t>Wins: The number of wins each team had during the regular season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r>
              <a:rPr lang="en-US" sz="1800" b="1" dirty="0">
                <a:solidFill>
                  <a:srgbClr val="7F7F7F"/>
                </a:solidFill>
                <a:latin typeface="Calibri"/>
                <a:ea typeface="Calibri"/>
                <a:cs typeface="Calibri"/>
                <a:sym typeface="Calibri"/>
              </a:rPr>
              <a:t>WAR: The combined total WAR of each team, calculated by getting the sum of WAR from each player on the team.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r>
              <a:rPr lang="en-US" sz="1800" b="1" dirty="0">
                <a:solidFill>
                  <a:srgbClr val="7F7F7F"/>
                </a:solidFill>
                <a:latin typeface="Calibri"/>
                <a:ea typeface="Calibri"/>
                <a:cs typeface="Calibri"/>
                <a:sym typeface="Calibri"/>
              </a:rPr>
              <a:t>CLUTCH: The combined total Clutch of each team, calculated by getting the sum of Clutch from each player on the team.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r>
              <a:rPr lang="en-US" sz="1800" b="1" dirty="0">
                <a:solidFill>
                  <a:srgbClr val="7F7F7F"/>
                </a:solidFill>
                <a:latin typeface="Calibri"/>
                <a:ea typeface="Calibri"/>
                <a:cs typeface="Calibri"/>
                <a:sym typeface="Calibri"/>
              </a:rPr>
              <a:t>0.5: Whether the team had an above .500 winning percentage (aka a winning record).</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21" name="Google Shape;121;p6"/>
          <p:cNvSpPr txBox="1"/>
          <p:nvPr/>
        </p:nvSpPr>
        <p:spPr>
          <a:xfrm>
            <a:off x="159658" y="61409"/>
            <a:ext cx="11843700" cy="92355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7F7F7F"/>
                </a:solidFill>
                <a:latin typeface="Calibri"/>
                <a:ea typeface="Calibri"/>
                <a:cs typeface="Calibri"/>
                <a:sym typeface="Calibri"/>
              </a:rPr>
              <a:t>Codebook page 3</a:t>
            </a:r>
            <a:endParaRPr dirty="0"/>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SzPts val="1100"/>
              <a:buNone/>
            </a:pPr>
            <a:r>
              <a:rPr lang="en-US" sz="1800" b="1" dirty="0">
                <a:solidFill>
                  <a:srgbClr val="7F7F7F"/>
                </a:solidFill>
                <a:latin typeface="Calibri"/>
                <a:ea typeface="Calibri"/>
                <a:cs typeface="Calibri"/>
                <a:sym typeface="Calibri"/>
              </a:rPr>
              <a:t>	TEAM   		WAR        			CLUTCH         		WINS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SzPts val="1100"/>
              <a:buNone/>
            </a:pPr>
            <a:r>
              <a:rPr lang="en-US" sz="1800" b="1" dirty="0">
                <a:solidFill>
                  <a:srgbClr val="7F7F7F"/>
                </a:solidFill>
                <a:latin typeface="Calibri"/>
                <a:ea typeface="Calibri"/>
                <a:cs typeface="Calibri"/>
                <a:sym typeface="Calibri"/>
              </a:rPr>
              <a:t> ATL	:1   		Min.   :22.90   		Min.   :-4.2100   		Min.   : 0.000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SzPts val="1100"/>
              <a:buNone/>
            </a:pPr>
            <a:r>
              <a:rPr lang="en-US" sz="1800" b="1" dirty="0">
                <a:solidFill>
                  <a:srgbClr val="7F7F7F"/>
                </a:solidFill>
                <a:latin typeface="Calibri"/>
                <a:ea typeface="Calibri"/>
                <a:cs typeface="Calibri"/>
                <a:sym typeface="Calibri"/>
              </a:rPr>
              <a:t> CLE	:1   		1st Qu.:24.07   		1st Qu.:-3.0450   		1st Qu.: 1.000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SzPts val="1100"/>
              <a:buNone/>
            </a:pPr>
            <a:r>
              <a:rPr lang="en-US" sz="1800" b="1" dirty="0">
                <a:solidFill>
                  <a:srgbClr val="7F7F7F"/>
                </a:solidFill>
                <a:latin typeface="Calibri"/>
                <a:ea typeface="Calibri"/>
                <a:cs typeface="Calibri"/>
                <a:sym typeface="Calibri"/>
              </a:rPr>
              <a:t> HOU	:1   		Median :26.60   		Median :-1.7400   		Median : 2.500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SzPts val="1100"/>
              <a:buNone/>
            </a:pPr>
            <a:r>
              <a:rPr lang="en-US" sz="1800" b="1" dirty="0">
                <a:solidFill>
                  <a:srgbClr val="7F7F7F"/>
                </a:solidFill>
                <a:latin typeface="Calibri"/>
                <a:ea typeface="Calibri"/>
                <a:cs typeface="Calibri"/>
                <a:sym typeface="Calibri"/>
              </a:rPr>
              <a:t> LAD	:1   		Mean   :29.07   		Mean   :-0.4675   		Mean   : 3.875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SzPts val="1100"/>
              <a:buNone/>
            </a:pPr>
            <a:r>
              <a:rPr lang="en-US" sz="1800" b="1" dirty="0">
                <a:solidFill>
                  <a:srgbClr val="7F7F7F"/>
                </a:solidFill>
                <a:latin typeface="Calibri"/>
                <a:ea typeface="Calibri"/>
                <a:cs typeface="Calibri"/>
                <a:sym typeface="Calibri"/>
              </a:rPr>
              <a:t> NYY	:1   		3rd Qu.:33.60   		3rd Qu.: 0.8200   		3rd Qu.: 5.250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SzPts val="1100"/>
              <a:buNone/>
            </a:pPr>
            <a:r>
              <a:rPr lang="en-US" sz="1800" b="1" dirty="0">
                <a:solidFill>
                  <a:srgbClr val="7F7F7F"/>
                </a:solidFill>
                <a:latin typeface="Calibri"/>
                <a:ea typeface="Calibri"/>
                <a:cs typeface="Calibri"/>
                <a:sym typeface="Calibri"/>
              </a:rPr>
              <a:t> PHI	:1   		Max.   :38.60   		Max.   : 7.6100  		Max.   :11.000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SzPts val="1100"/>
              <a:buNone/>
            </a:pPr>
            <a:r>
              <a:rPr lang="en-US" sz="1800" b="1" dirty="0">
                <a:solidFill>
                  <a:srgbClr val="7F7F7F"/>
                </a:solidFill>
                <a:latin typeface="Calibri"/>
                <a:ea typeface="Calibri"/>
                <a:cs typeface="Calibri"/>
                <a:sym typeface="Calibri"/>
              </a:rPr>
              <a:t> (Other):2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r>
              <a:rPr lang="en-US" sz="1800" b="1" dirty="0">
                <a:solidFill>
                  <a:srgbClr val="7F7F7F"/>
                </a:solidFill>
                <a:latin typeface="Calibri"/>
                <a:ea typeface="Calibri"/>
                <a:cs typeface="Calibri"/>
                <a:sym typeface="Calibri"/>
              </a:rPr>
              <a:t>WAR: Combined team WAR of each playoff team </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r>
              <a:rPr lang="en-US" sz="1800" b="1" dirty="0">
                <a:solidFill>
                  <a:srgbClr val="7F7F7F"/>
                </a:solidFill>
                <a:latin typeface="Calibri"/>
                <a:ea typeface="Calibri"/>
                <a:cs typeface="Calibri"/>
                <a:sym typeface="Calibri"/>
              </a:rPr>
              <a:t>CLUTCH: Combined team Clutch of each playoff team</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r>
              <a:rPr lang="en-US" sz="1800" b="1" dirty="0">
                <a:solidFill>
                  <a:srgbClr val="7F7F7F"/>
                </a:solidFill>
                <a:latin typeface="Calibri"/>
                <a:ea typeface="Calibri"/>
                <a:cs typeface="Calibri"/>
                <a:sym typeface="Calibri"/>
              </a:rPr>
              <a:t>Wins: Number of games each team won in the 2022 postseason.</a:t>
            </a: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a:p>
            <a:pPr marL="0" marR="0" lvl="0" indent="0" algn="l" rtl="0">
              <a:spcBef>
                <a:spcPts val="0"/>
              </a:spcBef>
              <a:spcAft>
                <a:spcPts val="0"/>
              </a:spcAft>
              <a:buNone/>
            </a:pPr>
            <a:endParaRPr sz="1800" b="1" dirty="0">
              <a:solidFill>
                <a:srgbClr val="7F7F7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27" name="Google Shape;127;p7"/>
          <p:cNvSpPr txBox="1"/>
          <p:nvPr/>
        </p:nvSpPr>
        <p:spPr>
          <a:xfrm>
            <a:off x="123371" y="108858"/>
            <a:ext cx="27017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7F7F7F"/>
                </a:solidFill>
                <a:latin typeface="Calibri"/>
                <a:ea typeface="Calibri"/>
                <a:cs typeface="Calibri"/>
                <a:sym typeface="Calibri"/>
              </a:rPr>
              <a:t>Research Question (1 of 3)</a:t>
            </a:r>
            <a:endParaRPr/>
          </a:p>
        </p:txBody>
      </p:sp>
      <p:sp>
        <p:nvSpPr>
          <p:cNvPr id="128" name="Google Shape;128;p7"/>
          <p:cNvSpPr txBox="1"/>
          <p:nvPr/>
        </p:nvSpPr>
        <p:spPr>
          <a:xfrm>
            <a:off x="195943" y="812800"/>
            <a:ext cx="11858100" cy="5910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 sentence: Does higher team WAR translate to more wins?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sentence: If a higher team WAR translates to more wins than we can predict that teams with more WAR will have more regular season wins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equations:  Translate your hypothesis into an affirmative/alternative hypothesis, and a null hypothesis, both in equation form.  </a:t>
            </a:r>
            <a:r>
              <a:rPr lang="en-US" sz="1800" i="1">
                <a:solidFill>
                  <a:schemeClr val="dk1"/>
                </a:solidFill>
                <a:latin typeface="Calibri"/>
                <a:ea typeface="Calibri"/>
                <a:cs typeface="Calibri"/>
                <a:sym typeface="Calibri"/>
              </a:rPr>
              <a:t>For example, you might write, </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	H</a:t>
            </a:r>
            <a:r>
              <a:rPr lang="en-US" sz="1800" i="1" baseline="-25000">
                <a:solidFill>
                  <a:schemeClr val="dk1"/>
                </a:solidFill>
                <a:latin typeface="Calibri"/>
                <a:ea typeface="Calibri"/>
                <a:cs typeface="Calibri"/>
                <a:sym typeface="Calibri"/>
              </a:rPr>
              <a:t>a </a:t>
            </a:r>
            <a:r>
              <a:rPr lang="en-US" sz="1800" i="1">
                <a:solidFill>
                  <a:schemeClr val="dk1"/>
                </a:solidFill>
                <a:latin typeface="Calibri"/>
                <a:ea typeface="Calibri"/>
                <a:cs typeface="Calibri"/>
                <a:sym typeface="Calibri"/>
              </a:rPr>
              <a:t> : Average number of wins for teams with higher WAR &gt; Average number of wins for teams with lower WAR</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	H</a:t>
            </a:r>
            <a:r>
              <a:rPr lang="en-US" sz="1800" i="1" baseline="-25000">
                <a:solidFill>
                  <a:schemeClr val="dk1"/>
                </a:solidFill>
                <a:latin typeface="Calibri"/>
                <a:ea typeface="Calibri"/>
                <a:cs typeface="Calibri"/>
                <a:sym typeface="Calibri"/>
              </a:rPr>
              <a:t>a  </a:t>
            </a:r>
            <a:r>
              <a:rPr lang="en-US" sz="1800" i="1">
                <a:solidFill>
                  <a:schemeClr val="dk1"/>
                </a:solidFill>
                <a:latin typeface="Calibri"/>
                <a:ea typeface="Calibri"/>
                <a:cs typeface="Calibri"/>
                <a:sym typeface="Calibri"/>
              </a:rPr>
              <a:t>: Average number of wins for teams with higher WAR =&lt; Average number of wins for teams with lower WAR</a:t>
            </a:r>
            <a:endParaRPr/>
          </a:p>
          <a:p>
            <a:pPr marL="0" marR="0" lvl="0" indent="0" algn="l" rtl="0">
              <a:spcBef>
                <a:spcPts val="0"/>
              </a:spcBef>
              <a:spcAft>
                <a:spcPts val="0"/>
              </a:spcAft>
              <a:buNone/>
            </a:pPr>
            <a:endParaRPr sz="1800" i="1" baseline="-250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sentence: t-test (24), scatterplot (13), boxplot (12), histogram (15), correlation coefficients (23)</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sentence: I expected to find that teams with higher WAR typically won more games and that is what I found from this analysis.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Sentence: With these tests I can reject the null hypothesis and found support that there is a positive correlation between total team WAR and team win rate.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sentences: What we found is that teams with higher WAR generally seemed to win more regular season games, with strong correlation and a significant difference in mean wins between teams with high WAR and teams with low WAR.  This mostly lines up with what I expected, and helps solidify WAR as a valuable statistic that can be used beyond individual measurement.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34" name="Google Shape;134;p8"/>
          <p:cNvSpPr txBox="1"/>
          <p:nvPr/>
        </p:nvSpPr>
        <p:spPr>
          <a:xfrm>
            <a:off x="123371" y="108858"/>
            <a:ext cx="27017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7F7F7F"/>
                </a:solidFill>
                <a:latin typeface="Calibri"/>
                <a:ea typeface="Calibri"/>
                <a:cs typeface="Calibri"/>
                <a:sym typeface="Calibri"/>
              </a:rPr>
              <a:t>Research Question (2 of 3)</a:t>
            </a:r>
            <a:endParaRPr/>
          </a:p>
        </p:txBody>
      </p:sp>
      <p:sp>
        <p:nvSpPr>
          <p:cNvPr id="135" name="Google Shape;135;p8"/>
          <p:cNvSpPr txBox="1"/>
          <p:nvPr/>
        </p:nvSpPr>
        <p:spPr>
          <a:xfrm>
            <a:off x="195943" y="812800"/>
            <a:ext cx="11858100" cy="61878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 sentence: Is there a relationship between WAR and Age?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sentence: If there is an relationship between WAR and age, we can expect that the average WAR of players older than 28 (league average) will be different than the average WAR of players 28 and under.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equations:  Translate your hypothesis into an affirmative/alternative hypothesis, and a null hypothesis, both in equation form.  </a:t>
            </a:r>
            <a:r>
              <a:rPr lang="en-US" sz="1800" i="1">
                <a:solidFill>
                  <a:schemeClr val="dk1"/>
                </a:solidFill>
                <a:latin typeface="Calibri"/>
                <a:ea typeface="Calibri"/>
                <a:cs typeface="Calibri"/>
                <a:sym typeface="Calibri"/>
              </a:rPr>
              <a:t>For example, you might write, </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	H</a:t>
            </a:r>
            <a:r>
              <a:rPr lang="en-US" sz="1800" i="1" baseline="-25000">
                <a:solidFill>
                  <a:schemeClr val="dk1"/>
                </a:solidFill>
                <a:latin typeface="Calibri"/>
                <a:ea typeface="Calibri"/>
                <a:cs typeface="Calibri"/>
                <a:sym typeface="Calibri"/>
              </a:rPr>
              <a:t>a </a:t>
            </a:r>
            <a:r>
              <a:rPr lang="en-US" sz="1800" i="1">
                <a:solidFill>
                  <a:schemeClr val="dk1"/>
                </a:solidFill>
                <a:latin typeface="Calibri"/>
                <a:ea typeface="Calibri"/>
                <a:cs typeface="Calibri"/>
                <a:sym typeface="Calibri"/>
              </a:rPr>
              <a:t> : average WAR of position players older than 28  != average WAR of position players 28 and </a:t>
            </a:r>
            <a:r>
              <a:rPr lang="en-US" sz="1800">
                <a:solidFill>
                  <a:schemeClr val="dk1"/>
                </a:solidFill>
                <a:latin typeface="Calibri"/>
                <a:ea typeface="Calibri"/>
                <a:cs typeface="Calibri"/>
                <a:sym typeface="Calibri"/>
              </a:rPr>
              <a:t>younger</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	H</a:t>
            </a:r>
            <a:r>
              <a:rPr lang="en-US" sz="1800" i="1" baseline="-25000">
                <a:solidFill>
                  <a:schemeClr val="dk1"/>
                </a:solidFill>
                <a:latin typeface="Calibri"/>
                <a:ea typeface="Calibri"/>
                <a:cs typeface="Calibri"/>
                <a:sym typeface="Calibri"/>
              </a:rPr>
              <a:t>a  </a:t>
            </a:r>
            <a:r>
              <a:rPr lang="en-US" sz="1800" i="1">
                <a:solidFill>
                  <a:schemeClr val="dk1"/>
                </a:solidFill>
                <a:latin typeface="Calibri"/>
                <a:ea typeface="Calibri"/>
                <a:cs typeface="Calibri"/>
                <a:sym typeface="Calibri"/>
              </a:rPr>
              <a:t>: average WAR of position players older than 28  = average WAR of position players 28 and </a:t>
            </a:r>
            <a:r>
              <a:rPr lang="en-US" sz="1800">
                <a:solidFill>
                  <a:schemeClr val="dk1"/>
                </a:solidFill>
                <a:latin typeface="Calibri"/>
                <a:ea typeface="Calibri"/>
                <a:cs typeface="Calibri"/>
                <a:sym typeface="Calibri"/>
              </a:rPr>
              <a:t>younger</a:t>
            </a:r>
            <a:endParaRPr/>
          </a:p>
          <a:p>
            <a:pPr marL="0" marR="0" lvl="0" indent="0" algn="l" rtl="0">
              <a:spcBef>
                <a:spcPts val="0"/>
              </a:spcBef>
              <a:spcAft>
                <a:spcPts val="0"/>
              </a:spcAft>
              <a:buNone/>
            </a:pPr>
            <a:endParaRPr sz="1800" i="1" baseline="-250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sentence: f-test (27), wilcox (25), Line Diagram (11)</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sentence: I expected to find that WAR was affected by age but there was no significant difference, at least not when split into groups of older than 28 and 28 and younger.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Sentence: We do not reject the null hypothesis since we did not find enough evidence to prove that there is a significant difference.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sentences: We found not significant difference in WAR between players older than 28 and players 28 and younger.  While we did find a significant difference in variance, this can be explained by the larger sample size when older than 28, since the oldest player in this database is 42 years old and the youngest is only 20, this can also been seen in the line graph where there is significant variation post 35.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41" name="Google Shape;141;p9"/>
          <p:cNvSpPr txBox="1"/>
          <p:nvPr/>
        </p:nvSpPr>
        <p:spPr>
          <a:xfrm>
            <a:off x="123371" y="108858"/>
            <a:ext cx="27017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7F7F7F"/>
                </a:solidFill>
                <a:latin typeface="Calibri"/>
                <a:ea typeface="Calibri"/>
                <a:cs typeface="Calibri"/>
                <a:sym typeface="Calibri"/>
              </a:rPr>
              <a:t>Research Question (3 of 3)</a:t>
            </a:r>
            <a:endParaRPr/>
          </a:p>
        </p:txBody>
      </p:sp>
      <p:sp>
        <p:nvSpPr>
          <p:cNvPr id="142" name="Google Shape;142;p9"/>
          <p:cNvSpPr txBox="1"/>
          <p:nvPr/>
        </p:nvSpPr>
        <p:spPr>
          <a:xfrm>
            <a:off x="195943" y="812800"/>
            <a:ext cx="11858100" cy="56337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 sentence: Is there a relationship between team WAR and playoff success?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sentence: If there is a relationship between team WAR and playoff success, we expect the teams with the highest WAR to do the best in offseason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equations:  Translate your hypothesis into an affirmative/alternative hypothesis, and a null hypothesis, both in equation form.  </a:t>
            </a:r>
            <a:r>
              <a:rPr lang="en-US" sz="1800" i="1">
                <a:solidFill>
                  <a:schemeClr val="dk1"/>
                </a:solidFill>
                <a:latin typeface="Calibri"/>
                <a:ea typeface="Calibri"/>
                <a:cs typeface="Calibri"/>
                <a:sym typeface="Calibri"/>
              </a:rPr>
              <a:t>For example, you might write, </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	H</a:t>
            </a:r>
            <a:r>
              <a:rPr lang="en-US" sz="1800" i="1" baseline="-25000">
                <a:solidFill>
                  <a:schemeClr val="dk1"/>
                </a:solidFill>
                <a:latin typeface="Calibri"/>
                <a:ea typeface="Calibri"/>
                <a:cs typeface="Calibri"/>
                <a:sym typeface="Calibri"/>
              </a:rPr>
              <a:t>a </a:t>
            </a:r>
            <a:r>
              <a:rPr lang="en-US" sz="1800" i="1">
                <a:solidFill>
                  <a:schemeClr val="dk1"/>
                </a:solidFill>
                <a:latin typeface="Calibri"/>
                <a:ea typeface="Calibri"/>
                <a:cs typeface="Calibri"/>
                <a:sym typeface="Calibri"/>
              </a:rPr>
              <a:t> : Success of teams with higher total WAR &gt; Success of teams with lower total WAR</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	H</a:t>
            </a:r>
            <a:r>
              <a:rPr lang="en-US" sz="1800" i="1" baseline="-25000">
                <a:solidFill>
                  <a:schemeClr val="dk1"/>
                </a:solidFill>
                <a:latin typeface="Calibri"/>
                <a:ea typeface="Calibri"/>
                <a:cs typeface="Calibri"/>
                <a:sym typeface="Calibri"/>
              </a:rPr>
              <a:t>a  </a:t>
            </a:r>
            <a:r>
              <a:rPr lang="en-US" sz="1800" i="1">
                <a:solidFill>
                  <a:schemeClr val="dk1"/>
                </a:solidFill>
                <a:latin typeface="Calibri"/>
                <a:ea typeface="Calibri"/>
                <a:cs typeface="Calibri"/>
                <a:sym typeface="Calibri"/>
              </a:rPr>
              <a:t>: Success of teams with higher total WAR  =&lt; Success of teams with lower total WAR</a:t>
            </a:r>
            <a:endParaRPr/>
          </a:p>
          <a:p>
            <a:pPr marL="0" marR="0" lvl="0" indent="0" algn="l" rtl="0">
              <a:spcBef>
                <a:spcPts val="0"/>
              </a:spcBef>
              <a:spcAft>
                <a:spcPts val="0"/>
              </a:spcAft>
              <a:buNone/>
            </a:pPr>
            <a:endParaRPr sz="1800" i="1" baseline="-250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sentence: barchart (10), regression (31), correlation matrix (22), scatterplot matrix (32)</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sentence: I expected to find that teams with higher total WAR would perform better in the offseason, but there was actually evidence teams with higher team WAR do worse.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Sentence: We do not reject the null hypothesis as we have not found enough support for our alternative hypothesis.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 sentences: While we expected to find a similar relationship between WAR and wins in the playoffs and regular season, we actually found the inverse.  Having more WAR actually seems to make it less likely to win games in the playoffs and stats like CLUTCH are slightly better indicators of playoff success.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6882</Words>
  <Application>Microsoft Office PowerPoint</Application>
  <PresentationFormat>Widescreen</PresentationFormat>
  <Paragraphs>819</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Lato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Charles Newburger</dc:creator>
  <cp:lastModifiedBy>Anthony Nicholas Capasso</cp:lastModifiedBy>
  <cp:revision>3</cp:revision>
  <dcterms:created xsi:type="dcterms:W3CDTF">2022-12-09T04:35:06Z</dcterms:created>
  <dcterms:modified xsi:type="dcterms:W3CDTF">2022-12-16T05:12:00Z</dcterms:modified>
</cp:coreProperties>
</file>