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85888a4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85888a4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a7a6f7f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a7a6f7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a7a6f7fa3_1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a7a6f7fa3_1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a7a6f7fa3_1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a7a6f7fa3_1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aa10833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aa10833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aa10833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aa10833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aa10833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aa10833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fangraphs.com/leaders.aspx?pos=all&amp;stats=bat&amp;lg=all&amp;qual=y&amp;type=8&amp;season=2022&amp;month=0&amp;season1=2022&amp;ind=0" TargetMode="External"/><Relationship Id="rId4" Type="http://schemas.openxmlformats.org/officeDocument/2006/relationships/image" Target="../media/image6.png"/><Relationship Id="rId5" Type="http://schemas.openxmlformats.org/officeDocument/2006/relationships/hyperlink" Target="https://www.espn.com/mlb/stand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78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Analysis of WAR as a Team Stat in the MLB</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Anthony Capasso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607350" y="217625"/>
            <a:ext cx="792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Wins above Replacement, often called WAR for short, has become the ultimate measurement of individual skill in Baseball over the past decade, as the MLB has invested in more advanced stat tracking.  WAR claims to be the most complete measure of a player by using a variety of factors to compare each player to a theoretical league-average player.</a:t>
            </a:r>
            <a:endParaRPr>
              <a:solidFill>
                <a:schemeClr val="dk2"/>
              </a:solidFill>
            </a:endParaRPr>
          </a:p>
        </p:txBody>
      </p:sp>
      <p:pic>
        <p:nvPicPr>
          <p:cNvPr id="141" name="Google Shape;141;p14"/>
          <p:cNvPicPr preferRelativeResize="0"/>
          <p:nvPr/>
        </p:nvPicPr>
        <p:blipFill>
          <a:blip r:embed="rId3">
            <a:alphaModFix/>
          </a:blip>
          <a:stretch>
            <a:fillRect/>
          </a:stretch>
        </p:blipFill>
        <p:spPr>
          <a:xfrm>
            <a:off x="2974450" y="1344175"/>
            <a:ext cx="5934075" cy="742950"/>
          </a:xfrm>
          <a:prstGeom prst="rect">
            <a:avLst/>
          </a:prstGeom>
          <a:noFill/>
          <a:ln>
            <a:noFill/>
          </a:ln>
        </p:spPr>
      </p:pic>
      <p:sp>
        <p:nvSpPr>
          <p:cNvPr id="142" name="Google Shape;142;p14"/>
          <p:cNvSpPr txBox="1"/>
          <p:nvPr/>
        </p:nvSpPr>
        <p:spPr>
          <a:xfrm>
            <a:off x="607350" y="1471525"/>
            <a:ext cx="255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Equation to calculate WAR:</a:t>
            </a:r>
            <a:endParaRPr>
              <a:solidFill>
                <a:schemeClr val="lt1"/>
              </a:solidFill>
            </a:endParaRPr>
          </a:p>
          <a:p>
            <a:pPr indent="0" lvl="0" marL="0" rtl="0" algn="l">
              <a:spcBef>
                <a:spcPts val="0"/>
              </a:spcBef>
              <a:spcAft>
                <a:spcPts val="0"/>
              </a:spcAft>
              <a:buNone/>
            </a:pPr>
            <a:r>
              <a:rPr lang="en">
                <a:solidFill>
                  <a:schemeClr val="lt1"/>
                </a:solidFill>
              </a:rPr>
              <a:t>(For position player)</a:t>
            </a:r>
            <a:endParaRPr>
              <a:solidFill>
                <a:schemeClr val="lt1"/>
              </a:solidFill>
            </a:endParaRPr>
          </a:p>
        </p:txBody>
      </p:sp>
      <p:sp>
        <p:nvSpPr>
          <p:cNvPr id="143" name="Google Shape;143;p14"/>
          <p:cNvSpPr txBox="1"/>
          <p:nvPr/>
        </p:nvSpPr>
        <p:spPr>
          <a:xfrm>
            <a:off x="3641800" y="2851050"/>
            <a:ext cx="6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44" name="Google Shape;144;p14"/>
          <p:cNvPicPr preferRelativeResize="0"/>
          <p:nvPr/>
        </p:nvPicPr>
        <p:blipFill>
          <a:blip r:embed="rId4">
            <a:alphaModFix/>
          </a:blip>
          <a:stretch>
            <a:fillRect/>
          </a:stretch>
        </p:blipFill>
        <p:spPr>
          <a:xfrm>
            <a:off x="3654802" y="2377375"/>
            <a:ext cx="5253726" cy="2367629"/>
          </a:xfrm>
          <a:prstGeom prst="rect">
            <a:avLst/>
          </a:prstGeom>
          <a:noFill/>
          <a:ln>
            <a:noFill/>
          </a:ln>
        </p:spPr>
      </p:pic>
      <p:sp>
        <p:nvSpPr>
          <p:cNvPr id="145" name="Google Shape;145;p14"/>
          <p:cNvSpPr txBox="1"/>
          <p:nvPr/>
        </p:nvSpPr>
        <p:spPr>
          <a:xfrm>
            <a:off x="616650" y="2328725"/>
            <a:ext cx="2851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In fact, WAR has become so </a:t>
            </a:r>
            <a:r>
              <a:rPr lang="en">
                <a:solidFill>
                  <a:schemeClr val="lt1"/>
                </a:solidFill>
                <a:latin typeface="Proxima Nova"/>
                <a:ea typeface="Proxima Nova"/>
                <a:cs typeface="Proxima Nova"/>
                <a:sym typeface="Proxima Nova"/>
              </a:rPr>
              <a:t>ubiquitous in the baseball community that it’s used to retroactively rate players who died decades before it was created. </a:t>
            </a:r>
            <a:r>
              <a:rPr lang="en">
                <a:solidFill>
                  <a:schemeClr val="lt1"/>
                </a:solidFill>
                <a:latin typeface="Proxima Nova"/>
                <a:ea typeface="Proxima Nova"/>
                <a:cs typeface="Proxima Nova"/>
                <a:sym typeface="Proxima Nova"/>
              </a:rPr>
              <a:t>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On right: Baseball Reference’s top 24 players in New York Yankees franchise </a:t>
            </a:r>
            <a:r>
              <a:rPr lang="en">
                <a:solidFill>
                  <a:schemeClr val="lt1"/>
                </a:solidFill>
                <a:latin typeface="Proxima Nova"/>
                <a:ea typeface="Proxima Nova"/>
                <a:cs typeface="Proxima Nova"/>
                <a:sym typeface="Proxima Nova"/>
              </a:rPr>
              <a:t>history</a:t>
            </a:r>
            <a:r>
              <a:rPr lang="en">
                <a:solidFill>
                  <a:schemeClr val="lt1"/>
                </a:solidFill>
                <a:latin typeface="Proxima Nova"/>
                <a:ea typeface="Proxima Nova"/>
                <a:cs typeface="Proxima Nova"/>
                <a:sym typeface="Proxima Nova"/>
              </a:rPr>
              <a:t>, ranked by WAR.</a:t>
            </a:r>
            <a:endParaRPr>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nvSpPr>
        <p:spPr>
          <a:xfrm>
            <a:off x="150300" y="1324950"/>
            <a:ext cx="86838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rPr>
              <a:t>For this presentation I will be trying to </a:t>
            </a:r>
            <a:r>
              <a:rPr lang="en" sz="3000">
                <a:solidFill>
                  <a:schemeClr val="lt1"/>
                </a:solidFill>
              </a:rPr>
              <a:t>analyze</a:t>
            </a:r>
            <a:r>
              <a:rPr lang="en" sz="3000">
                <a:solidFill>
                  <a:schemeClr val="lt1"/>
                </a:solidFill>
              </a:rPr>
              <a:t> the effectiveness of WAR as a measure of total team success, by finding support for a relationship between total team WAR, regular season wins, and postseason wins. </a:t>
            </a:r>
            <a:endParaRPr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311700" y="328950"/>
            <a:ext cx="3999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6"/>
          <p:cNvSpPr txBox="1"/>
          <p:nvPr>
            <p:ph idx="1" type="body"/>
          </p:nvPr>
        </p:nvSpPr>
        <p:spPr>
          <a:xfrm>
            <a:off x="345600" y="1266575"/>
            <a:ext cx="3932100" cy="3107700"/>
          </a:xfrm>
          <a:prstGeom prst="rect">
            <a:avLst/>
          </a:prstGeom>
        </p:spPr>
        <p:txBody>
          <a:bodyPr anchorCtr="0" anchor="t" bIns="91425" lIns="91425" spcFirstLastPara="1" rIns="91425" wrap="square" tIns="91425">
            <a:noAutofit/>
          </a:bodyPr>
          <a:lstStyle/>
          <a:p>
            <a:pPr indent="-304165" lvl="0" marL="457200" rtl="0" algn="l">
              <a:lnSpc>
                <a:spcPct val="95000"/>
              </a:lnSpc>
              <a:spcBef>
                <a:spcPts val="0"/>
              </a:spcBef>
              <a:spcAft>
                <a:spcPts val="0"/>
              </a:spcAft>
              <a:buSzPts val="1190"/>
              <a:buChar char="●"/>
            </a:pPr>
            <a:r>
              <a:rPr lang="en" sz="1190"/>
              <a:t>I used the fangraphs custom leaderboard in order to create a dataset with custom variables chosen from Fangraphs variety of Baseball stats (</a:t>
            </a:r>
            <a:r>
              <a:rPr lang="en" sz="1190" u="sng">
                <a:solidFill>
                  <a:schemeClr val="hlink"/>
                </a:solidFill>
                <a:hlinkClick r:id="rId3"/>
              </a:rPr>
              <a:t>https://www.fangraphs.com/leaders.aspx?pos=all&amp;stats=bat&amp;lg=all&amp;qual=y&amp;type=8&amp;season=2022&amp;month=0&amp;season1=2022&amp;ind=0</a:t>
            </a:r>
            <a:r>
              <a:rPr lang="en" sz="1190"/>
              <a:t>).   </a:t>
            </a:r>
            <a:endParaRPr sz="1190"/>
          </a:p>
          <a:p>
            <a:pPr indent="0" lvl="0" marL="457200" rtl="0" algn="l">
              <a:lnSpc>
                <a:spcPct val="50000"/>
              </a:lnSpc>
              <a:spcBef>
                <a:spcPts val="1200"/>
              </a:spcBef>
              <a:spcAft>
                <a:spcPts val="0"/>
              </a:spcAft>
              <a:buNone/>
            </a:pPr>
            <a:r>
              <a:t/>
            </a:r>
            <a:endParaRPr sz="1190"/>
          </a:p>
          <a:p>
            <a:pPr indent="-304165" lvl="0" marL="457200" rtl="0" algn="l">
              <a:lnSpc>
                <a:spcPct val="95000"/>
              </a:lnSpc>
              <a:spcBef>
                <a:spcPts val="1200"/>
              </a:spcBef>
              <a:spcAft>
                <a:spcPts val="0"/>
              </a:spcAft>
              <a:buSzPts val="1190"/>
              <a:buChar char="●"/>
            </a:pPr>
            <a:r>
              <a:rPr lang="en" sz="1190"/>
              <a:t>These stats included important things to analyze such as Team, Age, and WAR for each player.   </a:t>
            </a:r>
            <a:r>
              <a:rPr lang="en" sz="1190"/>
              <a:t> </a:t>
            </a:r>
            <a:endParaRPr sz="1190"/>
          </a:p>
          <a:p>
            <a:pPr indent="0" lvl="0" marL="0" rtl="0" algn="l">
              <a:lnSpc>
                <a:spcPct val="50000"/>
              </a:lnSpc>
              <a:spcBef>
                <a:spcPts val="1200"/>
              </a:spcBef>
              <a:spcAft>
                <a:spcPts val="0"/>
              </a:spcAft>
              <a:buSzPts val="935"/>
              <a:buNone/>
            </a:pPr>
            <a:r>
              <a:t/>
            </a:r>
            <a:endParaRPr sz="1190"/>
          </a:p>
          <a:p>
            <a:pPr indent="-304165" lvl="0" marL="457200" rtl="0" algn="l">
              <a:lnSpc>
                <a:spcPct val="95000"/>
              </a:lnSpc>
              <a:spcBef>
                <a:spcPts val="1200"/>
              </a:spcBef>
              <a:spcAft>
                <a:spcPts val="0"/>
              </a:spcAft>
              <a:buSzPts val="1190"/>
              <a:buChar char="●"/>
            </a:pPr>
            <a:r>
              <a:rPr lang="en" sz="1190"/>
              <a:t>Once I changed the settings to include more players from the 2022 season I was able to get the stats of 611 position players during the 2022 season.</a:t>
            </a:r>
            <a:endParaRPr sz="1190"/>
          </a:p>
        </p:txBody>
      </p:sp>
      <p:pic>
        <p:nvPicPr>
          <p:cNvPr id="157" name="Google Shape;157;p16"/>
          <p:cNvPicPr preferRelativeResize="0"/>
          <p:nvPr/>
        </p:nvPicPr>
        <p:blipFill>
          <a:blip r:embed="rId4">
            <a:alphaModFix/>
          </a:blip>
          <a:stretch>
            <a:fillRect/>
          </a:stretch>
        </p:blipFill>
        <p:spPr>
          <a:xfrm>
            <a:off x="4277700" y="946563"/>
            <a:ext cx="4832445" cy="3419063"/>
          </a:xfrm>
          <a:prstGeom prst="rect">
            <a:avLst/>
          </a:prstGeom>
          <a:noFill/>
          <a:ln>
            <a:noFill/>
          </a:ln>
        </p:spPr>
      </p:pic>
      <p:sp>
        <p:nvSpPr>
          <p:cNvPr id="158" name="Google Shape;158;p16"/>
          <p:cNvSpPr txBox="1"/>
          <p:nvPr/>
        </p:nvSpPr>
        <p:spPr>
          <a:xfrm>
            <a:off x="311700" y="4410550"/>
            <a:ext cx="832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I also used the MLB website (</a:t>
            </a:r>
            <a:r>
              <a:rPr lang="en" u="sng">
                <a:solidFill>
                  <a:schemeClr val="dk2"/>
                </a:solidFill>
                <a:latin typeface="Proxima Nova"/>
                <a:ea typeface="Proxima Nova"/>
                <a:cs typeface="Proxima Nova"/>
                <a:sym typeface="Proxima Nova"/>
                <a:hlinkClick r:id="rId5">
                  <a:extLst>
                    <a:ext uri="{A12FA001-AC4F-418D-AE19-62706E023703}">
                      <ahyp:hlinkClr val="tx"/>
                    </a:ext>
                  </a:extLst>
                </a:hlinkClick>
              </a:rPr>
              <a:t>https://www.espn.com/mlb/standings</a:t>
            </a:r>
            <a:r>
              <a:rPr lang="en">
                <a:solidFill>
                  <a:schemeClr val="dk2"/>
                </a:solidFill>
                <a:latin typeface="Proxima Nova"/>
                <a:ea typeface="Proxima Nova"/>
                <a:cs typeface="Proxima Nova"/>
                <a:sym typeface="Proxima Nova"/>
              </a:rPr>
              <a:t>) to get the number of wins in the regular season and in the playoffs.</a:t>
            </a:r>
            <a:endParaRPr>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Derived Data</a:t>
            </a:r>
            <a:endParaRPr/>
          </a:p>
        </p:txBody>
      </p:sp>
      <p:sp>
        <p:nvSpPr>
          <p:cNvPr id="164" name="Google Shape;164;p17"/>
          <p:cNvSpPr txBox="1"/>
          <p:nvPr>
            <p:ph idx="1" type="body"/>
          </p:nvPr>
        </p:nvSpPr>
        <p:spPr>
          <a:xfrm>
            <a:off x="686025" y="1458725"/>
            <a:ext cx="3403200" cy="111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 for teams taken from the individual stats and manually put into this sheet.</a:t>
            </a:r>
            <a:endParaRPr/>
          </a:p>
        </p:txBody>
      </p:sp>
      <p:sp>
        <p:nvSpPr>
          <p:cNvPr id="165" name="Google Shape;165;p17"/>
          <p:cNvSpPr txBox="1"/>
          <p:nvPr>
            <p:ph idx="2" type="body"/>
          </p:nvPr>
        </p:nvSpPr>
        <p:spPr>
          <a:xfrm>
            <a:off x="4896950" y="1458725"/>
            <a:ext cx="3403200" cy="1113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Dataset for playoff teams that was made by taking the regular season total WAR and Clutch from the regular season dataset and added the number of games each team won in the playoffs.</a:t>
            </a:r>
            <a:endParaRPr/>
          </a:p>
        </p:txBody>
      </p:sp>
      <p:pic>
        <p:nvPicPr>
          <p:cNvPr id="166" name="Google Shape;166;p17"/>
          <p:cNvPicPr preferRelativeResize="0"/>
          <p:nvPr/>
        </p:nvPicPr>
        <p:blipFill>
          <a:blip r:embed="rId3">
            <a:alphaModFix/>
          </a:blip>
          <a:stretch>
            <a:fillRect/>
          </a:stretch>
        </p:blipFill>
        <p:spPr>
          <a:xfrm>
            <a:off x="1008375" y="2652400"/>
            <a:ext cx="2758500" cy="2296175"/>
          </a:xfrm>
          <a:prstGeom prst="rect">
            <a:avLst/>
          </a:prstGeom>
          <a:noFill/>
          <a:ln>
            <a:noFill/>
          </a:ln>
        </p:spPr>
      </p:pic>
      <p:pic>
        <p:nvPicPr>
          <p:cNvPr id="167" name="Google Shape;167;p17"/>
          <p:cNvPicPr preferRelativeResize="0"/>
          <p:nvPr/>
        </p:nvPicPr>
        <p:blipFill>
          <a:blip r:embed="rId4">
            <a:alphaModFix/>
          </a:blip>
          <a:stretch>
            <a:fillRect/>
          </a:stretch>
        </p:blipFill>
        <p:spPr>
          <a:xfrm>
            <a:off x="5165038" y="2652400"/>
            <a:ext cx="2867025" cy="210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348300" y="108800"/>
            <a:ext cx="7038900" cy="55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it Good For? </a:t>
            </a:r>
            <a:endParaRPr/>
          </a:p>
        </p:txBody>
      </p:sp>
      <p:sp>
        <p:nvSpPr>
          <p:cNvPr id="173" name="Google Shape;173;p18"/>
          <p:cNvSpPr txBox="1"/>
          <p:nvPr>
            <p:ph idx="1" type="body"/>
          </p:nvPr>
        </p:nvSpPr>
        <p:spPr>
          <a:xfrm>
            <a:off x="1168800" y="1006475"/>
            <a:ext cx="3403200" cy="395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Using the graph we can see that there is a strong positive correlation </a:t>
            </a:r>
            <a:r>
              <a:rPr lang="en" sz="1700"/>
              <a:t>between total team WAR and number of regular season wins.</a:t>
            </a:r>
            <a:r>
              <a:rPr lang="en" sz="1700"/>
              <a:t>  </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Using the correlation matrix we can see that there is actually a </a:t>
            </a:r>
            <a:r>
              <a:rPr lang="en" sz="1700"/>
              <a:t>negative</a:t>
            </a:r>
            <a:r>
              <a:rPr lang="en" sz="1700"/>
              <a:t> correlation between regular season WAR and playoffs wins. </a:t>
            </a:r>
            <a:endParaRPr sz="1700"/>
          </a:p>
        </p:txBody>
      </p:sp>
      <p:pic>
        <p:nvPicPr>
          <p:cNvPr id="174" name="Google Shape;174;p18"/>
          <p:cNvPicPr preferRelativeResize="0"/>
          <p:nvPr/>
        </p:nvPicPr>
        <p:blipFill>
          <a:blip r:embed="rId3">
            <a:alphaModFix/>
          </a:blip>
          <a:stretch>
            <a:fillRect/>
          </a:stretch>
        </p:blipFill>
        <p:spPr>
          <a:xfrm>
            <a:off x="4820825" y="667393"/>
            <a:ext cx="3857625" cy="2559845"/>
          </a:xfrm>
          <a:prstGeom prst="rect">
            <a:avLst/>
          </a:prstGeom>
          <a:noFill/>
          <a:ln>
            <a:noFill/>
          </a:ln>
        </p:spPr>
      </p:pic>
      <p:pic>
        <p:nvPicPr>
          <p:cNvPr id="175" name="Google Shape;175;p18"/>
          <p:cNvPicPr preferRelativeResize="0"/>
          <p:nvPr/>
        </p:nvPicPr>
        <p:blipFill>
          <a:blip r:embed="rId4">
            <a:alphaModFix/>
          </a:blip>
          <a:stretch>
            <a:fillRect/>
          </a:stretch>
        </p:blipFill>
        <p:spPr>
          <a:xfrm>
            <a:off x="4589350" y="3566174"/>
            <a:ext cx="4320574" cy="101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0250" y="154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Findings</a:t>
            </a:r>
            <a:endParaRPr sz="3200"/>
          </a:p>
        </p:txBody>
      </p:sp>
      <p:sp>
        <p:nvSpPr>
          <p:cNvPr id="181" name="Google Shape;181;p19"/>
          <p:cNvSpPr txBox="1"/>
          <p:nvPr>
            <p:ph idx="1" type="body"/>
          </p:nvPr>
        </p:nvSpPr>
        <p:spPr>
          <a:xfrm>
            <a:off x="1124450" y="1153475"/>
            <a:ext cx="7900200" cy="380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We found that our expected positive relationship of team WAR and regular season wins in 2022 is statistically significant. </a:t>
            </a:r>
            <a:endParaRPr sz="1800"/>
          </a:p>
          <a:p>
            <a:pPr indent="-342900" lvl="0" marL="457200" rtl="0" algn="l">
              <a:spcBef>
                <a:spcPts val="0"/>
              </a:spcBef>
              <a:spcAft>
                <a:spcPts val="0"/>
              </a:spcAft>
              <a:buSzPts val="1800"/>
              <a:buChar char="●"/>
            </a:pPr>
            <a:r>
              <a:rPr lang="en" sz="1800"/>
              <a:t>We also </a:t>
            </a:r>
            <a:r>
              <a:rPr lang="en" sz="1800"/>
              <a:t>surprisingly</a:t>
            </a:r>
            <a:r>
              <a:rPr lang="en" sz="1800"/>
              <a:t> found that this trend is reversed in the 2022 </a:t>
            </a:r>
            <a:r>
              <a:rPr lang="en" sz="1800"/>
              <a:t>postseason</a:t>
            </a:r>
            <a:r>
              <a:rPr lang="en" sz="1800"/>
              <a:t> where team WAR had a slight negative correlation with playoff wins. </a:t>
            </a:r>
            <a:endParaRPr sz="1800"/>
          </a:p>
          <a:p>
            <a:pPr indent="-342900" lvl="0" marL="457200" rtl="0" algn="l">
              <a:spcBef>
                <a:spcPts val="0"/>
              </a:spcBef>
              <a:spcAft>
                <a:spcPts val="0"/>
              </a:spcAft>
              <a:buSzPts val="1800"/>
              <a:buChar char="●"/>
            </a:pPr>
            <a:r>
              <a:rPr lang="en" sz="1800"/>
              <a:t>Our findings for this research show that WAR is a good way to measure team success during the regular season, but that WAR (and in turn regular season success) don’t correlate with postseason </a:t>
            </a:r>
            <a:r>
              <a:rPr lang="en" sz="1800"/>
              <a:t>success</a:t>
            </a:r>
            <a:r>
              <a:rPr lang="en" sz="1800"/>
              <a:t>. </a:t>
            </a:r>
            <a:endParaRPr sz="1800"/>
          </a:p>
          <a:p>
            <a:pPr indent="-342900" lvl="0" marL="457200" rtl="0" algn="l">
              <a:spcBef>
                <a:spcPts val="0"/>
              </a:spcBef>
              <a:spcAft>
                <a:spcPts val="0"/>
              </a:spcAft>
              <a:buSzPts val="1800"/>
              <a:buChar char="●"/>
            </a:pPr>
            <a:r>
              <a:rPr lang="en" sz="1800"/>
              <a:t>One shortcoming of this analysis is that it only looks at data from the 2022 regular season and playoffs, meaning that we only prove these relationships during the 2022 season.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Special Thanks</a:t>
            </a:r>
            <a:endParaRPr/>
          </a:p>
        </p:txBody>
      </p:sp>
      <p:sp>
        <p:nvSpPr>
          <p:cNvPr id="187" name="Google Shape;187;p20"/>
          <p:cNvSpPr txBox="1"/>
          <p:nvPr/>
        </p:nvSpPr>
        <p:spPr>
          <a:xfrm>
            <a:off x="1334850" y="1015650"/>
            <a:ext cx="76317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Lato"/>
                <a:ea typeface="Lato"/>
                <a:cs typeface="Lato"/>
                <a:sym typeface="Lato"/>
              </a:rPr>
              <a:t>Data Researcher - Me</a:t>
            </a:r>
            <a:endParaRPr sz="2600">
              <a:solidFill>
                <a:schemeClr val="lt1"/>
              </a:solidFill>
              <a:latin typeface="Lato"/>
              <a:ea typeface="Lato"/>
              <a:cs typeface="Lato"/>
              <a:sym typeface="Lato"/>
            </a:endParaRPr>
          </a:p>
          <a:p>
            <a:pPr indent="0" lvl="0" marL="0" rtl="0" algn="l">
              <a:spcBef>
                <a:spcPts val="0"/>
              </a:spcBef>
              <a:spcAft>
                <a:spcPts val="0"/>
              </a:spcAft>
              <a:buNone/>
            </a:pPr>
            <a:r>
              <a:t/>
            </a:r>
            <a:endParaRPr sz="2600">
              <a:solidFill>
                <a:schemeClr val="lt1"/>
              </a:solidFill>
              <a:latin typeface="Lato"/>
              <a:ea typeface="Lato"/>
              <a:cs typeface="Lato"/>
              <a:sym typeface="Lato"/>
            </a:endParaRPr>
          </a:p>
          <a:p>
            <a:pPr indent="0" lvl="0" marL="0" rtl="0" algn="l">
              <a:spcBef>
                <a:spcPts val="0"/>
              </a:spcBef>
              <a:spcAft>
                <a:spcPts val="0"/>
              </a:spcAft>
              <a:buNone/>
            </a:pPr>
            <a:r>
              <a:rPr lang="en" sz="2600">
                <a:solidFill>
                  <a:schemeClr val="lt1"/>
                </a:solidFill>
                <a:latin typeface="Lato"/>
                <a:ea typeface="Lato"/>
                <a:cs typeface="Lato"/>
                <a:sym typeface="Lato"/>
              </a:rPr>
              <a:t>R programmer - Myself </a:t>
            </a:r>
            <a:endParaRPr sz="2600">
              <a:solidFill>
                <a:schemeClr val="lt1"/>
              </a:solidFill>
              <a:latin typeface="Lato"/>
              <a:ea typeface="Lato"/>
              <a:cs typeface="Lato"/>
              <a:sym typeface="Lato"/>
            </a:endParaRPr>
          </a:p>
          <a:p>
            <a:pPr indent="0" lvl="0" marL="0" rtl="0" algn="l">
              <a:spcBef>
                <a:spcPts val="0"/>
              </a:spcBef>
              <a:spcAft>
                <a:spcPts val="0"/>
              </a:spcAft>
              <a:buNone/>
            </a:pPr>
            <a:r>
              <a:t/>
            </a:r>
            <a:endParaRPr sz="2600">
              <a:solidFill>
                <a:schemeClr val="lt1"/>
              </a:solidFill>
              <a:latin typeface="Lato"/>
              <a:ea typeface="Lato"/>
              <a:cs typeface="Lato"/>
              <a:sym typeface="Lato"/>
            </a:endParaRPr>
          </a:p>
          <a:p>
            <a:pPr indent="0" lvl="0" marL="0" rtl="0" algn="l">
              <a:spcBef>
                <a:spcPts val="0"/>
              </a:spcBef>
              <a:spcAft>
                <a:spcPts val="0"/>
              </a:spcAft>
              <a:buNone/>
            </a:pPr>
            <a:r>
              <a:rPr lang="en" sz="2600">
                <a:solidFill>
                  <a:schemeClr val="lt1"/>
                </a:solidFill>
                <a:latin typeface="Lato"/>
                <a:ea typeface="Lato"/>
                <a:cs typeface="Lato"/>
                <a:sym typeface="Lato"/>
              </a:rPr>
              <a:t>Writer - I</a:t>
            </a:r>
            <a:endParaRPr sz="2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