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ntence Embedding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Sentence Embeddings</a:t>
            </a:r>
          </a:p>
        </p:txBody>
      </p:sp>
      <p:sp>
        <p:nvSpPr>
          <p:cNvPr id="152" name="Anthony    10/19/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Anthony    10/19/2020</a:t>
            </a:r>
          </a:p>
        </p:txBody>
      </p:sp>
      <p:sp>
        <p:nvSpPr>
          <p:cNvPr id="153" name="Create linear combination vectors using spaCy and SBERT pre-trained model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linear combination vectors using spaCy and SBERT pre-trained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creenshot from 2020-10-18 16-07-53 copy.png" descr="Screenshot from 2020-10-18 16-07-53 copy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7285"/>
          <a:stretch>
            <a:fillRect/>
          </a:stretch>
        </p:blipFill>
        <p:spPr>
          <a:xfrm>
            <a:off x="0" y="-109322"/>
            <a:ext cx="24384001" cy="717237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"/>
          <p:cNvSpPr/>
          <p:nvPr/>
        </p:nvSpPr>
        <p:spPr>
          <a:xfrm>
            <a:off x="-1418616" y="-1591848"/>
            <a:ext cx="26423244" cy="3214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7" name="Title"/>
          <p:cNvSpPr txBox="1"/>
          <p:nvPr/>
        </p:nvSpPr>
        <p:spPr>
          <a:xfrm>
            <a:off x="473201" y="853439"/>
            <a:ext cx="111099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11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58" name="Text"/>
          <p:cNvSpPr txBox="1"/>
          <p:nvPr/>
        </p:nvSpPr>
        <p:spPr>
          <a:xfrm>
            <a:off x="6785610" y="853439"/>
            <a:ext cx="1084581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11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59" name="Text score"/>
          <p:cNvSpPr txBox="1"/>
          <p:nvPr/>
        </p:nvSpPr>
        <p:spPr>
          <a:xfrm>
            <a:off x="12812013" y="853439"/>
            <a:ext cx="2468373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11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Text score</a:t>
            </a:r>
          </a:p>
        </p:txBody>
      </p:sp>
      <p:sp>
        <p:nvSpPr>
          <p:cNvPr id="160" name="Comment"/>
          <p:cNvSpPr txBox="1"/>
          <p:nvPr/>
        </p:nvSpPr>
        <p:spPr>
          <a:xfrm>
            <a:off x="17728184" y="853439"/>
            <a:ext cx="2440433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11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Comment</a:t>
            </a:r>
          </a:p>
        </p:txBody>
      </p:sp>
      <p:sp>
        <p:nvSpPr>
          <p:cNvPr id="161" name="Comment…"/>
          <p:cNvSpPr txBox="1"/>
          <p:nvPr/>
        </p:nvSpPr>
        <p:spPr>
          <a:xfrm>
            <a:off x="22718553" y="800100"/>
            <a:ext cx="1629094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defRPr spc="-75" sz="25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Comment </a:t>
            </a:r>
          </a:p>
          <a:p>
            <a:pPr>
              <a:lnSpc>
                <a:spcPct val="80000"/>
              </a:lnSpc>
              <a:defRPr spc="-75" sz="25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score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14046199" y="1768973"/>
            <a:ext cx="1" cy="8073482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 flipH="1">
            <a:off x="7357516" y="1768973"/>
            <a:ext cx="1" cy="5915853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18948400" y="1768973"/>
            <a:ext cx="1" cy="5915853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>
            <a:off x="23533100" y="1768973"/>
            <a:ext cx="1" cy="5915853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Sum of each sentence embedding vectors.…"/>
          <p:cNvSpPr txBox="1"/>
          <p:nvPr/>
        </p:nvSpPr>
        <p:spPr>
          <a:xfrm>
            <a:off x="4678934" y="7830827"/>
            <a:ext cx="5297933" cy="106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400">
              <a:spcBef>
                <a:spcPts val="2400"/>
              </a:spcBef>
              <a:defRPr sz="2000"/>
            </a:pPr>
            <a:r>
              <a:t>Sum of each sentence embedding vectors. </a:t>
            </a:r>
          </a:p>
          <a:p>
            <a:pPr defTabSz="2438400">
              <a:spcBef>
                <a:spcPts val="2400"/>
              </a:spcBef>
              <a:defRPr sz="2000"/>
            </a:pPr>
            <a:r>
              <a:t>Each vector has shape (768, )</a:t>
            </a:r>
          </a:p>
        </p:txBody>
      </p:sp>
      <p:sp>
        <p:nvSpPr>
          <p:cNvPr id="167" name="Line"/>
          <p:cNvSpPr/>
          <p:nvPr/>
        </p:nvSpPr>
        <p:spPr>
          <a:xfrm>
            <a:off x="7357517" y="9041002"/>
            <a:ext cx="1" cy="801453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Sum of embedding vectors for each comment."/>
          <p:cNvSpPr txBox="1"/>
          <p:nvPr/>
        </p:nvSpPr>
        <p:spPr>
          <a:xfrm>
            <a:off x="16073881" y="7830827"/>
            <a:ext cx="5749037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sz="2000"/>
            </a:lvl1pPr>
          </a:lstStyle>
          <a:p>
            <a:pPr/>
            <a:r>
              <a:t>Sum of embedding vectors for each comment. </a:t>
            </a:r>
          </a:p>
        </p:txBody>
      </p:sp>
      <p:sp>
        <p:nvSpPr>
          <p:cNvPr id="169" name="Line"/>
          <p:cNvSpPr/>
          <p:nvPr/>
        </p:nvSpPr>
        <p:spPr>
          <a:xfrm>
            <a:off x="18948400" y="8406002"/>
            <a:ext cx="1" cy="801453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H="1">
            <a:off x="19560382" y="7813240"/>
            <a:ext cx="3973563" cy="1432517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Linear combination of vectors and sum"/>
          <p:cNvSpPr txBox="1"/>
          <p:nvPr/>
        </p:nvSpPr>
        <p:spPr>
          <a:xfrm>
            <a:off x="16670782" y="9353368"/>
            <a:ext cx="4758437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400">
              <a:spcBef>
                <a:spcPts val="2400"/>
              </a:spcBef>
              <a:defRPr sz="2000"/>
            </a:lvl1pPr>
          </a:lstStyle>
          <a:p>
            <a:pPr/>
            <a:r>
              <a:t>Linear combination of vectors and sum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3118866" y="9928629"/>
            <a:ext cx="19531616" cy="1001791"/>
            <a:chOff x="0" y="0"/>
            <a:chExt cx="19531615" cy="1001789"/>
          </a:xfrm>
        </p:grpSpPr>
        <p:sp>
          <p:nvSpPr>
            <p:cNvPr id="172" name="Numpy array with shape (768, )"/>
            <p:cNvSpPr txBox="1"/>
            <p:nvPr/>
          </p:nvSpPr>
          <p:spPr>
            <a:xfrm>
              <a:off x="-1" y="28241"/>
              <a:ext cx="8477302" cy="8326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Numpy array with shape (768, ) </a:t>
              </a:r>
            </a:p>
          </p:txBody>
        </p:sp>
        <p:sp>
          <p:nvSpPr>
            <p:cNvPr id="173" name="Text score"/>
            <p:cNvSpPr txBox="1"/>
            <p:nvPr/>
          </p:nvSpPr>
          <p:spPr>
            <a:xfrm>
              <a:off x="9508667" y="28241"/>
              <a:ext cx="2837334" cy="8326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Text score</a:t>
              </a:r>
            </a:p>
          </p:txBody>
        </p:sp>
        <p:sp>
          <p:nvSpPr>
            <p:cNvPr id="174" name="Comment numpy array"/>
            <p:cNvSpPr txBox="1"/>
            <p:nvPr/>
          </p:nvSpPr>
          <p:spPr>
            <a:xfrm>
              <a:off x="13287399" y="-1"/>
              <a:ext cx="6244217" cy="8326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4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Comment numpy array</a:t>
              </a:r>
            </a:p>
          </p:txBody>
        </p:sp>
        <p:sp>
          <p:nvSpPr>
            <p:cNvPr id="175" name="𝖷"/>
            <p:cNvSpPr txBox="1"/>
            <p:nvPr/>
          </p:nvSpPr>
          <p:spPr>
            <a:xfrm>
              <a:off x="8740255" y="61989"/>
              <a:ext cx="505461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𝖷</a:t>
              </a:r>
            </a:p>
          </p:txBody>
        </p:sp>
        <p:sp>
          <p:nvSpPr>
            <p:cNvPr id="176" name="+"/>
            <p:cNvSpPr txBox="1"/>
            <p:nvPr/>
          </p:nvSpPr>
          <p:spPr>
            <a:xfrm>
              <a:off x="12608954" y="28241"/>
              <a:ext cx="415494" cy="8326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latin typeface="Graphik Medium"/>
                  <a:ea typeface="Graphik Medium"/>
                  <a:cs typeface="Graphik Medium"/>
                  <a:sym typeface="Graphik Medium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78" name="Line"/>
          <p:cNvSpPr/>
          <p:nvPr/>
        </p:nvSpPr>
        <p:spPr>
          <a:xfrm>
            <a:off x="12192000" y="10963728"/>
            <a:ext cx="1" cy="801453"/>
          </a:xfrm>
          <a:prstGeom prst="line">
            <a:avLst/>
          </a:prstGeom>
          <a:ln w="76200">
            <a:solidFill>
              <a:schemeClr val="accent5">
                <a:hueOff val="128995"/>
                <a:satOff val="10158"/>
                <a:lumOff val="-1382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Vector of shape (768, )"/>
          <p:cNvSpPr txBox="1"/>
          <p:nvPr/>
        </p:nvSpPr>
        <p:spPr>
          <a:xfrm>
            <a:off x="9149461" y="11798489"/>
            <a:ext cx="6085079" cy="832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Vector of shape (768, )</a:t>
            </a:r>
          </a:p>
        </p:txBody>
      </p:sp>
      <p:sp>
        <p:nvSpPr>
          <p:cNvPr id="180" name="Text"/>
          <p:cNvSpPr txBox="1"/>
          <p:nvPr/>
        </p:nvSpPr>
        <p:spPr>
          <a:xfrm>
            <a:off x="11841937" y="6611873"/>
            <a:ext cx="700126" cy="49225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81" name="'distilbert-base-nli-mean-tokens'"/>
          <p:cNvSpPr txBox="1"/>
          <p:nvPr/>
        </p:nvSpPr>
        <p:spPr>
          <a:xfrm>
            <a:off x="134411" y="8347426"/>
            <a:ext cx="480744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60">
                <a:solidFill>
                  <a:srgbClr val="032F62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'distilbert-base-nli-mean-tokens'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1118" t="0" r="21748" b="0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84" name="W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</a:t>
            </a:r>
          </a:p>
        </p:txBody>
      </p:sp>
      <p:sp>
        <p:nvSpPr>
          <p:cNvPr id="185" name="Take text upvotes into account…"/>
          <p:cNvSpPr txBox="1"/>
          <p:nvPr>
            <p:ph type="body" sz="half" idx="1"/>
          </p:nvPr>
        </p:nvSpPr>
        <p:spPr>
          <a:xfrm>
            <a:off x="1270000" y="3184914"/>
            <a:ext cx="9652000" cy="9515086"/>
          </a:xfrm>
          <a:prstGeom prst="rect">
            <a:avLst/>
          </a:prstGeom>
        </p:spPr>
        <p:txBody>
          <a:bodyPr/>
          <a:lstStyle/>
          <a:p>
            <a:pPr/>
            <a:r>
              <a:t>Take text upvotes into account</a:t>
            </a:r>
          </a:p>
          <a:p>
            <a:pPr/>
            <a:r>
              <a:t>Take comment into account as well as its upvotes</a:t>
            </a:r>
          </a:p>
          <a:p>
            <a:pPr/>
            <a:r>
              <a:t>Downvoting to negative will result an opposite direction to the vectors</a:t>
            </a:r>
          </a:p>
        </p:txBody>
      </p:sp>
      <p:sp>
        <p:nvSpPr>
          <p:cNvPr id="186" name="Future:…"/>
          <p:cNvSpPr txBox="1"/>
          <p:nvPr/>
        </p:nvSpPr>
        <p:spPr>
          <a:xfrm>
            <a:off x="1171045" y="9064149"/>
            <a:ext cx="9425128" cy="426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t>Future: 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pPr>
            <a:r>
              <a:t>Add title vectors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pPr>
            <a:r>
              <a:t>Include indirect comments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pPr>
            <a:r>
              <a:t>Use a better pre-trained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89" name="Takes very long time to convert to vectors, even with GPU acceleration.…"/>
          <p:cNvSpPr txBox="1"/>
          <p:nvPr>
            <p:ph type="body" sz="quarter" idx="1"/>
          </p:nvPr>
        </p:nvSpPr>
        <p:spPr>
          <a:xfrm>
            <a:off x="1270000" y="2976941"/>
            <a:ext cx="9652000" cy="4132961"/>
          </a:xfrm>
          <a:prstGeom prst="rect">
            <a:avLst/>
          </a:prstGeom>
        </p:spPr>
        <p:txBody>
          <a:bodyPr/>
          <a:lstStyle/>
          <a:p>
            <a:pPr/>
            <a:r>
              <a:t>Takes very long time to convert to vectors, even with GPU acceleration.</a:t>
            </a:r>
          </a:p>
          <a:p>
            <a:pPr/>
            <a:r>
              <a:t>2 hours for each subreddit.</a:t>
            </a:r>
          </a:p>
        </p:txBody>
      </p:sp>
      <p:sp>
        <p:nvSpPr>
          <p:cNvPr id="190" name="Record outputs and label two subreddit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94360">
              <a:defRPr sz="3888"/>
            </a:lvl1pPr>
          </a:lstStyle>
          <a:p>
            <a:pPr/>
            <a:r>
              <a:t>Record outputs and label two subreddits</a:t>
            </a:r>
          </a:p>
        </p:txBody>
      </p:sp>
      <p:pic>
        <p:nvPicPr>
          <p:cNvPr id="191" name="Screenshot from 2020-10-18 23-12-45.png" descr="Screenshot from 2020-10-18 23-12-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1619" y="1123273"/>
            <a:ext cx="12674601" cy="557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from 2020-10-18 23-12-53.png" descr="Screenshot from 2020-10-18 23-12-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09719" y="6928525"/>
            <a:ext cx="12598401" cy="566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from 2020-10-18 23-13-20.png" descr="Screenshot from 2020-10-18 23-13-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2550" y="11286573"/>
            <a:ext cx="6375442" cy="138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from 2020-10-17 21-48-08.png" descr="Screenshot from 2020-10-17 21-48-0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31144" y="6834003"/>
            <a:ext cx="7018843" cy="214599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GPU usage is relatively low, but memory usage is very high."/>
          <p:cNvSpPr txBox="1"/>
          <p:nvPr/>
        </p:nvSpPr>
        <p:spPr>
          <a:xfrm>
            <a:off x="1270000" y="9160987"/>
            <a:ext cx="9652000" cy="260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lvl1pPr>
          </a:lstStyle>
          <a:p>
            <a:pPr/>
            <a:r>
              <a:t>GPU usage is relatively low, but memory usage is very high.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shot from 2020-10-17 21-48-25.png" descr="Screenshot from 2020-10-17 21-48-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94036" y="1522608"/>
            <a:ext cx="13195928" cy="106707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6" name="Group"/>
          <p:cNvGrpSpPr/>
          <p:nvPr/>
        </p:nvGrpSpPr>
        <p:grpSpPr>
          <a:xfrm>
            <a:off x="5850402" y="5299100"/>
            <a:ext cx="12420633" cy="6222847"/>
            <a:chOff x="-38099" y="-38100"/>
            <a:chExt cx="12420632" cy="6222846"/>
          </a:xfrm>
        </p:grpSpPr>
        <p:pic>
          <p:nvPicPr>
            <p:cNvPr id="198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0391" y="-38100"/>
              <a:ext cx="2915649" cy="76200"/>
            </a:xfrm>
            <a:prstGeom prst="rect">
              <a:avLst/>
            </a:prstGeom>
            <a:effectLst/>
          </p:spPr>
        </p:pic>
        <p:pic>
          <p:nvPicPr>
            <p:cNvPr id="200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8100" y="356145"/>
              <a:ext cx="700666" cy="76201"/>
            </a:xfrm>
            <a:prstGeom prst="rect">
              <a:avLst/>
            </a:prstGeom>
            <a:effectLst/>
          </p:spPr>
        </p:pic>
        <p:pic>
          <p:nvPicPr>
            <p:cNvPr id="202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90422" y="356145"/>
              <a:ext cx="700666" cy="76201"/>
            </a:xfrm>
            <a:prstGeom prst="rect">
              <a:avLst/>
            </a:prstGeom>
            <a:effectLst/>
          </p:spPr>
        </p:pic>
        <p:pic>
          <p:nvPicPr>
            <p:cNvPr id="204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054536" y="6108546"/>
              <a:ext cx="1327997" cy="76201"/>
            </a:xfrm>
            <a:prstGeom prst="rect">
              <a:avLst/>
            </a:prstGeom>
            <a:effectLst/>
          </p:spPr>
        </p:pic>
      </p:grpSp>
      <p:sp>
        <p:nvSpPr>
          <p:cNvPr id="207" name="GPU status during data processing"/>
          <p:cNvSpPr txBox="1"/>
          <p:nvPr/>
        </p:nvSpPr>
        <p:spPr>
          <a:xfrm>
            <a:off x="720445" y="771430"/>
            <a:ext cx="5061815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GPU status during data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  <p:bldP build="whole" bldLvl="1" animBg="1" rev="0" advAuto="0" spid="20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Ker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Keras</a:t>
            </a:r>
          </a:p>
        </p:txBody>
      </p:sp>
      <p:sp>
        <p:nvSpPr>
          <p:cNvPr id="210" name="One flatten layers, three dense layers.…"/>
          <p:cNvSpPr txBox="1"/>
          <p:nvPr>
            <p:ph type="body" sz="half" idx="1"/>
          </p:nvPr>
        </p:nvSpPr>
        <p:spPr>
          <a:xfrm>
            <a:off x="1270000" y="2804809"/>
            <a:ext cx="9652000" cy="9895191"/>
          </a:xfrm>
          <a:prstGeom prst="rect">
            <a:avLst/>
          </a:prstGeom>
        </p:spPr>
        <p:txBody>
          <a:bodyPr/>
          <a:lstStyle/>
          <a:p>
            <a:pPr/>
            <a:r>
              <a:t>One flatten layers, three dense layers.</a:t>
            </a:r>
          </a:p>
          <a:p>
            <a:pPr/>
            <a:r>
              <a:t>Accuracy: 51.75%, but probably wrong.</a:t>
            </a:r>
          </a:p>
          <a:p>
            <a:pPr/>
            <a:r>
              <a:t>Questions:</a:t>
            </a:r>
          </a:p>
          <a:p>
            <a:pPr lvl="1"/>
            <a:r>
              <a:t>What kind of layers to choose?</a:t>
            </a:r>
          </a:p>
          <a:p>
            <a:pPr lvl="1"/>
            <a:r>
              <a:t>More suggestions on keras</a:t>
            </a:r>
          </a:p>
        </p:txBody>
      </p:sp>
      <p:pic>
        <p:nvPicPr>
          <p:cNvPr id="211" name="Screenshot from 2020-10-18 23-58-20.png" descr="Screenshot from 2020-10-18 23-58-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1167" y="3473284"/>
            <a:ext cx="11743773" cy="6769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