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1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Linux:</a:t>
            </a:r>
          </a:p>
          <a:p>
            <a:pPr rtl="0" lvl="0" indent="0" marL="457200">
              <a:buNone/>
            </a:pPr>
            <a:r>
              <a:rPr lang="en"/>
              <a:t>Download jdk rpm from oracle</a:t>
            </a:r>
          </a:p>
          <a:p>
            <a:pPr rtl="0" lvl="0" indent="0" marL="457200">
              <a:buNone/>
            </a:pPr>
            <a:r>
              <a:rPr lang="en"/>
              <a:t>rpm -ivh &lt;jdk rpm&gt;</a:t>
            </a:r>
          </a:p>
          <a:p>
            <a:pPr rtl="0" lvl="0" indent="0" marL="457200">
              <a:buNone/>
            </a:pPr>
            <a:r>
              <a:rPr lang="en"/>
              <a:t>echo "export JAVA_HOME=/usr/java/default/" &gt;&gt; ~/.bashrc</a:t>
            </a:r>
          </a:p>
          <a:p>
            <a:pPr rtl="0" lvl="0" indent="0" marL="457200">
              <a:buNone/>
            </a:pPr>
            <a:r>
              <a:rPr lang="en"/>
              <a:t>source ~/.bashrc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 indent="304800">
              <a:buSzPct val="100000"/>
              <a:defRPr sz="4800"/>
            </a:lvl1pPr>
            <a:lvl2pPr algn="ctr" rtl="0" indent="304800">
              <a:buSzPct val="100000"/>
              <a:defRPr sz="4800"/>
            </a:lvl2pPr>
            <a:lvl3pPr algn="ctr" rtl="0" indent="304800">
              <a:buSzPct val="100000"/>
              <a:defRPr sz="4800"/>
            </a:lvl3pPr>
            <a:lvl4pPr algn="ctr" rtl="0" indent="304800">
              <a:buSzPct val="100000"/>
              <a:defRPr sz="4800"/>
            </a:lvl4pPr>
            <a:lvl5pPr algn="ctr" rtl="0" indent="304800">
              <a:buSzPct val="100000"/>
              <a:defRPr sz="4800"/>
            </a:lvl5pPr>
            <a:lvl6pPr algn="ctr" rtl="0" indent="304800">
              <a:buSzPct val="100000"/>
              <a:defRPr sz="4800"/>
            </a:lvl6pPr>
            <a:lvl7pPr algn="ctr" rtl="0" indent="304800">
              <a:buSzPct val="100000"/>
              <a:defRPr sz="4800"/>
            </a:lvl7pPr>
            <a:lvl8pPr algn="ctr" rtl="0" indent="304800">
              <a:buSzPct val="100000"/>
              <a:defRPr sz="4800"/>
            </a:lvl8pPr>
            <a:lvl9pPr algn="ctr" rtl="0" indent="304800">
              <a:buSzPct val="100000"/>
              <a:defRPr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www.oracle.com/technetwork/java/javase/downloads/index.html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aven.apache.org/download.cgi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gradle.org/downloads" Type="http://schemas.openxmlformats.org/officeDocument/2006/relationships/hyperlink" TargetMode="External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 to Maven/Gradle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Build Systems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Conventions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Maven is opinionated about project structure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target: Default work directory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src: All project source files go in this directory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src/main: All sources that go into primary artifact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src/test: All sources contributing to testing project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src/main/java: All java source files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src/main/webapp: All web source files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src/main/resources: All non compiled source files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src/test/java: All java test source files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src/test/resources: All non compiled test source files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Build Lifecycle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 Maven build follow a lifecycle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Default lifecycle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generate-sources/generate-resources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compile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test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package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integration-test (pre and post)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install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deploy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There is also a Clean lifecycle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Example Maven Goals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To invoke a Maven build you set a lifecycle “goal”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mvn install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Invokes generate* and compile, test, package, integration-test, install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mvn clean 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Invokes just clean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mvn clean compile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Clean old builds and execute generate*, compile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mvn compile install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Invokes generate*, compile, test, integration-test, package, install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mvn test clean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Invokes generate*, compile, test then cleans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Install JDK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go to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http://www.oracle.com/technetwork/java/javase/downloads/index.html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download Java SE 7u51 JDK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create JAVA_HOME variable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Maven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to: 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http://maven.apache.org/download.cgi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grab apache-maven-3.1.1-bin.zip/tar.gz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unzip into desired location: C:\apache-maven-3.1.1 or /root/apache-maven-3.1.1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to Path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Maven settings.xml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Contains elements used to define values which configure Maven execution in various ways, like the pom.xml, but should not be bundled to any specific project, or distributed to an audience. </a:t>
            </a:r>
          </a:p>
          <a:p>
            <a:r>
              <a:t/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These include values such as the local repository location, alternate remote repository servers, and authentication information.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settings.xml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There are two locations where a settings.xml file may live: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333333"/>
                </a:solidFill>
              </a:rPr>
              <a:t>The Maven install: $M2_HOME/conf/settings.xml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333333"/>
                </a:solidFill>
              </a:rPr>
              <a:t>A user's install: ${user.home}/.m2/settings.xml</a:t>
            </a:r>
          </a:p>
          <a:p>
            <a:pPr rtl="0" lvl="0" indent="-381000" marL="4572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former settings.xml are also called global settings, the latter settings.xml are referred to as user settings. </a:t>
            </a:r>
          </a:p>
          <a:p>
            <a:pPr rtl="0" lvl="0" indent="-381000" marL="4572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both files exists, their contents gets merged, with the user-specific settings.xml being dominant.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Generate Maven Project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create project directory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C:\Projects or /root/Projects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run command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mvn archetype:generate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45833"/>
              <a:buNone/>
            </a:pPr>
            <a:r>
              <a:rPr sz="2400" lang="en"/>
              <a:t>               -DgroupId=com.orasi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45833"/>
              <a:buNone/>
            </a:pPr>
            <a:r>
              <a:rPr sz="2400" lang="en"/>
              <a:t>               -DartifactId=maven-training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45833"/>
              <a:buNone/>
            </a:pPr>
            <a:r>
              <a:rPr sz="2400" lang="en"/>
              <a:t>               -Dversion=1.0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45833"/>
              <a:buNone/>
            </a:pPr>
            <a:r>
              <a:rPr sz="2400" lang="en"/>
              <a:t>			  -DinteractiveMode=false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Inspect Project	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look at directory structure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look at source file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look at tests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build it	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 command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mvn clean install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look at target directory contents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5" x="457200"/>
            <a:ext cy="638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background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986100" x="457200"/>
            <a:ext cy="3939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Is a Java build tool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“project management and comprehension tool”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An Apache Project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Mostly sponsored by Sonatype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History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Maven 1 (2003)</a:t>
            </a:r>
          </a:p>
          <a:p>
            <a:pPr rtl="0" lvl="2" indent="-3175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Very Ugly</a:t>
            </a:r>
          </a:p>
          <a:p>
            <a:pPr rtl="0" lvl="2" indent="-3175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Used in Stack 1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Maven 2 (2005)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Complete rewrite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Not backwards Compatible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Used in Stack 2.0,2.1,2.2,3.0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Maven 3 (2010)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Same as Maven 2 but more stable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Used in Stack 2.3, 3.1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make another project	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 Projects directory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mvn archetype:generate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         	-DgroupId=com.orasi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         	-DartifactId=maven-training-web \</a:t>
            </a:r>
          </a:p>
          <a:p>
            <a:pPr rtl="0" lvl="0" indent="457200" marL="137160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-Dversion=1.0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	            	-DarchetypeArtifactId=maven-archetype-webapp \</a:t>
            </a:r>
          </a:p>
          <a:p>
            <a:pPr rtl="0" lvl="0" indent="-228600" marL="91440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		     	-DinteractiveMode=false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Make a multi-module project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copy pom.xml from one of projects and move to C:\Projects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change artifactId to maven-training-parent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change packaging to pom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add modules block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add parent block to individual project pom’s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can delete groupId and version redundancies to inherit from parent pom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run mvn clean install from parent pom level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and Dependencies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Maven revolutionized Java dependency management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No more checking libraries into version control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Introduced the Maven Repository concept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Established Maven Central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Created a module metadata file (POM)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Introduced concept of transitive dependency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Often include source and javadoc artifacts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Adding a Dependency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Dependencies consist of: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GAV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Scope: compile, test, provided (default=compile)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Type: jar, pom, war, ear, zip (default=jar)</a:t>
            </a:r>
          </a:p>
          <a:p>
            <a:r>
              <a:t/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13500" x="457200"/>
            <a:ext cy="1924050" cx="4381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Repositories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Dependencies are downloaded from repositories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Via http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Downloaded dependencies are cached in a local repository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Usually found in ${user.home}/.m2/repository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Repository follows a simple directory structure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{groupId}/{artifactId}/{version}/{artifactId}-{version}.jar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groupId ‘.’ is replaced with ‘/’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Maven Central is primary community repo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http://repo1.maven.org/maven2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Proxy Repositories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Proxy Repositories are useful: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Organizationally cache artifacts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Allow organization some control over dependencies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Combines repositories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 IMH uses the Nexus repository manager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All artifacts in Nexus go through approval process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License verified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Improve organizational reuse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Defining a repository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Repositories are defined in the pom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Repositories can be inherited from parent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Repositories are keyed by id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Downloading snapshots can be controlled</a:t>
            </a:r>
          </a:p>
          <a:p>
            <a:r>
              <a:t/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10925" x="457200"/>
            <a:ext cy="2286000" cx="6934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Transitive Dependencies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840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Transitive Dependency Definition: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 dependency that should be included when declaring project itself is a dependency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ProjectA depends on ProjectB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ProjectC depends on ProjectA then ProjectB is automatically included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Only compile and runtime scopes are transitive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Transitive dependencies are controlled using: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Exclusions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Optional declarations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Dependency Exclusions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Exclusions exclude transitive dependencies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Dependency consumer solution</a:t>
            </a:r>
          </a:p>
          <a:p>
            <a:r>
              <a:t/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73125" x="633650"/>
            <a:ext cy="2752725" cx="52006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Optional Dependencies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Don’t propagate dependency transitively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Save space, memory, etc.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Optional is under used</a:t>
            </a:r>
          </a:p>
          <a:p>
            <a:r>
              <a:t/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82150" x="457200"/>
            <a:ext cy="1876425" cx="4457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features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Dependency System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Multi-module builds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Consistent project structure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Consistent build model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Plugin oriented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Project generated sites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Dependency Management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What do you do when versions collide?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Allow Maven to manage it?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maven-enforcer-plugin with DependencyConververgence rule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run “mvn dependency:tree”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 before mentioned exclusion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DependencyManagement tag (next slide)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Take control yourself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Manage the version manually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Using Dependency Management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232" name="Shape 2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114675" cx="4810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Maven is a software project management and comprehension tool. 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Based on the concept of a project object model (POM), Maven can manage a project’s build, reporting, and documentation from a central piece of information.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So what’s Gradle?</a:t>
            </a: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Gradle?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Gradle is a general purpose build system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It comes with a rich build description language (DSL) based on Groovy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Supports Build-by-Convention principle, but is very flexible and extensible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Has built in plug-ins for Java, Groovy, Maven, etc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Integrates well with Ant and Maven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Gradle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http://www.gradle.org/downloads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 GRADLE_HOME variable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to path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jump right in	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 directory C:\Projects\gradle-training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 text file: build.gradle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text: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task hello &lt;&lt; {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println ‘Hello, World!’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}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cmd prompt run command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gradle hello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Build a java project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copy src folder from maven-training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delete test subfolder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pom.xml vs build.gradle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275" name="Shape 2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1190625" cx="3581400"/>
          </a:xfrm>
          <a:prstGeom prst="rect">
            <a:avLst/>
          </a:prstGeom>
        </p:spPr>
      </p:pic>
      <p:pic>
        <p:nvPicPr>
          <p:cNvPr id="276" name="Shape 27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92600" x="457200"/>
            <a:ext cy="352425" cx="20669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build our project	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edit build.gradle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apply plugin: ‘java’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 ‘gradle build’ at prompt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cd build\libs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java -cp gradle-training.jar com.orasi.App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mindset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All build systems are essentially the same: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Compile Source code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Copy Resource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Compile and Run Tests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Package Project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Deploy Project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Cleanup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Describe the project and configure the build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You don’t script a build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Maven has no concept of a condition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Plugins are configured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Convert Maven project to Gradle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 C:\Projects\maven-training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gradle setupBuild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gradle build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 C:\Projects\maven-training\build\reports\tests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double-click index.html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End</a:t>
            </a:r>
          </a:p>
        </p:txBody>
      </p:sp>
      <p:sp>
        <p:nvSpPr>
          <p:cNvPr id="294" name="Shape 29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http://www.onetimebox.org/box/C6bqG98XPhdCvHRrX</a:t>
            </a:r>
          </a:p>
        </p:txBody>
      </p:sp>
      <p:sp>
        <p:nvSpPr>
          <p:cNvPr id="300" name="Shape 30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Maven POM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Stands for Project Object Model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Describes a project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Name and Version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Artifact Type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Source Code Locations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Dependencies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Plugins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Profiles (Alternate build configurations)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Uses XML by Default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Project naming (GAV)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Maven uniquely identifies a project using: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groupID: Arbitrary project grouping identifier (no spaces or colons)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Usually loosely based on Java package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artfiactId: Arbitrary name of project (no spaces or colons)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version: Version of project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Format {Major}.{Minor}.{Maintanence}</a:t>
            </a:r>
          </a:p>
          <a:p>
            <a:pPr rtl="0" lvl="2" indent="-3429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Add ‘-SNAPSHOT ‘ to identify in development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GAV Syntax: groupId:artifactId:version</a:t>
            </a:r>
          </a:p>
          <a:p>
            <a:r>
              <a:t/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6575" x="1028050"/>
            <a:ext cy="1200150" cx="39719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Packaging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Build type identified using the “packaging” element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Tells Maven how to build the project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Example packaging types: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pom, jar, war, ear, custom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Default is jar</a:t>
            </a:r>
          </a:p>
          <a:p>
            <a:r>
              <a:t/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47375" x="457200"/>
            <a:ext cy="1419225" cx="4010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Project Inheritance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Pom files can inherit configuration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groupId, version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Project Config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Dependencies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Plugin configuration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Etc.</a:t>
            </a:r>
          </a:p>
          <a:p>
            <a:r>
              <a:t/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4400" x="457200"/>
            <a:ext cy="1895475" cx="4772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Multi Module Projects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Maven has 1st class multi-module support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Each maven project creates 1 primary artifact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 parent pom is used to group modules</a:t>
            </a:r>
          </a:p>
          <a:p>
            <a:r>
              <a:t/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13262" x="6505575"/>
            <a:ext cy="2038350" cx="2181225"/>
          </a:xfrm>
          <a:prstGeom prst="rect">
            <a:avLst/>
          </a:prstGeom>
        </p:spPr>
      </p:pic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13312" x="457200"/>
            <a:ext cy="1438275" cx="39433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