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5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JUnit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Unit Testing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JUnit Test Suite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If you have several test classes, you can combine them into a </a:t>
            </a:r>
            <a:r>
              <a:rPr sz="2400" lang="en" i="1"/>
              <a:t>test suite</a:t>
            </a:r>
            <a:r>
              <a:rPr sz="2400" lang="en"/>
              <a:t>. Running a test suite will execute all test classes in that suite in the specified order.</a:t>
            </a:r>
          </a:p>
          <a:p>
            <a:r>
              <a:t/>
            </a:r>
          </a:p>
          <a:p>
            <a:r>
              <a:t/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628475" x="2757487"/>
            <a:ext cy="1352550" cx="36290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Installing JUnit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Eclipse allows you to use the version of JUnit which is integrated in Eclipse.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If you want to control the used JUnit library explicitly, download JUnit4.x.jar from the JUnit website.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Creating Test Suite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To create a test suite in Eclipse, you select the test classes which should be included into this in the </a:t>
            </a:r>
            <a:r>
              <a:rPr lang="en" i="1"/>
              <a:t>Package Explorer</a:t>
            </a:r>
            <a:r>
              <a:rPr lang="en"/>
              <a:t> view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right-click on them and select </a:t>
            </a:r>
            <a:r>
              <a:rPr lang="en" i="1"/>
              <a:t>New </a:t>
            </a:r>
            <a:r>
              <a:rPr lang="en"/>
              <a:t>→ </a:t>
            </a:r>
            <a:r>
              <a:rPr lang="en" i="1"/>
              <a:t>Other...</a:t>
            </a:r>
            <a:r>
              <a:rPr lang="en"/>
              <a:t> → </a:t>
            </a:r>
            <a:r>
              <a:rPr lang="en" i="1"/>
              <a:t>JUnit</a:t>
            </a:r>
            <a:r>
              <a:rPr lang="en"/>
              <a:t> → </a:t>
            </a:r>
            <a:r>
              <a:rPr lang="en" i="1"/>
              <a:t>JUnit Test Suite</a:t>
            </a:r>
            <a:r>
              <a:rPr lang="en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5" name="Shape 9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0500" x="2071687"/>
            <a:ext cy="4762500" cx="50006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Creating JUnit tests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101600" indent="-3810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You can write the JUnit tests manually, but Eclipse supports the creation of JUnit tests via wizards.</a:t>
            </a:r>
          </a:p>
          <a:p>
            <a:r>
              <a:t/>
            </a:r>
          </a:p>
          <a:p>
            <a:pPr rtl="0" lvl="0" marR="101600" indent="-3810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For example, to create a JUnit test class for an existing class, right-click on your new class, select this class in the </a:t>
            </a:r>
            <a:r>
              <a:rPr sz="2400" lang="en" i="1"/>
              <a:t>Package Explorer</a:t>
            </a:r>
            <a:r>
              <a:rPr sz="2400" lang="en"/>
              <a:t> view, right-click on it and select </a:t>
            </a:r>
            <a:r>
              <a:rPr sz="2400" lang="en" i="1"/>
              <a:t>New</a:t>
            </a:r>
            <a:r>
              <a:rPr sz="2400" lang="en"/>
              <a:t> → </a:t>
            </a:r>
            <a:r>
              <a:rPr sz="2400" lang="en" i="1"/>
              <a:t>JUnit Test Case</a:t>
            </a:r>
            <a:r>
              <a:rPr sz="2400" lang="en"/>
              <a:t>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Running JUnit Tests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101600" indent="-3556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To run a test, select the class which contains the tests, right-click on it and select </a:t>
            </a:r>
            <a:r>
              <a:rPr sz="2000" lang="en" i="1"/>
              <a:t>Run-as</a:t>
            </a:r>
            <a:r>
              <a:rPr sz="2000" lang="en"/>
              <a:t> → </a:t>
            </a:r>
            <a:r>
              <a:rPr sz="2000" lang="en" i="1"/>
              <a:t>JUnit Test</a:t>
            </a:r>
            <a:r>
              <a:rPr sz="2000" lang="en"/>
              <a:t>. This starts JUnit and executes all test methods in this class.</a:t>
            </a:r>
          </a:p>
          <a:p>
            <a:r>
              <a:t/>
            </a:r>
          </a:p>
          <a:p>
            <a:pPr rtl="0" lvl="0" marR="101600" indent="-3556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Eclipse provides the </a:t>
            </a:r>
            <a:r>
              <a:rPr b="1" sz="2000" lang="en"/>
              <a:t>Alt</a:t>
            </a:r>
            <a:r>
              <a:rPr sz="2000" lang="en"/>
              <a:t>+</a:t>
            </a:r>
            <a:r>
              <a:rPr b="1" sz="2000" lang="en"/>
              <a:t>Shift</a:t>
            </a:r>
            <a:r>
              <a:rPr sz="2000" lang="en"/>
              <a:t>+</a:t>
            </a:r>
            <a:r>
              <a:rPr b="1" sz="2000" lang="en"/>
              <a:t>X,</a:t>
            </a:r>
            <a:r>
              <a:rPr sz="2000" lang="en"/>
              <a:t> </a:t>
            </a:r>
            <a:r>
              <a:rPr b="1" sz="2000" lang="en"/>
              <a:t>,T</a:t>
            </a:r>
            <a:r>
              <a:rPr sz="2000" lang="en"/>
              <a:t> shortcut to run the test in the selected class. If you position the cursor on one method name, this shortcut runs only the selected test method.</a:t>
            </a:r>
          </a:p>
          <a:p>
            <a:r>
              <a:t/>
            </a:r>
          </a:p>
          <a:p>
            <a:pPr rtl="0" lvl="0" marR="101600" indent="-3556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To see the result of an JUnit test, Eclipse uses the </a:t>
            </a:r>
            <a:r>
              <a:rPr sz="2000" lang="en" i="1"/>
              <a:t>JUnit</a:t>
            </a:r>
            <a:r>
              <a:rPr sz="2000" lang="en"/>
              <a:t> view which shows the results of the tests. You can also select individual unit tests in this view , right-click on them and select </a:t>
            </a:r>
            <a:r>
              <a:rPr sz="2000" lang="en" i="1"/>
              <a:t>Run</a:t>
            </a:r>
            <a:r>
              <a:rPr sz="2000" lang="en"/>
              <a:t> to execute them again.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2" name="Shape 1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662450" x="1281100"/>
            <a:ext cy="3390900" cx="6581775"/>
          </a:xfrm>
          <a:prstGeom prst="rect">
            <a:avLst/>
          </a:prstGeom>
        </p:spPr>
      </p:pic>
      <p:sp>
        <p:nvSpPr>
          <p:cNvPr id="113" name="Shape 113"/>
          <p:cNvSpPr txBox="1"/>
          <p:nvPr>
            <p:ph idx="1" type="body"/>
          </p:nvPr>
        </p:nvSpPr>
        <p:spPr>
          <a:xfrm>
            <a:off y="4406298" x="457200"/>
            <a:ext cy="613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>
              <a:buNone/>
            </a:pPr>
            <a:r>
              <a:rPr sz="1400" lang="en"/>
              <a:t>By default this view shows all tests. You can also configure, that it only shows failing tests or that the view is only activated upon failing tests.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Eclipse JUnit Content Assist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101600" indent="-3429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JUnit uses static methods and Eclipse cannot always create the corresponding static import statements automatically.</a:t>
            </a:r>
          </a:p>
          <a:p>
            <a:pPr rtl="0" lvl="0" marR="101600" indent="-3429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You can make the JUnit test methods available via the </a:t>
            </a:r>
            <a:r>
              <a:rPr sz="1800" lang="en" i="1"/>
              <a:t>Content Assists</a:t>
            </a:r>
            <a:r>
              <a:rPr sz="1800" lang="en"/>
              <a:t>. </a:t>
            </a:r>
            <a:r>
              <a:rPr sz="1800" lang="en" i="1"/>
              <a:t>Content Assists</a:t>
            </a:r>
            <a:r>
              <a:rPr sz="1800" lang="en"/>
              <a:t> is a functionality in Eclipse which allows the developer to get context sensitive code completion in an editor upon user request.</a:t>
            </a:r>
          </a:p>
          <a:p>
            <a:pPr rtl="0" lvl="0" marR="101600" indent="-3429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Open the Preferences via </a:t>
            </a:r>
            <a:r>
              <a:rPr sz="1800" lang="en" i="1"/>
              <a:t>Window</a:t>
            </a:r>
            <a:r>
              <a:rPr sz="1800" lang="en"/>
              <a:t> → </a:t>
            </a:r>
            <a:r>
              <a:rPr sz="1800" lang="en" i="1"/>
              <a:t>Preferences</a:t>
            </a:r>
            <a:r>
              <a:rPr sz="1800" lang="en"/>
              <a:t> and select </a:t>
            </a:r>
            <a:r>
              <a:rPr sz="1800" lang="en" i="1"/>
              <a:t>Java</a:t>
            </a:r>
            <a:r>
              <a:rPr sz="1800" lang="en"/>
              <a:t> → </a:t>
            </a:r>
            <a:r>
              <a:rPr sz="1800" lang="en" i="1"/>
              <a:t>Editor</a:t>
            </a:r>
            <a:r>
              <a:rPr sz="1800" lang="en"/>
              <a:t> → </a:t>
            </a:r>
            <a:r>
              <a:rPr sz="1800" lang="en" i="1"/>
              <a:t>Content Assist</a:t>
            </a:r>
            <a:r>
              <a:rPr sz="1800" lang="en"/>
              <a:t> → </a:t>
            </a:r>
            <a:r>
              <a:rPr sz="1800" lang="en" i="1"/>
              <a:t>Favorites</a:t>
            </a:r>
            <a:r>
              <a:rPr sz="1800" lang="en"/>
              <a:t>.</a:t>
            </a:r>
          </a:p>
          <a:p>
            <a:pPr rtl="0" lvl="0" marR="101600" indent="-3429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Use the </a:t>
            </a:r>
            <a:r>
              <a:rPr sz="1800" lang="en" i="1"/>
              <a:t>New Type</a:t>
            </a:r>
            <a:r>
              <a:rPr sz="1800" lang="en"/>
              <a:t> button to add the org.junit.Assert type. This makes, for example, the assertTrue, assertFalse and assertEquals methods directly available in the </a:t>
            </a:r>
            <a:r>
              <a:rPr sz="1800" lang="en" i="1"/>
              <a:t>Content Assists</a:t>
            </a:r>
            <a:r>
              <a:rPr sz="1800" lang="en"/>
              <a:t>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Let’s make some tests!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Create a new source folder </a:t>
            </a:r>
            <a:r>
              <a:rPr lang="en" i="1"/>
              <a:t>test</a:t>
            </a:r>
            <a:r>
              <a:rPr lang="en"/>
              <a:t>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right-click on your project, select </a:t>
            </a:r>
            <a:r>
              <a:rPr sz="2400" lang="en" i="1"/>
              <a:t>Properties</a:t>
            </a:r>
            <a:r>
              <a:rPr sz="2400" lang="en"/>
              <a:t> and choose </a:t>
            </a:r>
            <a:r>
              <a:rPr sz="2400" lang="en" i="1"/>
              <a:t>Java</a:t>
            </a:r>
            <a:r>
              <a:rPr sz="2400" lang="en"/>
              <a:t> </a:t>
            </a:r>
            <a:r>
              <a:rPr sz="2400" lang="en" i="1"/>
              <a:t>Build Path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Select the </a:t>
            </a:r>
            <a:r>
              <a:rPr sz="2400" lang="en" i="1"/>
              <a:t>Source</a:t>
            </a:r>
            <a:r>
              <a:rPr sz="2400" lang="en"/>
              <a:t> tab.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Press the </a:t>
            </a:r>
            <a:r>
              <a:rPr sz="2400" lang="en" i="1"/>
              <a:t>Add Folder</a:t>
            </a:r>
            <a:r>
              <a:rPr sz="2400" lang="en"/>
              <a:t> button.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Click the </a:t>
            </a:r>
            <a:r>
              <a:rPr sz="2400" lang="en" i="1"/>
              <a:t>Create New Folder</a:t>
            </a:r>
            <a:r>
              <a:rPr sz="2400" lang="en"/>
              <a:t> button.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Enter </a:t>
            </a:r>
            <a:r>
              <a:rPr sz="2400" lang="en" i="1"/>
              <a:t>test</a:t>
            </a:r>
            <a:r>
              <a:rPr sz="2400" lang="en"/>
              <a:t> for folder name.</a:t>
            </a:r>
          </a:p>
          <a:p>
            <a:pPr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Click Finish then OK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Add this method to Person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132" name="Shape 1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457200"/>
            <a:ext cy="990600" cx="55721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5100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Unit tests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226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 </a:t>
            </a:r>
            <a:r>
              <a:rPr sz="2400" lang="en" i="1"/>
              <a:t>unit test</a:t>
            </a:r>
            <a:r>
              <a:rPr sz="2400" lang="en"/>
              <a:t> is code that tests the smallest unit of functionality.</a:t>
            </a:r>
          </a:p>
          <a:p>
            <a:pPr rtl="0" lvl="0">
              <a:buNone/>
            </a:pPr>
            <a:r>
              <a:rPr sz="2400" lang="en"/>
              <a:t>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The percentage of code which is tested by unit tests is typically called </a:t>
            </a:r>
            <a:r>
              <a:rPr sz="2400" lang="en" i="1"/>
              <a:t>test coverage</a:t>
            </a:r>
            <a:r>
              <a:rPr sz="2400" lang="en"/>
              <a:t>.</a:t>
            </a:r>
          </a:p>
          <a:p>
            <a:r>
              <a:t/>
            </a:r>
          </a:p>
          <a:p>
            <a:pPr rtl="0" lvl="0" marR="101600" indent="-3810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 unit test targets a small unit of code, e.g., a method or a class, (local tests).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Create a JUnit test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101600" indent="-3429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Right-click on your Person class in the </a:t>
            </a:r>
            <a:r>
              <a:rPr sz="1800" lang="en" i="1"/>
              <a:t>Package Explorer</a:t>
            </a:r>
            <a:r>
              <a:rPr sz="1800" lang="en"/>
              <a:t> view</a:t>
            </a:r>
          </a:p>
          <a:p>
            <a:pPr rtl="0" lvl="0" marR="101600" indent="-3429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Select </a:t>
            </a:r>
            <a:r>
              <a:rPr sz="1800" lang="en" i="1"/>
              <a:t>New</a:t>
            </a:r>
            <a:r>
              <a:rPr sz="1800" lang="en"/>
              <a:t> → </a:t>
            </a:r>
            <a:r>
              <a:rPr sz="1800" lang="en" i="1"/>
              <a:t>JUnit Test Case</a:t>
            </a:r>
            <a:r>
              <a:rPr sz="1800" lang="en"/>
              <a:t>.</a:t>
            </a:r>
          </a:p>
          <a:p>
            <a:pPr rtl="0" lvl="0" marR="101600" indent="-3429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In the following wizard ensure that the </a:t>
            </a:r>
            <a:r>
              <a:rPr sz="1800" lang="en" i="1"/>
              <a:t>New JUnit 4 test</a:t>
            </a:r>
            <a:r>
              <a:rPr sz="1800" lang="en"/>
              <a:t> flag is selected</a:t>
            </a:r>
          </a:p>
          <a:p>
            <a:pPr rtl="0" lvl="0" marR="101600" indent="-3429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Set the source folder to </a:t>
            </a:r>
            <a:r>
              <a:rPr sz="1800" lang="en" i="1"/>
              <a:t>test</a:t>
            </a:r>
            <a:r>
              <a:rPr sz="1800" lang="en"/>
              <a:t>, so that your test class gets created in this folder.</a:t>
            </a:r>
          </a:p>
          <a:p>
            <a:pPr rtl="0" lvl="0" marR="101600" indent="-3429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Check setupBeforeClass and tearDownAfterClass</a:t>
            </a:r>
          </a:p>
          <a:p>
            <a:pPr rtl="0" lvl="0" marR="101600" indent="-3429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Press the </a:t>
            </a:r>
            <a:r>
              <a:rPr sz="1800" lang="en" i="1"/>
              <a:t>Next</a:t>
            </a:r>
            <a:r>
              <a:rPr sz="1800" lang="en"/>
              <a:t> button and select the methods that you want to test.</a:t>
            </a:r>
          </a:p>
          <a:p>
            <a:pPr rtl="0" lvl="1" marR="101600" indent="-342900" marL="9144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Select getYearsToRetirement</a:t>
            </a:r>
          </a:p>
          <a:p>
            <a:pPr rtl="0" lvl="0" marR="101600" indent="-3429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If the JUnit library is not part of the classpath of your project, Eclipse will prompt you to add it. </a:t>
            </a:r>
          </a:p>
          <a:p>
            <a:pPr rtl="0" lvl="0" marR="101600" indent="-3429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Click Finish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y="4579850" x="457200"/>
            <a:ext cy="3462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l">
              <a:buNone/>
            </a:pPr>
            <a:r>
              <a:rPr lang="en"/>
              <a:t>Create test with this code.  Adding other @Test and filling out stubbed @Test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5950" x="1976437"/>
            <a:ext cy="4533900" cx="51911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Run your test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Right-click on your new test class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Select </a:t>
            </a:r>
            <a:r>
              <a:rPr sz="2400" lang="en" i="1"/>
              <a:t>Run-As</a:t>
            </a:r>
            <a:r>
              <a:rPr sz="2400" lang="en"/>
              <a:t> → </a:t>
            </a:r>
            <a:r>
              <a:rPr sz="2400" lang="en" i="1"/>
              <a:t>JUnit Test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The result of the tests will be displayed in the JUnit view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One test should be succesful and one test should show an error. </a:t>
            </a:r>
          </a:p>
          <a:p>
            <a:pPr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This error is indicated by a red bar.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5" name="Shape 1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09587" x="3333750"/>
            <a:ext cy="4124325" cx="2476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Fix the bugs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test is failing, because our Person class is currently not working correctly.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It does an addition instead of subtraction. 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Also need a value over 100 to test Exception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Fix the bugs and re-run the test to get a green bar.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End</a:t>
            </a:r>
          </a:p>
        </p:txBody>
      </p:sp>
      <p:sp>
        <p:nvSpPr>
          <p:cNvPr id="167" name="Shape 167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90050" x="457200"/>
            <a:ext cy="1110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Integration, functional, acceptance, performance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101600" indent="-3810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Integration tests build on unit tests by combining the units of code and testing the resulting combination. </a:t>
            </a:r>
          </a:p>
          <a:p>
            <a:pPr rtl="0" lvl="0" marR="101600" indent="-3810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Functional tests usually check a particular feature for correctness by comparing the results for a given input against the specification.</a:t>
            </a:r>
          </a:p>
          <a:p>
            <a:pPr rtl="0" lvl="0" marR="101600" indent="-3810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An acceptance test is a particular type of functional test. </a:t>
            </a:r>
          </a:p>
          <a:p>
            <a:pPr rtl="0" lvl="0" marR="101600" indent="-3810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Performance tests are used to benchmark software components in a repeatable way.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1500"/>
              </a:spcBef>
              <a:buNone/>
            </a:pPr>
            <a:r>
              <a:rPr sz="3000" lang="en">
                <a:solidFill>
                  <a:srgbClr val="333333"/>
                </a:solidFill>
              </a:rPr>
              <a:t>Using JUnit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 i="1"/>
              <a:t>JUnit</a:t>
            </a:r>
            <a:r>
              <a:rPr sz="2400" lang="en"/>
              <a:t> in version 4.x is a test framework which uses annotations to identify methods that specify a test. </a:t>
            </a:r>
          </a:p>
          <a:p>
            <a:pPr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Typically these test methods are contained in a class called a </a:t>
            </a:r>
            <a:r>
              <a:rPr sz="2400" lang="en" i="1"/>
              <a:t>Test class</a:t>
            </a:r>
            <a:r>
              <a:rPr sz="2400" lang="en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test method in a class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The following code shows a JUnit test method .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334337" x="2014537"/>
            <a:ext cy="1457325" cx="51149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test creation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marR="101600" indent="-3810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JUnit assumes that all test methods can be executed in an arbitrary order. Therefore tests should not depend on other tests.</a:t>
            </a:r>
          </a:p>
          <a:p>
            <a:pPr rtl="0" lvl="0" marR="101600" indent="-3810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To write a test with JUnit you annotate a method with the @</a:t>
            </a:r>
            <a:r>
              <a:rPr sz="2400" lang="en" i="1"/>
              <a:t>org.junit.Test </a:t>
            </a:r>
            <a:r>
              <a:rPr sz="2400" lang="en"/>
              <a:t>annotation and use a method provided by JUnit to check the expected result of the code execution versus the actual result.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0" name="Shape 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0012" x="847725"/>
            <a:ext cy="4943475" cx="74485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Assert Statements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JUnit provides static methods in the Assert class to test for certain conditions. 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These </a:t>
            </a:r>
            <a:r>
              <a:rPr sz="2400" lang="en" i="1"/>
              <a:t>assertion methods</a:t>
            </a:r>
            <a:r>
              <a:rPr sz="2400" lang="en"/>
              <a:t> typically start with assert and allow you to specify the error message, the expected and the actual result. </a:t>
            </a:r>
          </a:p>
          <a:p>
            <a:pPr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An </a:t>
            </a:r>
            <a:r>
              <a:rPr sz="2400" lang="en" i="1"/>
              <a:t>assertion method</a:t>
            </a:r>
            <a:r>
              <a:rPr sz="2400" lang="en"/>
              <a:t> compares the actual value returned by a test to the expected value, and throws an AssertionException if the comparison test fails.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1" name="Shape 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0500" x="890587"/>
            <a:ext cy="4762500" cx="73628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