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85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8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84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65.xml" Type="http://schemas.openxmlformats.org/officeDocument/2006/relationships/slide" Id="rId71"/><Relationship Target="slides/slide28.xml" Type="http://schemas.openxmlformats.org/officeDocument/2006/relationships/slide" Id="rId34"/><Relationship Target="slides/slide64.xml" Type="http://schemas.openxmlformats.org/officeDocument/2006/relationships/slide" Id="rId70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69.xml" Type="http://schemas.openxmlformats.org/officeDocument/2006/relationships/slide" Id="rId75"/><Relationship Target="slides/slide68.xml" Type="http://schemas.openxmlformats.org/officeDocument/2006/relationships/slide" Id="rId74"/><Relationship Target="slides/slide67.xml" Type="http://schemas.openxmlformats.org/officeDocument/2006/relationships/slide" Id="rId73"/><Relationship Target="slides/slide66.xml" Type="http://schemas.openxmlformats.org/officeDocument/2006/relationships/slide" Id="rId72"/><Relationship Target="slides/slide73.xml" Type="http://schemas.openxmlformats.org/officeDocument/2006/relationships/slide" Id="rId79"/><Relationship Target="slides/slide72.xml" Type="http://schemas.openxmlformats.org/officeDocument/2006/relationships/slide" Id="rId78"/><Relationship Target="slides/slide71.xml" Type="http://schemas.openxmlformats.org/officeDocument/2006/relationships/slide" Id="rId77"/><Relationship Target="slides/slide70.xml" Type="http://schemas.openxmlformats.org/officeDocument/2006/relationships/slide" Id="rId76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43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4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5.xml" Type="http://schemas.openxmlformats.org/officeDocument/2006/relationships/slide" Id="rId41"/><Relationship Target="tableStyles.xml" Type="http://schemas.openxmlformats.org/officeDocument/2006/relationships/tableStyles" Id="rId3"/><Relationship Target="slides/slide36.xml" Type="http://schemas.openxmlformats.org/officeDocument/2006/relationships/slide" Id="rId42"/><Relationship Target="slides/slide74.xml" Type="http://schemas.openxmlformats.org/officeDocument/2006/relationships/slide" Id="rId80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76.xml" Type="http://schemas.openxmlformats.org/officeDocument/2006/relationships/slide" Id="rId82"/><Relationship Target="slides/slide39.xml" Type="http://schemas.openxmlformats.org/officeDocument/2006/relationships/slide" Id="rId45"/><Relationship Target="slides/slide75.xml" Type="http://schemas.openxmlformats.org/officeDocument/2006/relationships/slide" Id="rId81"/><Relationship Target="slides/slide40.xml" Type="http://schemas.openxmlformats.org/officeDocument/2006/relationships/slide" Id="rId46"/><Relationship Target="slides/slide78.xml" Type="http://schemas.openxmlformats.org/officeDocument/2006/relationships/slide" Id="rId84"/><Relationship Target="slides/slide77.xml" Type="http://schemas.openxmlformats.org/officeDocument/2006/relationships/slide" Id="rId83"/><Relationship Target="slides/slide3.xml" Type="http://schemas.openxmlformats.org/officeDocument/2006/relationships/slide" Id="rId9"/><Relationship Target="slides/slide80.xml" Type="http://schemas.openxmlformats.org/officeDocument/2006/relationships/slide" Id="rId86"/><Relationship Target="slides/slide79.xml" Type="http://schemas.openxmlformats.org/officeDocument/2006/relationships/slide" Id="rId85"/><Relationship Target="slides/slide82.xml" Type="http://schemas.openxmlformats.org/officeDocument/2006/relationships/slide" Id="rId88"/><Relationship Target="notesMasters/notesMaster1.xml" Type="http://schemas.openxmlformats.org/officeDocument/2006/relationships/notesMaster" Id="rId6"/><Relationship Target="slides/slide81.xml" Type="http://schemas.openxmlformats.org/officeDocument/2006/relationships/slide" Id="rId87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83.xml" Type="http://schemas.openxmlformats.org/officeDocument/2006/relationships/slide" Id="rId89"/><Relationship Target="slides/slide1.xml" Type="http://schemas.openxmlformats.org/officeDocument/2006/relationships/slide" Id="rId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84.xml" Type="http://schemas.openxmlformats.org/officeDocument/2006/relationships/slide" Id="rId90"/><Relationship Target="slides/slide85.xml" Type="http://schemas.openxmlformats.org/officeDocument/2006/relationships/slide" Id="rId91"/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63.xml" Type="http://schemas.openxmlformats.org/officeDocument/2006/relationships/slide" Id="rId69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54.xml" Type="http://schemas.openxmlformats.org/officeDocument/2006/relationships/slide" Id="rId60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60.xml" Type="http://schemas.openxmlformats.org/officeDocument/2006/relationships/slide" Id="rId66"/><Relationship Target="slides/slide59.xml" Type="http://schemas.openxmlformats.org/officeDocument/2006/relationships/slide" Id="rId65"/><Relationship Target="slides/slide62.xml" Type="http://schemas.openxmlformats.org/officeDocument/2006/relationships/slide" Id="rId68"/><Relationship Target="slides/slide61.xml" Type="http://schemas.openxmlformats.org/officeDocument/2006/relationships/slide" Id="rId67"/><Relationship Target="slides/slide56.xml" Type="http://schemas.openxmlformats.org/officeDocument/2006/relationships/slide" Id="rId62"/><Relationship Target="slides/slide55.xml" Type="http://schemas.openxmlformats.org/officeDocument/2006/relationships/slide" Id="rId61"/><Relationship Target="slides/slide58.xml" Type="http://schemas.openxmlformats.org/officeDocument/2006/relationships/slide" Id="rId64"/><Relationship Target="slides/slide57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Linux:</a:t>
            </a:r>
          </a:p>
          <a:p>
            <a:pPr rtl="0" lvl="0" indent="0" marL="457200">
              <a:buNone/>
            </a:pPr>
            <a:r>
              <a:rPr lang="en"/>
              <a:t>Download jdk rpm from oracle</a:t>
            </a:r>
          </a:p>
          <a:p>
            <a:pPr rtl="0" lvl="0" indent="0" marL="457200">
              <a:buNone/>
            </a:pPr>
            <a:r>
              <a:rPr lang="en"/>
              <a:t>rpm -ivh &lt;jdk rpm&gt;</a:t>
            </a:r>
          </a:p>
          <a:p>
            <a:pPr rtl="0" lvl="0" indent="0" marL="457200">
              <a:buNone/>
            </a:pPr>
            <a:r>
              <a:rPr lang="en"/>
              <a:t>echo "export JAVA_HOME=/usr/java/default/" &gt;&gt; ~/.bashrc</a:t>
            </a:r>
          </a:p>
          <a:p>
            <a:pPr rtl="0" lvl="0" indent="0" marL="457200">
              <a:buNone/>
            </a:pPr>
            <a:r>
              <a:rPr lang="en"/>
              <a:t>source ~/.bashrc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5" name="Shape 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5" name="Shape 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3" name="Shape 5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9" name="Shape 5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5" name="Shape 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1" name="Shape 5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7" name="Shape 5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3" name="Shape 5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 indent="304800">
              <a:buSzPct val="100000"/>
              <a:defRPr sz="4800"/>
            </a:lvl1pPr>
            <a:lvl2pPr algn="ctr" rtl="0" indent="304800">
              <a:buSzPct val="100000"/>
              <a:defRPr sz="4800"/>
            </a:lvl2pPr>
            <a:lvl3pPr algn="ctr" rtl="0" indent="304800">
              <a:buSzPct val="100000"/>
              <a:defRPr sz="4800"/>
            </a:lvl3pPr>
            <a:lvl4pPr algn="ctr" rtl="0" indent="304800">
              <a:buSzPct val="100000"/>
              <a:defRPr sz="4800"/>
            </a:lvl4pPr>
            <a:lvl5pPr algn="ctr" rtl="0" indent="304800">
              <a:buSzPct val="100000"/>
              <a:defRPr sz="4800"/>
            </a:lvl5pPr>
            <a:lvl6pPr algn="ctr" rtl="0" indent="304800">
              <a:buSzPct val="100000"/>
              <a:defRPr sz="4800"/>
            </a:lvl6pPr>
            <a:lvl7pPr algn="ctr" rtl="0" indent="304800">
              <a:buSzPct val="100000"/>
              <a:defRPr sz="4800"/>
            </a:lvl7pPr>
            <a:lvl8pPr algn="ctr" rtl="0" indent="304800">
              <a:buSzPct val="100000"/>
              <a:defRPr sz="4800"/>
            </a:lvl8pPr>
            <a:lvl9pPr algn="ctr" rtl="0" indent="304800">
              <a:buSzPct val="100000"/>
              <a:defRPr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457200">
              <a:defRPr/>
            </a:lvl2pPr>
            <a:lvl3pPr rtl="0" indent="914400">
              <a:defRPr/>
            </a:lvl3pPr>
            <a:lvl4pPr rtl="0" indent="137160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www.oracle.com/technetwork/java/javase/downloads/index.html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s://www.eclipse.org/downloads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download.eclipse.org/technology/m2e/releases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82.xml.rels><?xml version="1.0" encoding="UTF-8" standalone="yes"?><Relationships xmlns="http://schemas.openxmlformats.org/package/2006/relationships"><Relationship Target="../notesSlides/notesSlide8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83.xml.rels><?xml version="1.0" encoding="UTF-8" standalone="yes"?><Relationships xmlns="http://schemas.openxmlformats.org/package/2006/relationships"><Relationship Target="../notesSlides/notesSlide8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84.xml.rels><?xml version="1.0" encoding="UTF-8" standalone="yes"?><Relationships xmlns="http://schemas.openxmlformats.org/package/2006/relationships"><Relationship Target="../notesSlides/notesSlide8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85.xml.rels><?xml version="1.0" encoding="UTF-8" standalone="yes"?><Relationships xmlns="http://schemas.openxmlformats.org/package/2006/relationships"><Relationship Target="../notesSlides/notesSlide8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 to Java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 workshop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garbage collector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Rather than forcing you to keep up with memory allocation (or use a third-party library to do this),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Java platform provides memory management out of the box.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When your Java application creates an object instance at run time, the JVM automatically allocates memory space for that object from the heap, which is a pool of memory set aside for your program to use.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garbage collector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Java garbage collector runs in the background, keeping track of which objects the application no longer needs and reclaiming memory from them.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This approach to memory handling is called implicit memory management because it doesn't require you to write any memory-handling code.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Garbage collection is one of the essential features of Java platform performance.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Development Kit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When you download a Java Development Kit (JDK), you get — in addition to the compiler and other tools — a complete class library of prebuilt utilities that help you accomplish just about any task common to application development.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best way to get an idea of the scope of the JDK packages and libraries is to check out the JDK API documentation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Runtime Environment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Java Runtime Environment (JRE) includes the JVM, code libraries, and components that are necessary for running programs written in the Java language.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It is available for multiple platforms.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You can freely redistribute the JRE with your applications, according to the terms of the JRE license, to give the application's users a platform on which to run your software.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JRE is included in the JDK.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Your development environment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JDK includes a set of command-line tools for compiling and running your Java code, including a complete copy of the JRE. 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Although you certainly can use these tools to develop your applications, most developers appreciate the additional functionality, task management, and visual interface of an IDE.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Your development environment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Eclipse is a popular open source IDE for Java development.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It handles basic tasks, such as code compilation and setting up a debugging environment, so that you can focus on writing and testing code.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 addition, you can use Eclipse to organize source code files into projects, compile and test those projects, and store project files in any number of source repositories.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You need an installed JDK in order to use Eclipse for Java development.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Install JDK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go to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http://www.oracle.com/technetwork/java/javase/downloads/index.html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download Java SE 7u51 JDK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run installer, should install to C:\Program Files\Java\jdk1.7.0_51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create JAVA_HOME variable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Install Eclipse	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 to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https://www.eclipse.org/downloads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download Eclipse Standard 4.3.2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unzip and move to C:\eclipse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Setup Eclipse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Eclipse IDE sits atop the JDK as a useful abstraction, but it still needs to access the JDK and its various tools.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Before you can use Eclipse to write Java code, you have to tell it where the JDK is located.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Setup Eclipse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1685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Launch Eclipse by double-clicking on eclipse.exe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Workspace Launcher will appear, allowing you to select a root folder for your Eclipse projects.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Choose a folder you will easily remember, such as C:\workspace.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Dismiss the Welcome to Eclipse screen.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Java platform overview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Java technology is used to develop applications for a wide range of environments, from consumer devices to heterogeneous enterprise systems.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Setup Eclipse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Click Window &gt; Preferences &gt; Java &gt; Installed JREs. </a:t>
            </a:r>
          </a:p>
          <a:p>
            <a:r>
              <a:t/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5925" x="2211375"/>
            <a:ext cy="3457575" cx="4124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Setup Eclipse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Eclipse will point to an installed JRE.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You need to make sure you use the one you downloaded with JDK.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If Eclipse does not automatically detect the JDK you installed, click Add... and in the next dialog Standard VM, then click Next.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Specify the JDK's home directory (such as C:\Program Files\Java\jdk1.7.0_51 on Windows), then click Finish.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Confirm that the JDK you want to use is selected and click OK.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Eclipse setup complete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Eclipse is now set up and ready for you to create projects and compile and run Java code.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Getting started with Eclipse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Eclipse is not just an IDE, it is an entire development ecosystem.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This section is a brief hands-on introduction to using Eclipse for Java development.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Eclipse development environment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 Eclipse development environment has four main components: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Workspace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Projects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Perspectives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 Views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Eclipse development environment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primary unit of organization in Eclipse is the workspace.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workspace contains all of your projects.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perspective is a way of looking at each project (hence the name), and within a perspective are one or more views.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perspective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2159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Is the default perspective for Eclipse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You should see this perspective when you start up Eclipse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Java perspective contains the tools you need to begin writing Java applications.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Each tab is a view for the Java perspective.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Package Explorer and Outline are two particularly useful views.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perspective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200" name="Shape 2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267075" cx="4010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perspective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Eclipse environment is highly configurable.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Each view is dockable, so you can move it around in the Java perspective and place it where you want it.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now, though, stick with the default perspective and view setup.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an object?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Structured programming languages like C and COBOL follow a very different programming paradigm from object-oriented ones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structured programming paradigm is highly data oriented, which means that you have data structures on one hand, and then program instructions that act on that data.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Object-oriented languages like the Java language combine data and program instructions into </a:t>
            </a:r>
            <a:r>
              <a:rPr sz="2400" lang="en" i="1"/>
              <a:t>objects</a:t>
            </a:r>
            <a:r>
              <a:rPr sz="2400" lang="en"/>
              <a:t>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language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Java language has its own structure, syntax rules, and programming paradigm. 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Java language's programming paradigm is based on the concept of object-oriented programming (OOP), which the language's features support.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an object?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An object is a self-contained entity that contains attributes and behavior, and nothing more. 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Rather than having a data structure with fields (attributes) and passing that structure around to all of the program logic that acts on it (behavior), in an object-oriented language, data and program logic are combined.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This combination can occur at vastly different levels of granularity, from fine-grained objects like a “Number” to coarse-grained objects such as a “FundsTransfer” service in a large banking application.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05978" x="5045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Object definition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Note: square brackets indicate that the constructs within them are not required. The brackets themselves (unlike { and }) are not part of the Java syntax.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4425" x="457200"/>
            <a:ext cy="2914650" cx="5219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Class makeup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Classes can have two types of members: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variables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methods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Variables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values of a given class's variables distinguish each instance of that class and define its state.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These values are often referred to as instance variables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Methods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class's methods define its behavior.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Sometimes this behavior is nothing more than to return the current value of an attribute.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Other times, the behavior can be quite complex.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Methods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There are essentially two categories of methods: constructors and all other methods, of which there are many types.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constructor method is used only to create an instance of a class.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Other types of methods can be used for virtually any application behavior.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Static methods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Static methods are used largely for utility; you can think of them as a way of having global methods.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For example, you use the JDK Logger class to output information to the console.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To create a Logger class instance, you don't instantiate a Logger class; instead, you invoke a static method called getLogger().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The syntax for invoking a static method is different from the syntax used to invoke a method on an object instance. You also use the name of the class that contains the static method, as shown in this invocation: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Logger log = Logger.getLogger("NewLogger");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So to invoke a static method, you don't need an object instance, just the name of the class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Person Object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I'll start with an example that is based on a common application-development scenario: an individual being represented by a Person object.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Going back to the definition of an object, you know that an object has two primary elements: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attributes and behavior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Attributes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What attributes can a person have? Some common ones include: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Name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Age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Height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Weight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Eye Color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Gender</a:t>
            </a:r>
          </a:p>
          <a:p>
            <a:pPr rtl="0" lvl="0">
              <a:buNone/>
            </a:pPr>
            <a:r>
              <a:rPr sz="2400" lang="en"/>
              <a:t>You can probably think of more (and you can always add more attributes later), but this list is a good start.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Basic class definition for </a:t>
            </a:r>
            <a:r>
              <a:rPr lang="en" i="1"/>
              <a:t>Person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The basic class definition for Person isn't very useful at this point because it defines only its attributes (and private ones at that).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To be more interesting, the Person class needs behavior — and that means methods.</a:t>
            </a:r>
          </a:p>
          <a:p>
            <a:r>
              <a:t/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1714500" cx="27527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language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Java language is a C-language derivative, so its syntax rules look much like C's: for example,code blocks are modularized into methods and delimited by braces ({ and }), and variables are declared before they are used.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Behavior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An actual person can do all sorts of things, but object behaviors usually relate to some kind of application context.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 a business-application context, for instance, you might want to ask your Person object, "What is your age?"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 response, Person would tell you the value of its Age attribute.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Behavior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More-complex logic could be hidden inside of the Person object, but for now suppose that Person has the behavior of answering these questions: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What is your name?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What is your age?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What is your height?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What is your weight?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What is your eye color?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What is your gender?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Person class with constructor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293" name="Shape 2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700" cx="71056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Your first Java object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It's time to pull together what you've learned in the previous sections and start writing some code.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This section walks you through declaring a class and adding variables and methods to it using the Eclipse Package Explorer.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You'll learn how to use the Logger class to keep an eye on your application's behavior.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Also how to use a main() method as a test harness.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Create a project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Click on File &gt; New &gt; Java Project ... and you will see a dialog box open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New Java Project Wizard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77025" x="3076275"/>
            <a:ext cy="4171950" cx="30861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Create a project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200150" x="457200"/>
            <a:ext cy="3864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Enter Intro as the project name and click Finish.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If you want to modify the default project settings, click Next. (This is recommended only if you have experience with the Eclipse IDE.)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Click Finish to accept the project setup and create the project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Creating a package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1237400" x="531750"/>
            <a:ext cy="3806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If you're not already there, get to the Package Explorer perspective in Eclipse.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You're going to get set up to create your first Java class.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first step is to create a place for the class to live.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Packages are namespace constructs, but they conveniently map directly to the file system's directory structure as well.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Rather than use the default package (almost always a bad idea), you'll create one specifically for the code you'll be writing.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Eclipse Java package wizard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File &gt; New &gt; Package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Type com.orasi.intro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Click Finish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774823"/>
            <a:ext cy="3725699" cx="391197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Declaring the class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There's more than one way to create a class from the Package Explorer, but the easiest way is to right-click on the package you just created and choose New &gt; Class.... You will see the New Class dialog box.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language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Structurally, the Java language starts with packages.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package is the Java language's namespace mechanism.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Within packages are classes, and within classes are methods, variables, constants, and so 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New Class dialogue box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 the Name text box, type Person.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Under Which method stubs would you like to create?, check public static void main(String[] args).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Next, click Finish.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New Class dialogue box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349" name="Shape 3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2946000"/>
            <a:ext cy="3822000" cx="3252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New Class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Eclipse generates a shell class for you and includes the package statement at the top, along with the main() method you asked for and the comments you see.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You just need to flesh out the class now. You can configure how Eclipse generates new classes via: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 </a:t>
            </a:r>
            <a:r>
              <a:rPr sz="1800" lang="en"/>
              <a:t>Window &gt; Preferences &gt; Java &gt; Code Style &gt; Code Templates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For simplicity, you'll go with Eclipse's out-of-the-box code generation.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0" name="Shape 3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3925" x="521187"/>
            <a:ext cy="4935650" cx="81016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Adding class variables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Recall that a variable has an accessSpecifier, a dataType, a variableName, and, optionally, an initialValue.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Earlier, you looked briefly at how to define the accessSpecifier and variableName.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Now you'll see the dataType that a variable can have.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dataTypes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200" lang="en"/>
              <a:t>A dataType can be either a primitive type or a reference to another object. </a:t>
            </a:r>
          </a:p>
          <a:p>
            <a:pPr rtl="0" lvl="0" indent="-3683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200" lang="en"/>
              <a:t>For example, remember that Age is an int (a primitive type), and Name is a String (an object). </a:t>
            </a:r>
          </a:p>
          <a:p>
            <a:pPr rtl="0" lvl="0" indent="-3683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200" lang="en"/>
              <a:t>The JDK comes packed full of useful classes like java.lang.String, and those in the java.lang package do not need to be imported (a shorthand courtesy of the Java compiler). </a:t>
            </a:r>
          </a:p>
          <a:p>
            <a:pPr rtl="0" lvl="0" indent="-3683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200" lang="en"/>
              <a:t>But whether the dataType is a JDK class such as String or a user-defined class, the syntax is essentially the same.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Primitive data types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This table shows the eight primitive data types you're likely to see on a regular basis, including the default values that primitives take on if you do not explicitly initialize a member variable's value: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20775" x="1166800"/>
            <a:ext cy="2505075" cx="68103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Built-in logging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200" lang="en"/>
              <a:t>Before going further into coding, you need to know how your programs tell you what they are doing.</a:t>
            </a:r>
          </a:p>
          <a:p>
            <a:pPr rtl="0" lvl="0" indent="-3683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200" lang="en"/>
              <a:t>The Java platform includes the java.util.logging package, a built-in logging mechanism for gathering program information in a readable form. </a:t>
            </a:r>
          </a:p>
          <a:p>
            <a:pPr rtl="0" lvl="0" indent="-3683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200" lang="en"/>
              <a:t>Loggers are named entities that you create through a static method call to the Logger class, like so: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import java.util.logging.Logger;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//. . .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Logger log = Logger.getLogger(getClass().getName());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Built-in logging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From any regular (that is, nonstatic) method, the previous code will always reference the name of the class and pass that to the Logger.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If you are making a Logger call inside of a static method, just reference the name of the class you're inside of: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Logger log = Logger.getLogger(Person.class.getName());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Using main() as a test harness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main() is a special method that you can include in any class so that the JRE can execute its code.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class is not required to have a main() method, in fact, most never will.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class can have at most one main() method.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compiler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When you program for the Java platform, you write source code in .java files and then compile them.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compiler checks your code against the language's syntax rules, then writes out bytecodes in .class files.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 Bytecodes are standard instructions targeted to run on a Java virtual machine (JVM).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Add our attributes and constructors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404" name="Shape 4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49650" x="1308632"/>
            <a:ext cy="3976199" cx="652674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Generate getters/setters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Eclipse has a handy code generator to generate getters and setters (among other things). 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Right click on Person.java or Person in “public class Person”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en"/>
              <a:t>Source &gt; Generate Getters and Setters....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Select All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Insertion point: Last Member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Click OK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5" name="Shape 4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8687" x="2674401"/>
            <a:ext cy="4986124" cx="379518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Fill out main method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Logger log = Logger.getLogger(Person.class.getName());</a:t>
            </a:r>
          </a:p>
          <a:p>
            <a:pPr rtl="0" lvl="0">
              <a:buNone/>
            </a:pPr>
            <a:r>
              <a:rPr sz="1800" lang="en"/>
              <a:t>Person dude = new Person("Joe Schmo", 35, 72, 180, "Brown", "MALE");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log.info("Name:		" + dude.getName());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log.info("Age:		" + dude.getAge());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log.info("Height (in):	" + dude.getHeight());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log.info("Weight (lbs):	" + dude.getWeight());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log.info("Eye Color:	" + dude.getEyeColor());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log.info("Gender:		" + dude.getGender());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Add logger import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428" name="Shape 4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48487" x="457187"/>
            <a:ext cy="3629025" cx="7800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Executing code in Eclipse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To run a Java application from inside Eclipse, select the class you want to run, which must have a main() method.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Select Person, then click the Run icon (which is green and has a small triangular arrow pointing to the right).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When asked, select to run Person as a Java application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9" name="Shape 4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4549" x="472950"/>
            <a:ext cy="5068949" cx="832042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Strings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Handling strings in C is labor-intensive because they're null-terminated arrays of 8-bit characters that you have to manipulate.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 the Java language, strings are first-class objects of type String, with methods that help you manipulate them.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closest Java code  gets to the C world with regard to strings is the char primitive data type, which can hold a single Unicode character, such as ‘a’.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String instantiation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Because Strings are first-class objects in the Java language, you can use new to instantiate them. 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greeting = new String("hello")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Setting a variable of type String has the same result, because the Java language creates a String object to hold the literal, then assigns that object to the instance variable.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String greeting = "hello";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Concatenate strings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log.info("Name: " + dude.getName());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 plus (+) sign is shorthand for concatenating Strings in the Java language.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Java compiler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 adding this level of abstraction, the Java compiler differs from other language compilers, which write out instructions suitable for the CPU chipset the program will run on.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Concatenate example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Let's try concatenating Strings inside of the Person class.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At this point, you have a name instance variable, but it would be nice to have a firstName and lastName.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You could then concatenate them when another object requests Person's full name.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The first thing you need to do is add the new instance variables (at the same location in the source code where name is currently defined):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//private String name;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private String firstName;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private String lastName;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Chaining method calls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Now you can generate getters and setters for firstName and lastName like we did before.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Remove the setName() method, and change getName() to look like this: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public String getName() {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   </a:t>
            </a:r>
            <a:r>
              <a:rPr sz="2400" lang="en"/>
              <a:t>return firstName.concat(" ").concat(lastName);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}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This code illustrates chaining of method calls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74" name="Shape 4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3025" x="260899"/>
            <a:ext cy="5037449" cx="82687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Relational and conditional operators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Java language gives you operators and control statements that let you make decisions in your code.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Most often, a decision in code starts with a boolean expression (that is, one that evaluates to either true or false).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Such expressions use relational operators, which compare one operand or expression to another, and conditional operators.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if/else statement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public int getHeight() {</a:t>
            </a:r>
          </a:p>
          <a:p>
            <a:pPr rtl="0" lvl="0" indent="45720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int ret = height;</a:t>
            </a:r>
          </a:p>
          <a:p>
            <a:pPr rtl="0" lvl="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 	if (gender.equals("MALE")) {</a:t>
            </a:r>
          </a:p>
          <a:p>
            <a:pPr rtl="0" lvl="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 		ret = height + 2;</a:t>
            </a:r>
          </a:p>
          <a:p>
            <a:pPr rtl="0" lvl="0" indent="45720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}</a:t>
            </a:r>
          </a:p>
          <a:p>
            <a:pPr rtl="0" lvl="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 	else {</a:t>
            </a:r>
          </a:p>
          <a:p>
            <a:pPr rtl="0" lvl="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 		ret = height;</a:t>
            </a:r>
          </a:p>
          <a:p>
            <a:pPr rtl="0" lvl="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 		Logger.getLogger("Person").info("Being honest about height...");</a:t>
            </a:r>
          </a:p>
          <a:p>
            <a:pPr rtl="0" lvl="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 	}</a:t>
            </a:r>
          </a:p>
          <a:p>
            <a:pPr rtl="0" lvl="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 	return ret;</a:t>
            </a:r>
          </a:p>
          <a:p>
            <a:pPr rtl="0" lvl="0"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>
              <a:buNone/>
            </a:pPr>
            <a:r>
              <a:rPr lang="en"/>
              <a:t>Archiving Java code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y="1200150" x="457200"/>
            <a:ext cy="3808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JDK ships with a tool called JAR, which stands for Java Archive.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Creating a JAR file in Eclipse is a snap.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Right-click the com.orasi.intro package and select Export.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Choose Java &gt; JAR file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Browse to the location where you want to store your JAR file and name the file “intro”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java -cp /path/to/intro.jar com.orasi.Person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External Archive 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So how do you use someone elses 3rd party jar files?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Right-click on project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Select Build Path then Add External Archives…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Browse to jar file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3" name="Shape 50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End</a:t>
            </a:r>
          </a:p>
        </p:txBody>
      </p:sp>
      <p:sp>
        <p:nvSpPr>
          <p:cNvPr id="504" name="Shape 50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Configure proxy for Eclipse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rgbClr val="000000"/>
                </a:solidFill>
              </a:rPr>
              <a:t>In Eclipse IDE, select “Window –&gt; Preferences”</a:t>
            </a:r>
          </a:p>
          <a:p>
            <a:pPr rtl="0" lvl="0" indent="-393700" marL="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rgbClr val="000000"/>
                </a:solidFill>
              </a:rPr>
              <a:t>Choose General -&gt; Network Connections</a:t>
            </a:r>
          </a:p>
          <a:p>
            <a:pPr rtl="0" lvl="0" indent="-393700" marL="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rgbClr val="000000"/>
                </a:solidFill>
              </a:rPr>
              <a:t>Select “Manual” from Action Provider drop down list</a:t>
            </a:r>
          </a:p>
          <a:p>
            <a:pPr rtl="0" lvl="0" indent="-393700" marL="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rgbClr val="000000"/>
                </a:solidFill>
              </a:rPr>
              <a:t>Select Http in the List and click “Edit” button</a:t>
            </a:r>
          </a:p>
          <a:p>
            <a:pPr rtl="0" lvl="0" indent="-393700" marL="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>
                <a:solidFill>
                  <a:srgbClr val="000000"/>
                </a:solidFill>
              </a:rPr>
              <a:t>Fill in the proxy server host and port number, (fill in the username and password if any)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 m2eclipse plugin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81000" marL="4572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Help -&gt; Install New Software…</a:t>
            </a:r>
          </a:p>
          <a:p>
            <a:pPr algn="just" rtl="0" lvl="0" indent="-381000" marL="4572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Enter this url at Work with:</a:t>
            </a:r>
          </a:p>
          <a:p>
            <a:pPr algn="just" rtl="0" lvl="1" indent="-381000" marL="9144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hlinkClick r:id="rId3"/>
              </a:rPr>
              <a:t>http://download.eclipse.org/technology/m2e/releases</a:t>
            </a:r>
          </a:p>
          <a:p>
            <a:pPr algn="just" rtl="0" lvl="0" indent="-381000" marL="4572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Hit Enter (not clicking Add)</a:t>
            </a:r>
          </a:p>
          <a:p>
            <a:pPr algn="just" rtl="0" lvl="0" indent="-381000" marL="4572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Expand, click Select All</a:t>
            </a:r>
          </a:p>
          <a:p>
            <a:pPr algn="just" rtl="0" lvl="0" indent="-381000" marL="4572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Click Next</a:t>
            </a:r>
          </a:p>
          <a:p>
            <a:pPr algn="just" rtl="0" lvl="0" indent="-381000" marL="4572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Click Next</a:t>
            </a:r>
          </a:p>
          <a:p>
            <a:pPr algn="just" rtl="0" lvl="0" indent="-381000" marL="4572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Accept, click Finish</a:t>
            </a:r>
          </a:p>
          <a:p>
            <a:pPr algn="just" rtl="0" lvl="0" indent="-381000" marL="4572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Click Yes to restart Eclipse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JVM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1528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At run time, the JVM reads and interprets .class files and executes the program's instructions on the native hardware platform for which the JVM was written.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JVM interprets the bytecodes just as a CPU would interpret assembly-language instructions. The difference is that the JVM is a piece of software written specifically for a particular platform.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JVM is the heart of the Java language's "write-once, run-anywhere" principle.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Convert to Maven project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Right-click on project in Package Explorer, select Copy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Right-click in Package Explorer, select Paste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Give name: Intro-Maven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Right-click on new project in Package Explorer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Select Configure -&gt; Convert to Maven Project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Enter com.orasi for GroupId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Enter 1.0-SNAPSHOT for Version</a:t>
            </a:r>
          </a:p>
          <a:p>
            <a:pPr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Click Finish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Inspect POM file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Click on pom.xml tab</a:t>
            </a:r>
          </a:p>
          <a:p>
            <a:pPr rtl="0" lvl="0">
              <a:buNone/>
            </a:pPr>
            <a:r>
              <a:rPr lang="en"/>
              <a:t>Note tags for src and test directories</a:t>
            </a:r>
          </a:p>
          <a:p>
            <a:pPr>
              <a:buNone/>
            </a:pPr>
            <a:r>
              <a:rPr lang="en"/>
              <a:t>Look in your workspace project directory and see where the pom.xml is located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Missing Dependencies?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Click Dependencies tab on pom.xml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Click Add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Enter GAV: junit, junit, 4.11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Select scope: test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JDK vs JRE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Maven requires JDK, so you may need to configure if using a JRE.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Right-click project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Build Path -&gt; Configure Build Path…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Select Libraries tab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Select JRE System Library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Click Edit</a:t>
            </a:r>
          </a:p>
          <a:p>
            <a:pPr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Change to Workspace default JRE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Run</a:t>
            </a:r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Click run icon (green triangle)</a:t>
            </a:r>
          </a:p>
          <a:p>
            <a:pPr rtl="0" lvl="0">
              <a:buNone/>
            </a:pPr>
            <a:r>
              <a:rPr lang="en"/>
              <a:t>Select Clean</a:t>
            </a:r>
          </a:p>
          <a:p>
            <a:pPr>
              <a:buNone/>
            </a:pPr>
            <a:r>
              <a:rPr lang="en"/>
              <a:t>Click again select Install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Other Maven Eclipse config</a:t>
            </a: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Click Windows -&gt;  Preferences</a:t>
            </a:r>
          </a:p>
          <a:p>
            <a:pPr>
              <a:buNone/>
            </a:pPr>
            <a:r>
              <a:rPr lang="en"/>
              <a:t>Select Maven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JVM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317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Your code can run on any chipset for which a suitable JVM implementation is available. 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JVMs are available for major platforms like Linux and Windows, and subsets of the Java language have been implemented in JVMs for mobile phones and hobbyist chips.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