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59" r:id="rId4"/>
    <p:sldId id="284" r:id="rId5"/>
    <p:sldId id="285" r:id="rId6"/>
    <p:sldId id="286" r:id="rId7"/>
    <p:sldId id="287" r:id="rId8"/>
    <p:sldId id="288" r:id="rId9"/>
    <p:sldId id="289" r:id="rId10"/>
    <p:sldId id="268" r:id="rId11"/>
    <p:sldId id="266" r:id="rId12"/>
    <p:sldId id="265" r:id="rId13"/>
    <p:sldId id="274" r:id="rId14"/>
    <p:sldId id="275" r:id="rId15"/>
    <p:sldId id="276" r:id="rId16"/>
    <p:sldId id="277" r:id="rId17"/>
    <p:sldId id="279" r:id="rId18"/>
    <p:sldId id="280" r:id="rId19"/>
    <p:sldId id="290" r:id="rId20"/>
    <p:sldId id="282" r:id="rId21"/>
    <p:sldId id="283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B8F44-46CB-4EAA-A157-A28782FBCF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D08E89-7AFE-491B-A0E8-918CDB180270}">
      <dgm:prSet/>
      <dgm:spPr/>
      <dgm:t>
        <a:bodyPr/>
        <a:lstStyle/>
        <a:p>
          <a:pPr rtl="0"/>
          <a:r>
            <a:rPr lang="en-US" smtClean="0"/>
            <a:t>Orasi – Debugging</a:t>
          </a:r>
          <a:endParaRPr lang="en-US"/>
        </a:p>
      </dgm:t>
    </dgm:pt>
    <dgm:pt modelId="{3F850460-7229-4BC1-8DF1-496C2B1A0C40}" type="parTrans" cxnId="{947B1C49-5EE1-4D60-A3FA-D0AF4B7D2175}">
      <dgm:prSet/>
      <dgm:spPr/>
      <dgm:t>
        <a:bodyPr/>
        <a:lstStyle/>
        <a:p>
          <a:endParaRPr lang="en-US"/>
        </a:p>
      </dgm:t>
    </dgm:pt>
    <dgm:pt modelId="{BAB2A317-809B-4F5A-93CD-2571DAB2E4B6}" type="sibTrans" cxnId="{947B1C49-5EE1-4D60-A3FA-D0AF4B7D2175}">
      <dgm:prSet/>
      <dgm:spPr/>
      <dgm:t>
        <a:bodyPr/>
        <a:lstStyle/>
        <a:p>
          <a:endParaRPr lang="en-US"/>
        </a:p>
      </dgm:t>
    </dgm:pt>
    <dgm:pt modelId="{1B4A761A-3246-4073-B55D-1DB924496C5E}" type="pres">
      <dgm:prSet presAssocID="{948B8F44-46CB-4EAA-A157-A28782FBCFF5}" presName="linear" presStyleCnt="0">
        <dgm:presLayoutVars>
          <dgm:animLvl val="lvl"/>
          <dgm:resizeHandles val="exact"/>
        </dgm:presLayoutVars>
      </dgm:prSet>
      <dgm:spPr/>
    </dgm:pt>
    <dgm:pt modelId="{0AF49B2E-BD0D-4A4F-B08E-85653FA60146}" type="pres">
      <dgm:prSet presAssocID="{5CD08E89-7AFE-491B-A0E8-918CDB1802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38E5812-9484-4F7A-9C96-59698D552743}" type="presOf" srcId="{948B8F44-46CB-4EAA-A157-A28782FBCFF5}" destId="{1B4A761A-3246-4073-B55D-1DB924496C5E}" srcOrd="0" destOrd="0" presId="urn:microsoft.com/office/officeart/2005/8/layout/vList2"/>
    <dgm:cxn modelId="{947B1C49-5EE1-4D60-A3FA-D0AF4B7D2175}" srcId="{948B8F44-46CB-4EAA-A157-A28782FBCFF5}" destId="{5CD08E89-7AFE-491B-A0E8-918CDB180270}" srcOrd="0" destOrd="0" parTransId="{3F850460-7229-4BC1-8DF1-496C2B1A0C40}" sibTransId="{BAB2A317-809B-4F5A-93CD-2571DAB2E4B6}"/>
    <dgm:cxn modelId="{6F670EF1-796F-4EC1-BB5A-752EC2503FD3}" type="presOf" srcId="{5CD08E89-7AFE-491B-A0E8-918CDB180270}" destId="{0AF49B2E-BD0D-4A4F-B08E-85653FA60146}" srcOrd="0" destOrd="0" presId="urn:microsoft.com/office/officeart/2005/8/layout/vList2"/>
    <dgm:cxn modelId="{70BF2D1D-66EC-42FD-A8D6-F55F44A24DEF}" type="presParOf" srcId="{1B4A761A-3246-4073-B55D-1DB924496C5E}" destId="{0AF49B2E-BD0D-4A4F-B08E-85653FA601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C22B0D-28AB-486E-B9EC-AF7EBC4032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99424-25A1-4F30-8CE0-61BF9EAE6E90}">
      <dgm:prSet/>
      <dgm:spPr/>
      <dgm:t>
        <a:bodyPr/>
        <a:lstStyle/>
        <a:p>
          <a:pPr rtl="0"/>
          <a:r>
            <a:rPr lang="en-US" smtClean="0"/>
            <a:t>Goals</a:t>
          </a:r>
          <a:endParaRPr lang="en-US"/>
        </a:p>
      </dgm:t>
    </dgm:pt>
    <dgm:pt modelId="{1AB9388C-572F-4DDB-AC2C-C872912BB6A8}" type="parTrans" cxnId="{998D67DA-A9A7-434E-9EC6-6B3E77ADC21A}">
      <dgm:prSet/>
      <dgm:spPr/>
      <dgm:t>
        <a:bodyPr/>
        <a:lstStyle/>
        <a:p>
          <a:endParaRPr lang="en-US"/>
        </a:p>
      </dgm:t>
    </dgm:pt>
    <dgm:pt modelId="{646F7AD4-A0B7-4476-BBBE-2E01EFC44A43}" type="sibTrans" cxnId="{998D67DA-A9A7-434E-9EC6-6B3E77ADC21A}">
      <dgm:prSet/>
      <dgm:spPr/>
      <dgm:t>
        <a:bodyPr/>
        <a:lstStyle/>
        <a:p>
          <a:endParaRPr lang="en-US"/>
        </a:p>
      </dgm:t>
    </dgm:pt>
    <dgm:pt modelId="{88DD6D15-37B1-4089-88F4-F838C6CF9D3C}">
      <dgm:prSet/>
      <dgm:spPr/>
      <dgm:t>
        <a:bodyPr/>
        <a:lstStyle/>
        <a:p>
          <a:pPr rtl="0"/>
          <a:r>
            <a:rPr lang="en-US" dirty="0" smtClean="0"/>
            <a:t>Understand what a crash is</a:t>
          </a:r>
          <a:endParaRPr lang="en-US" dirty="0"/>
        </a:p>
      </dgm:t>
    </dgm:pt>
    <dgm:pt modelId="{F0761FD6-B3F1-46EA-B3AC-4E4FF74CA27E}" type="parTrans" cxnId="{72D65BC3-CC45-4A89-9583-246839139060}">
      <dgm:prSet/>
      <dgm:spPr/>
      <dgm:t>
        <a:bodyPr/>
        <a:lstStyle/>
        <a:p>
          <a:endParaRPr lang="en-US"/>
        </a:p>
      </dgm:t>
    </dgm:pt>
    <dgm:pt modelId="{ACB1B2FF-3DA9-4145-BB24-2386FF199FE9}" type="sibTrans" cxnId="{72D65BC3-CC45-4A89-9583-246839139060}">
      <dgm:prSet/>
      <dgm:spPr/>
      <dgm:t>
        <a:bodyPr/>
        <a:lstStyle/>
        <a:p>
          <a:endParaRPr lang="en-US"/>
        </a:p>
      </dgm:t>
    </dgm:pt>
    <dgm:pt modelId="{970072F4-890C-4061-99A6-FBF5F6048C19}">
      <dgm:prSet/>
      <dgm:spPr/>
      <dgm:t>
        <a:bodyPr/>
        <a:lstStyle/>
        <a:p>
          <a:pPr rtl="0"/>
          <a:r>
            <a:rPr lang="en-US" dirty="0" smtClean="0"/>
            <a:t>Use tools to analyze crash</a:t>
          </a:r>
          <a:endParaRPr lang="en-US" dirty="0"/>
        </a:p>
      </dgm:t>
    </dgm:pt>
    <dgm:pt modelId="{D06B7480-0BC5-401D-8C24-A751FF80FE29}" type="parTrans" cxnId="{D3D4E264-64B8-4BE7-ACB8-AACD72C617B5}">
      <dgm:prSet/>
      <dgm:spPr/>
      <dgm:t>
        <a:bodyPr/>
        <a:lstStyle/>
        <a:p>
          <a:endParaRPr lang="en-US"/>
        </a:p>
      </dgm:t>
    </dgm:pt>
    <dgm:pt modelId="{9999AA63-23F9-440D-B80F-669E17C18723}" type="sibTrans" cxnId="{D3D4E264-64B8-4BE7-ACB8-AACD72C617B5}">
      <dgm:prSet/>
      <dgm:spPr/>
      <dgm:t>
        <a:bodyPr/>
        <a:lstStyle/>
        <a:p>
          <a:endParaRPr lang="en-US"/>
        </a:p>
      </dgm:t>
    </dgm:pt>
    <dgm:pt modelId="{FD934223-63FC-4A95-BECA-9965BD98D165}">
      <dgm:prSet/>
      <dgm:spPr/>
      <dgm:t>
        <a:bodyPr/>
        <a:lstStyle/>
        <a:p>
          <a:pPr rtl="0"/>
          <a:r>
            <a:rPr lang="en-US" dirty="0" smtClean="0"/>
            <a:t>Gather information to file defect</a:t>
          </a:r>
          <a:endParaRPr lang="en-US" dirty="0"/>
        </a:p>
      </dgm:t>
    </dgm:pt>
    <dgm:pt modelId="{0A929393-7DBC-459C-8D17-F8B3778C79C8}" type="parTrans" cxnId="{5BCE5D7C-44BA-450C-B28B-47953F2A53B6}">
      <dgm:prSet/>
      <dgm:spPr/>
      <dgm:t>
        <a:bodyPr/>
        <a:lstStyle/>
        <a:p>
          <a:endParaRPr lang="en-US"/>
        </a:p>
      </dgm:t>
    </dgm:pt>
    <dgm:pt modelId="{BF5FA483-546E-4313-9134-291FD2ABE4F5}" type="sibTrans" cxnId="{5BCE5D7C-44BA-450C-B28B-47953F2A53B6}">
      <dgm:prSet/>
      <dgm:spPr/>
      <dgm:t>
        <a:bodyPr/>
        <a:lstStyle/>
        <a:p>
          <a:endParaRPr lang="en-US"/>
        </a:p>
      </dgm:t>
    </dgm:pt>
    <dgm:pt modelId="{1AFEE986-C9C7-4F87-BDD0-B563E3981470}">
      <dgm:prSet/>
      <dgm:spPr/>
      <dgm:t>
        <a:bodyPr/>
        <a:lstStyle/>
        <a:p>
          <a:pPr rtl="0"/>
          <a:r>
            <a:rPr lang="en-US" dirty="0" smtClean="0"/>
            <a:t>Non-Goals</a:t>
          </a:r>
          <a:endParaRPr lang="en-US" dirty="0"/>
        </a:p>
      </dgm:t>
    </dgm:pt>
    <dgm:pt modelId="{2A4E924F-850A-4421-BA09-08973A674D35}" type="parTrans" cxnId="{B73E4142-C6B0-4E10-B363-6F0F00B5B5B9}">
      <dgm:prSet/>
      <dgm:spPr/>
      <dgm:t>
        <a:bodyPr/>
        <a:lstStyle/>
        <a:p>
          <a:endParaRPr lang="en-US"/>
        </a:p>
      </dgm:t>
    </dgm:pt>
    <dgm:pt modelId="{D446A24C-E220-47BC-856E-E41CD6632C45}" type="sibTrans" cxnId="{B73E4142-C6B0-4E10-B363-6F0F00B5B5B9}">
      <dgm:prSet/>
      <dgm:spPr/>
      <dgm:t>
        <a:bodyPr/>
        <a:lstStyle/>
        <a:p>
          <a:endParaRPr lang="en-US"/>
        </a:p>
      </dgm:t>
    </dgm:pt>
    <dgm:pt modelId="{113AFBCA-087E-4F4F-A9BF-1BA46B58A64F}">
      <dgm:prSet/>
      <dgm:spPr/>
      <dgm:t>
        <a:bodyPr/>
        <a:lstStyle/>
        <a:p>
          <a:pPr rtl="0"/>
          <a:r>
            <a:rPr lang="en-US" dirty="0" smtClean="0"/>
            <a:t>Debugging expertise</a:t>
          </a:r>
          <a:endParaRPr lang="en-US" dirty="0"/>
        </a:p>
      </dgm:t>
    </dgm:pt>
    <dgm:pt modelId="{20041C37-E0C1-47D1-B4B2-775B02326E7B}" type="parTrans" cxnId="{A34486C8-107A-4993-B180-BFB159CA4DCF}">
      <dgm:prSet/>
      <dgm:spPr/>
      <dgm:t>
        <a:bodyPr/>
        <a:lstStyle/>
        <a:p>
          <a:endParaRPr lang="en-US"/>
        </a:p>
      </dgm:t>
    </dgm:pt>
    <dgm:pt modelId="{7DB40294-3AEF-4164-A996-F97002F65FCA}" type="sibTrans" cxnId="{A34486C8-107A-4993-B180-BFB159CA4DCF}">
      <dgm:prSet/>
      <dgm:spPr/>
      <dgm:t>
        <a:bodyPr/>
        <a:lstStyle/>
        <a:p>
          <a:endParaRPr lang="en-US"/>
        </a:p>
      </dgm:t>
    </dgm:pt>
    <dgm:pt modelId="{2F9D80CE-9FB5-41BB-A2C2-CBB5EB31BE5C}" type="pres">
      <dgm:prSet presAssocID="{37C22B0D-28AB-486E-B9EC-AF7EBC4032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EC1FE4-C642-45AC-A78D-C6520579DECE}" type="pres">
      <dgm:prSet presAssocID="{74E99424-25A1-4F30-8CE0-61BF9EAE6E9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A8300-096B-425A-B963-E9BB30B11A54}" type="pres">
      <dgm:prSet presAssocID="{74E99424-25A1-4F30-8CE0-61BF9EAE6E9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2590-3042-40BF-BA37-BB5C1C99AD41}" type="pres">
      <dgm:prSet presAssocID="{1AFEE986-C9C7-4F87-BDD0-B563E398147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A6931-6F23-4E8E-9232-D64F9A18CACC}" type="pres">
      <dgm:prSet presAssocID="{1AFEE986-C9C7-4F87-BDD0-B563E398147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59AED6-D13C-49EB-96AF-22019C357D92}" type="presOf" srcId="{970072F4-890C-4061-99A6-FBF5F6048C19}" destId="{27FA8300-096B-425A-B963-E9BB30B11A54}" srcOrd="0" destOrd="1" presId="urn:microsoft.com/office/officeart/2005/8/layout/vList2"/>
    <dgm:cxn modelId="{A3D6CA58-34E7-4E4B-BB23-9BF54C92478C}" type="presOf" srcId="{88DD6D15-37B1-4089-88F4-F838C6CF9D3C}" destId="{27FA8300-096B-425A-B963-E9BB30B11A54}" srcOrd="0" destOrd="0" presId="urn:microsoft.com/office/officeart/2005/8/layout/vList2"/>
    <dgm:cxn modelId="{2EE887C1-37D8-4F46-9652-E3BE0F478479}" type="presOf" srcId="{113AFBCA-087E-4F4F-A9BF-1BA46B58A64F}" destId="{71AA6931-6F23-4E8E-9232-D64F9A18CACC}" srcOrd="0" destOrd="0" presId="urn:microsoft.com/office/officeart/2005/8/layout/vList2"/>
    <dgm:cxn modelId="{72D65BC3-CC45-4A89-9583-246839139060}" srcId="{74E99424-25A1-4F30-8CE0-61BF9EAE6E90}" destId="{88DD6D15-37B1-4089-88F4-F838C6CF9D3C}" srcOrd="0" destOrd="0" parTransId="{F0761FD6-B3F1-46EA-B3AC-4E4FF74CA27E}" sibTransId="{ACB1B2FF-3DA9-4145-BB24-2386FF199FE9}"/>
    <dgm:cxn modelId="{07CB6CD2-9369-4AEF-BA04-52EDD3C8AB70}" type="presOf" srcId="{1AFEE986-C9C7-4F87-BDD0-B563E3981470}" destId="{216F2590-3042-40BF-BA37-BB5C1C99AD41}" srcOrd="0" destOrd="0" presId="urn:microsoft.com/office/officeart/2005/8/layout/vList2"/>
    <dgm:cxn modelId="{5BCE5D7C-44BA-450C-B28B-47953F2A53B6}" srcId="{74E99424-25A1-4F30-8CE0-61BF9EAE6E90}" destId="{FD934223-63FC-4A95-BECA-9965BD98D165}" srcOrd="2" destOrd="0" parTransId="{0A929393-7DBC-459C-8D17-F8B3778C79C8}" sibTransId="{BF5FA483-546E-4313-9134-291FD2ABE4F5}"/>
    <dgm:cxn modelId="{5807E903-4838-43BD-88E4-315DF0CF0629}" type="presOf" srcId="{37C22B0D-28AB-486E-B9EC-AF7EBC40323C}" destId="{2F9D80CE-9FB5-41BB-A2C2-CBB5EB31BE5C}" srcOrd="0" destOrd="0" presId="urn:microsoft.com/office/officeart/2005/8/layout/vList2"/>
    <dgm:cxn modelId="{B73E4142-C6B0-4E10-B363-6F0F00B5B5B9}" srcId="{37C22B0D-28AB-486E-B9EC-AF7EBC40323C}" destId="{1AFEE986-C9C7-4F87-BDD0-B563E3981470}" srcOrd="1" destOrd="0" parTransId="{2A4E924F-850A-4421-BA09-08973A674D35}" sibTransId="{D446A24C-E220-47BC-856E-E41CD6632C45}"/>
    <dgm:cxn modelId="{D3D4E264-64B8-4BE7-ACB8-AACD72C617B5}" srcId="{74E99424-25A1-4F30-8CE0-61BF9EAE6E90}" destId="{970072F4-890C-4061-99A6-FBF5F6048C19}" srcOrd="1" destOrd="0" parTransId="{D06B7480-0BC5-401D-8C24-A751FF80FE29}" sibTransId="{9999AA63-23F9-440D-B80F-669E17C18723}"/>
    <dgm:cxn modelId="{086AB7BA-BFAF-49F2-BE6B-417A389D4E48}" type="presOf" srcId="{74E99424-25A1-4F30-8CE0-61BF9EAE6E90}" destId="{CAEC1FE4-C642-45AC-A78D-C6520579DECE}" srcOrd="0" destOrd="0" presId="urn:microsoft.com/office/officeart/2005/8/layout/vList2"/>
    <dgm:cxn modelId="{8A3E451F-7AAE-4194-AD67-01FBB26CF786}" type="presOf" srcId="{FD934223-63FC-4A95-BECA-9965BD98D165}" destId="{27FA8300-096B-425A-B963-E9BB30B11A54}" srcOrd="0" destOrd="2" presId="urn:microsoft.com/office/officeart/2005/8/layout/vList2"/>
    <dgm:cxn modelId="{998D67DA-A9A7-434E-9EC6-6B3E77ADC21A}" srcId="{37C22B0D-28AB-486E-B9EC-AF7EBC40323C}" destId="{74E99424-25A1-4F30-8CE0-61BF9EAE6E90}" srcOrd="0" destOrd="0" parTransId="{1AB9388C-572F-4DDB-AC2C-C872912BB6A8}" sibTransId="{646F7AD4-A0B7-4476-BBBE-2E01EFC44A43}"/>
    <dgm:cxn modelId="{A34486C8-107A-4993-B180-BFB159CA4DCF}" srcId="{1AFEE986-C9C7-4F87-BDD0-B563E3981470}" destId="{113AFBCA-087E-4F4F-A9BF-1BA46B58A64F}" srcOrd="0" destOrd="0" parTransId="{20041C37-E0C1-47D1-B4B2-775B02326E7B}" sibTransId="{7DB40294-3AEF-4164-A996-F97002F65FCA}"/>
    <dgm:cxn modelId="{E2B1FD88-F964-452C-BAF7-CE86ED5FA2BF}" type="presParOf" srcId="{2F9D80CE-9FB5-41BB-A2C2-CBB5EB31BE5C}" destId="{CAEC1FE4-C642-45AC-A78D-C6520579DECE}" srcOrd="0" destOrd="0" presId="urn:microsoft.com/office/officeart/2005/8/layout/vList2"/>
    <dgm:cxn modelId="{CB292F88-D09B-4E99-9482-3E8C1DC660D4}" type="presParOf" srcId="{2F9D80CE-9FB5-41BB-A2C2-CBB5EB31BE5C}" destId="{27FA8300-096B-425A-B963-E9BB30B11A54}" srcOrd="1" destOrd="0" presId="urn:microsoft.com/office/officeart/2005/8/layout/vList2"/>
    <dgm:cxn modelId="{AE912D11-230F-4464-B78E-D45936A33E51}" type="presParOf" srcId="{2F9D80CE-9FB5-41BB-A2C2-CBB5EB31BE5C}" destId="{216F2590-3042-40BF-BA37-BB5C1C99AD41}" srcOrd="2" destOrd="0" presId="urn:microsoft.com/office/officeart/2005/8/layout/vList2"/>
    <dgm:cxn modelId="{8E0642B9-3BA8-49EF-8FC1-01F83C5E60B7}" type="presParOf" srcId="{2F9D80CE-9FB5-41BB-A2C2-CBB5EB31BE5C}" destId="{71AA6931-6F23-4E8E-9232-D64F9A18CA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49B2E-BD0D-4A4F-B08E-85653FA60146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smtClean="0"/>
            <a:t>Orasi – Debugging</a:t>
          </a:r>
          <a:endParaRPr lang="en-US" sz="6100" kern="1200"/>
        </a:p>
      </dsp:txBody>
      <dsp:txXfrm>
        <a:off x="71422" y="74891"/>
        <a:ext cx="7629556" cy="132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C1FE4-C642-45AC-A78D-C6520579DECE}">
      <dsp:nvSpPr>
        <dsp:cNvPr id="0" name=""/>
        <dsp:cNvSpPr/>
      </dsp:nvSpPr>
      <dsp:spPr>
        <a:xfrm>
          <a:off x="0" y="60186"/>
          <a:ext cx="8229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Goals</a:t>
          </a:r>
          <a:endParaRPr lang="en-US" sz="4200" kern="1200"/>
        </a:p>
      </dsp:txBody>
      <dsp:txXfrm>
        <a:off x="49176" y="109362"/>
        <a:ext cx="8131248" cy="909018"/>
      </dsp:txXfrm>
    </dsp:sp>
    <dsp:sp modelId="{27FA8300-096B-425A-B963-E9BB30B11A54}">
      <dsp:nvSpPr>
        <dsp:cNvPr id="0" name=""/>
        <dsp:cNvSpPr/>
      </dsp:nvSpPr>
      <dsp:spPr>
        <a:xfrm>
          <a:off x="0" y="1067556"/>
          <a:ext cx="8229600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Understand what a crash is</a:t>
          </a:r>
          <a:endParaRPr lang="en-US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Use tools to analyze crash</a:t>
          </a:r>
          <a:endParaRPr lang="en-US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Gather information to file defect</a:t>
          </a:r>
          <a:endParaRPr lang="en-US" sz="3300" kern="1200" dirty="0"/>
        </a:p>
      </dsp:txBody>
      <dsp:txXfrm>
        <a:off x="0" y="1067556"/>
        <a:ext cx="8229600" cy="1695330"/>
      </dsp:txXfrm>
    </dsp:sp>
    <dsp:sp modelId="{216F2590-3042-40BF-BA37-BB5C1C99AD41}">
      <dsp:nvSpPr>
        <dsp:cNvPr id="0" name=""/>
        <dsp:cNvSpPr/>
      </dsp:nvSpPr>
      <dsp:spPr>
        <a:xfrm>
          <a:off x="0" y="2762886"/>
          <a:ext cx="8229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Non-Goals</a:t>
          </a:r>
          <a:endParaRPr lang="en-US" sz="4200" kern="1200" dirty="0"/>
        </a:p>
      </dsp:txBody>
      <dsp:txXfrm>
        <a:off x="49176" y="2812062"/>
        <a:ext cx="8131248" cy="909018"/>
      </dsp:txXfrm>
    </dsp:sp>
    <dsp:sp modelId="{71AA6931-6F23-4E8E-9232-D64F9A18CACC}">
      <dsp:nvSpPr>
        <dsp:cNvPr id="0" name=""/>
        <dsp:cNvSpPr/>
      </dsp:nvSpPr>
      <dsp:spPr>
        <a:xfrm>
          <a:off x="0" y="3770256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Debugging expertise</a:t>
          </a:r>
          <a:endParaRPr lang="en-US" sz="3300" kern="1200" dirty="0"/>
        </a:p>
      </dsp:txBody>
      <dsp:txXfrm>
        <a:off x="0" y="3770256"/>
        <a:ext cx="82296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EE615-A958-4131-BBD4-FBA8255939EC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38076-A4C5-45E1-A07C-7351B895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Ljkllk;jl;jk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8076-A4C5-45E1-A07C-7351B89555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09C7-EAE3-4077-B71A-2671379DD78F}" type="datetimeFigureOut">
              <a:rPr lang="en-US" smtClean="0"/>
              <a:t>03/11/2014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5560-0323-464F-98E1-734313A8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windows/hardware/hh85236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Intermountain </a:t>
            </a:r>
            <a:r>
              <a:rPr lang="en-US" dirty="0" smtClean="0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System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need to add the debugging directory to the System Path which sets </a:t>
            </a:r>
            <a:r>
              <a:rPr lang="en-US" dirty="0"/>
              <a:t>the symbols path permanently</a:t>
            </a:r>
          </a:p>
          <a:p>
            <a:r>
              <a:rPr lang="en-US" dirty="0" smtClean="0"/>
              <a:t>In Start menu, right </a:t>
            </a:r>
            <a:r>
              <a:rPr lang="en-US" dirty="0"/>
              <a:t>click on </a:t>
            </a:r>
            <a:r>
              <a:rPr lang="en-US" dirty="0" smtClean="0"/>
              <a:t>Computer</a:t>
            </a:r>
            <a:r>
              <a:rPr lang="en-US" dirty="0"/>
              <a:t>, </a:t>
            </a:r>
            <a:r>
              <a:rPr lang="en-US" dirty="0" smtClean="0"/>
              <a:t>choose Properties</a:t>
            </a:r>
            <a:r>
              <a:rPr lang="en-US" dirty="0"/>
              <a:t>, Advanced System Settings, Environment </a:t>
            </a:r>
            <a:r>
              <a:rPr lang="en-US" dirty="0" smtClean="0"/>
              <a:t>Variables…, System variables</a:t>
            </a:r>
            <a:endParaRPr lang="en-US" dirty="0"/>
          </a:p>
          <a:p>
            <a:r>
              <a:rPr lang="en-US" dirty="0" smtClean="0"/>
              <a:t>Find variable name Path.</a:t>
            </a:r>
          </a:p>
          <a:p>
            <a:r>
              <a:rPr lang="en-US" dirty="0" smtClean="0"/>
              <a:t>Click Edit, then hit the </a:t>
            </a:r>
            <a:r>
              <a:rPr lang="en-US" b="1" dirty="0" smtClean="0"/>
              <a:t>End</a:t>
            </a:r>
            <a:r>
              <a:rPr lang="en-US" dirty="0" smtClean="0"/>
              <a:t> key to go to the end of the line.</a:t>
            </a:r>
          </a:p>
          <a:p>
            <a:r>
              <a:rPr lang="en-US" dirty="0" smtClean="0"/>
              <a:t>Carefully append the following text that begins with a semi-colon:</a:t>
            </a:r>
            <a:endParaRPr lang="en-US" dirty="0"/>
          </a:p>
          <a:p>
            <a:pPr lvl="1"/>
            <a:r>
              <a:rPr lang="en-US" dirty="0" smtClean="0"/>
              <a:t>;C</a:t>
            </a:r>
            <a:r>
              <a:rPr lang="en-US" dirty="0"/>
              <a:t>:\Program Files (x86)\Windows </a:t>
            </a:r>
            <a:r>
              <a:rPr lang="en-US" dirty="0" smtClean="0"/>
              <a:t>Kits\8.0\Debuggers\x86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2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 smtClean="0"/>
              <a:t>nt_symbol_path</a:t>
            </a:r>
            <a:r>
              <a:rPr lang="en-US" dirty="0" smtClean="0"/>
              <a:t> - Temporary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the default symbols path for operating system </a:t>
            </a:r>
            <a:r>
              <a:rPr lang="en-US" dirty="0" smtClean="0"/>
              <a:t>symbols</a:t>
            </a:r>
          </a:p>
          <a:p>
            <a:r>
              <a:rPr lang="en-US" dirty="0" smtClean="0"/>
              <a:t>There </a:t>
            </a:r>
            <a:r>
              <a:rPr lang="en-US" dirty="0"/>
              <a:t>is an environment variable named </a:t>
            </a:r>
            <a:r>
              <a:rPr lang="en-US" b="1" dirty="0"/>
              <a:t>_</a:t>
            </a:r>
            <a:r>
              <a:rPr lang="en-US" b="1" dirty="0" err="1"/>
              <a:t>nt_symbol_path</a:t>
            </a:r>
            <a:r>
              <a:rPr lang="en-US" b="1" dirty="0"/>
              <a:t> </a:t>
            </a:r>
            <a:r>
              <a:rPr lang="en-US" dirty="0"/>
              <a:t>that all Microsoft tools look for. Yes, the path begins with an underscore, and if you don’t include it, it won’t work.</a:t>
            </a:r>
          </a:p>
          <a:p>
            <a:r>
              <a:rPr lang="en-US" dirty="0"/>
              <a:t>Set the Symbol path from the command line</a:t>
            </a:r>
          </a:p>
          <a:p>
            <a:r>
              <a:rPr lang="en-US" dirty="0"/>
              <a:t>When debugging from the command line the following command can be used with semi-colon delimiters between </a:t>
            </a:r>
            <a:r>
              <a:rPr lang="en-US" dirty="0" smtClean="0"/>
              <a:t>paths.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_</a:t>
            </a:r>
            <a:r>
              <a:rPr lang="en-US" dirty="0" err="1"/>
              <a:t>nt_symbol_path</a:t>
            </a:r>
            <a:r>
              <a:rPr lang="en-US" dirty="0"/>
              <a:t>=</a:t>
            </a:r>
            <a:r>
              <a:rPr lang="en-US" dirty="0" err="1"/>
              <a:t>srv</a:t>
            </a:r>
            <a:r>
              <a:rPr lang="en-US" dirty="0"/>
              <a:t>*http://</a:t>
            </a:r>
            <a:r>
              <a:rPr lang="en-US" dirty="0" smtClean="0"/>
              <a:t>msdl.microsoft.com/download/symbols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nt_symbol_path</a:t>
            </a:r>
            <a:r>
              <a:rPr lang="en-US" dirty="0"/>
              <a:t> - </a:t>
            </a:r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the symbols path permanently</a:t>
            </a:r>
          </a:p>
          <a:p>
            <a:r>
              <a:rPr lang="en-US" dirty="0"/>
              <a:t>Right click on My Computer, Properties, Advanced System Settings, Environment Variables, System, New</a:t>
            </a:r>
          </a:p>
          <a:p>
            <a:r>
              <a:rPr lang="en-US" dirty="0"/>
              <a:t>Variable name: _</a:t>
            </a:r>
            <a:r>
              <a:rPr lang="en-US" dirty="0" err="1"/>
              <a:t>nt_symbol_path</a:t>
            </a:r>
            <a:endParaRPr lang="en-US" dirty="0"/>
          </a:p>
          <a:p>
            <a:r>
              <a:rPr lang="en-US" dirty="0"/>
              <a:t>Variable </a:t>
            </a:r>
            <a:r>
              <a:rPr lang="en-US" dirty="0" smtClean="0"/>
              <a:t>value:</a:t>
            </a:r>
          </a:p>
          <a:p>
            <a:pPr lvl="1"/>
            <a:r>
              <a:rPr lang="en-US" dirty="0" err="1" smtClean="0"/>
              <a:t>srv</a:t>
            </a:r>
            <a:r>
              <a:rPr lang="en-US" dirty="0" smtClean="0"/>
              <a:t>*http</a:t>
            </a:r>
            <a:r>
              <a:rPr lang="en-US" dirty="0"/>
              <a:t>://</a:t>
            </a:r>
            <a:r>
              <a:rPr lang="en-US" dirty="0" smtClean="0"/>
              <a:t>msdl.microsoft.com/download/symbols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Cdb</a:t>
            </a:r>
            <a:r>
              <a:rPr lang="en-US" dirty="0" smtClean="0"/>
              <a:t> -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Cdb</a:t>
            </a:r>
            <a:r>
              <a:rPr lang="en-US" dirty="0" smtClean="0"/>
              <a:t> /?</a:t>
            </a:r>
          </a:p>
          <a:p>
            <a:r>
              <a:rPr lang="en-US" dirty="0" err="1" smtClean="0"/>
              <a:t>Cdb</a:t>
            </a:r>
            <a:r>
              <a:rPr lang="en-US" dirty="0" smtClean="0"/>
              <a:t> –</a:t>
            </a:r>
            <a:r>
              <a:rPr lang="en-US" dirty="0" err="1" smtClean="0"/>
              <a:t>pn</a:t>
            </a:r>
            <a:r>
              <a:rPr lang="en-US" dirty="0" smtClean="0"/>
              <a:t> crashapp.exe</a:t>
            </a:r>
          </a:p>
          <a:p>
            <a:r>
              <a:rPr lang="en-US" dirty="0" err="1" smtClean="0"/>
              <a:t>Cdb</a:t>
            </a:r>
            <a:r>
              <a:rPr lang="en-US" dirty="0" smtClean="0"/>
              <a:t> -g –G –</a:t>
            </a:r>
            <a:r>
              <a:rPr lang="en-US" dirty="0" err="1" smtClean="0"/>
              <a:t>pn</a:t>
            </a:r>
            <a:r>
              <a:rPr lang="en-US" dirty="0" smtClean="0"/>
              <a:t> crashapp.exe</a:t>
            </a:r>
          </a:p>
          <a:p>
            <a:r>
              <a:rPr lang="en-US" dirty="0" err="1" smtClean="0"/>
              <a:t>Cdb</a:t>
            </a:r>
            <a:r>
              <a:rPr lang="en-US" dirty="0" smtClean="0"/>
              <a:t> –p 992</a:t>
            </a:r>
          </a:p>
          <a:p>
            <a:r>
              <a:rPr lang="en-US" dirty="0" err="1" smtClean="0"/>
              <a:t>Cdb</a:t>
            </a:r>
            <a:r>
              <a:rPr lang="en-US" dirty="0" smtClean="0"/>
              <a:t> –g –G crashapp.exe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Cdb</a:t>
            </a:r>
            <a:r>
              <a:rPr lang="en-US" dirty="0"/>
              <a:t> - </a:t>
            </a:r>
            <a:r>
              <a:rPr lang="en-US" dirty="0" smtClean="0"/>
              <a:t>Disconnecting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 + C – to break in</a:t>
            </a:r>
          </a:p>
          <a:p>
            <a:r>
              <a:rPr lang="en-US" dirty="0" smtClean="0"/>
              <a:t>To quit and terminate the application</a:t>
            </a:r>
          </a:p>
          <a:p>
            <a:pPr lvl="1"/>
            <a:r>
              <a:rPr lang="en-US" dirty="0" smtClean="0"/>
              <a:t>q - quit</a:t>
            </a:r>
          </a:p>
          <a:p>
            <a:r>
              <a:rPr lang="en-US" dirty="0" smtClean="0"/>
              <a:t>To detach and leave the application running</a:t>
            </a:r>
          </a:p>
          <a:p>
            <a:pPr lvl="1"/>
            <a:r>
              <a:rPr lang="en-US" dirty="0" smtClean="0"/>
              <a:t>.detach – to disconnect</a:t>
            </a:r>
          </a:p>
          <a:p>
            <a:pPr lvl="1"/>
            <a:r>
              <a:rPr lang="en-US" dirty="0" smtClean="0"/>
              <a:t>q – to 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3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Cdb</a:t>
            </a:r>
            <a:r>
              <a:rPr lang="en-US" dirty="0"/>
              <a:t> </a:t>
            </a:r>
            <a:r>
              <a:rPr lang="en-US" dirty="0" smtClean="0"/>
              <a:t>– create dump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 + C</a:t>
            </a:r>
          </a:p>
          <a:p>
            <a:r>
              <a:rPr lang="en-US" dirty="0" smtClean="0"/>
              <a:t>.dump /ma c:\orasi\Crashapp1.dmp</a:t>
            </a:r>
          </a:p>
          <a:p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quit and terminate the application</a:t>
            </a:r>
          </a:p>
          <a:p>
            <a:pPr lvl="2"/>
            <a:r>
              <a:rPr lang="en-US" dirty="0"/>
              <a:t>q - quit</a:t>
            </a:r>
          </a:p>
          <a:p>
            <a:pPr lvl="1"/>
            <a:r>
              <a:rPr lang="en-US" dirty="0"/>
              <a:t>To detach and leave the application running</a:t>
            </a:r>
          </a:p>
          <a:p>
            <a:pPr lvl="2"/>
            <a:r>
              <a:rPr lang="en-US" dirty="0"/>
              <a:t>.detach – to disconnect</a:t>
            </a:r>
          </a:p>
          <a:p>
            <a:pPr lvl="2"/>
            <a:r>
              <a:rPr lang="en-US" dirty="0"/>
              <a:t>q – to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3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Cdb</a:t>
            </a:r>
            <a:r>
              <a:rPr lang="en-US" dirty="0"/>
              <a:t> – </a:t>
            </a:r>
            <a:r>
              <a:rPr lang="en-US" dirty="0" smtClean="0"/>
              <a:t>debug dump </a:t>
            </a:r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Cdb</a:t>
            </a:r>
            <a:r>
              <a:rPr lang="en-US" dirty="0" smtClean="0"/>
              <a:t> –z c</a:t>
            </a:r>
            <a:r>
              <a:rPr lang="en-US" dirty="0"/>
              <a:t>:\</a:t>
            </a:r>
            <a:r>
              <a:rPr lang="en-US" dirty="0" smtClean="0"/>
              <a:t>orasi\Crashapp1.dmp</a:t>
            </a:r>
          </a:p>
          <a:p>
            <a:r>
              <a:rPr lang="en-US" dirty="0"/>
              <a:t>.</a:t>
            </a:r>
            <a:r>
              <a:rPr lang="en-US" dirty="0" err="1"/>
              <a:t>dumpcab</a:t>
            </a:r>
            <a:r>
              <a:rPr lang="en-US" dirty="0"/>
              <a:t> –a c</a:t>
            </a:r>
            <a:r>
              <a:rPr lang="en-US" dirty="0" smtClean="0"/>
              <a:t>:\orasi\Crashapp1.cab</a:t>
            </a:r>
          </a:p>
          <a:p>
            <a:r>
              <a:rPr lang="en-US" dirty="0" smtClean="0"/>
              <a:t>q – to quit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cdb</a:t>
            </a:r>
            <a:r>
              <a:rPr lang="en-US" dirty="0" smtClean="0"/>
              <a:t> – help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debugging a process or dump file:</a:t>
            </a:r>
          </a:p>
          <a:p>
            <a:pPr lvl="1"/>
            <a:r>
              <a:rPr lang="en-US" dirty="0" smtClean="0"/>
              <a:t>? – help</a:t>
            </a:r>
          </a:p>
          <a:p>
            <a:pPr lvl="1"/>
            <a:r>
              <a:rPr lang="en-US" dirty="0" smtClean="0"/>
              <a:t>.help – dot commands help</a:t>
            </a:r>
          </a:p>
          <a:p>
            <a:pPr lvl="1"/>
            <a:r>
              <a:rPr lang="en-US" dirty="0" smtClean="0"/>
              <a:t>!help – extensions help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hh</a:t>
            </a:r>
            <a:r>
              <a:rPr lang="en-US" dirty="0" smtClean="0"/>
              <a:t> – load windows help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</a:t>
            </a:r>
            <a:r>
              <a:rPr lang="en-US" dirty="0" err="1" smtClean="0"/>
              <a:t>Cdb</a:t>
            </a:r>
            <a:r>
              <a:rPr lang="en-US" dirty="0" smtClean="0"/>
              <a:t> -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 – load modules (list modules)</a:t>
            </a:r>
          </a:p>
          <a:p>
            <a:r>
              <a:rPr lang="en-US" dirty="0" smtClean="0"/>
              <a:t>Lm v </a:t>
            </a:r>
            <a:r>
              <a:rPr lang="en-US" dirty="0" err="1" smtClean="0"/>
              <a:t>mclr</a:t>
            </a:r>
            <a:r>
              <a:rPr lang="en-US" dirty="0" smtClean="0"/>
              <a:t> – show info about module (</a:t>
            </a:r>
            <a:r>
              <a:rPr lang="en-US" dirty="0" err="1" smtClean="0"/>
              <a:t>clr</a:t>
            </a:r>
            <a:r>
              <a:rPr lang="en-US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sympath</a:t>
            </a:r>
            <a:r>
              <a:rPr lang="en-US" dirty="0" smtClean="0"/>
              <a:t> – show symbols path</a:t>
            </a:r>
          </a:p>
          <a:p>
            <a:r>
              <a:rPr lang="en-US" dirty="0" smtClean="0"/>
              <a:t>| - show process information (pipe)</a:t>
            </a:r>
          </a:p>
          <a:p>
            <a:r>
              <a:rPr lang="en-US" dirty="0" smtClean="0"/>
              <a:t>.reload – reload symbols</a:t>
            </a:r>
          </a:p>
          <a:p>
            <a:r>
              <a:rPr lang="en-US" dirty="0" smtClean="0"/>
              <a:t>.reload /f – force reload symbols</a:t>
            </a:r>
          </a:p>
          <a:p>
            <a:r>
              <a:rPr lang="en-US" dirty="0" smtClean="0"/>
              <a:t>.reload /f </a:t>
            </a:r>
            <a:r>
              <a:rPr lang="en-US" dirty="0" err="1" smtClean="0"/>
              <a:t>clr</a:t>
            </a:r>
            <a:r>
              <a:rPr lang="en-US" dirty="0" smtClean="0"/>
              <a:t> – force reload one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Cdb</a:t>
            </a:r>
            <a:r>
              <a:rPr lang="en-US" dirty="0" smtClean="0"/>
              <a:t> -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logopen</a:t>
            </a:r>
            <a:r>
              <a:rPr lang="en-US" dirty="0" smtClean="0"/>
              <a:t> c:\orasi\Crashapp1.log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logclose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logappend</a:t>
            </a:r>
            <a:r>
              <a:rPr lang="en-US" dirty="0" smtClean="0"/>
              <a:t> c:\orasi\Crashapp1.log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92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Orasi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5560-0323-464F-98E1-734313A884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Cdb</a:t>
            </a:r>
            <a:r>
              <a:rPr lang="en-US" dirty="0" smtClean="0"/>
              <a:t> -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Kb – stack </a:t>
            </a:r>
            <a:r>
              <a:rPr lang="en-US" dirty="0" err="1" smtClean="0"/>
              <a:t>backtrace</a:t>
            </a:r>
            <a:endParaRPr lang="en-US" dirty="0" smtClean="0"/>
          </a:p>
          <a:p>
            <a:r>
              <a:rPr lang="en-US" dirty="0" smtClean="0"/>
              <a:t>~ - list all native threads</a:t>
            </a:r>
          </a:p>
          <a:p>
            <a:r>
              <a:rPr lang="en-US" dirty="0" smtClean="0"/>
              <a:t>~*kb – list stacks on all threads</a:t>
            </a:r>
          </a:p>
          <a:p>
            <a:r>
              <a:rPr lang="en-US" dirty="0" smtClean="0"/>
              <a:t>~3s – change to thread id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8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Cdb</a:t>
            </a:r>
            <a:r>
              <a:rPr lang="en-US" dirty="0" smtClean="0"/>
              <a:t> - 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loadby</a:t>
            </a:r>
            <a:r>
              <a:rPr lang="en-US" dirty="0" smtClean="0"/>
              <a:t> </a:t>
            </a:r>
            <a:r>
              <a:rPr lang="en-US" dirty="0" err="1" smtClean="0"/>
              <a:t>sos</a:t>
            </a:r>
            <a:r>
              <a:rPr lang="en-US" dirty="0" smtClean="0"/>
              <a:t> </a:t>
            </a:r>
            <a:r>
              <a:rPr lang="en-US" dirty="0" err="1" smtClean="0"/>
              <a:t>clr</a:t>
            </a:r>
            <a:r>
              <a:rPr lang="en-US" dirty="0" smtClean="0"/>
              <a:t> – Loads add-in SOS (Son of Strike)</a:t>
            </a:r>
          </a:p>
          <a:p>
            <a:r>
              <a:rPr lang="en-US" dirty="0" smtClean="0"/>
              <a:t>!</a:t>
            </a:r>
            <a:r>
              <a:rPr lang="en-US" dirty="0" err="1" smtClean="0"/>
              <a:t>sos.help</a:t>
            </a:r>
            <a:r>
              <a:rPr lang="en-US" dirty="0" smtClean="0"/>
              <a:t> – SOS help</a:t>
            </a:r>
          </a:p>
          <a:p>
            <a:r>
              <a:rPr lang="en-US" dirty="0" smtClean="0"/>
              <a:t>!threads</a:t>
            </a:r>
          </a:p>
          <a:p>
            <a:r>
              <a:rPr lang="en-US" dirty="0" smtClean="0"/>
              <a:t>!</a:t>
            </a:r>
            <a:r>
              <a:rPr lang="en-US" dirty="0" err="1" smtClean="0"/>
              <a:t>dumpstack</a:t>
            </a:r>
            <a:endParaRPr lang="en-US" dirty="0" smtClean="0"/>
          </a:p>
          <a:p>
            <a:r>
              <a:rPr lang="en-US" dirty="0" smtClean="0"/>
              <a:t>!</a:t>
            </a:r>
            <a:r>
              <a:rPr lang="en-US" dirty="0" err="1" smtClean="0"/>
              <a:t>clrstack</a:t>
            </a:r>
            <a:endParaRPr lang="en-US" dirty="0" smtClean="0"/>
          </a:p>
          <a:p>
            <a:r>
              <a:rPr lang="en-US" dirty="0" smtClean="0"/>
              <a:t>!analyze –v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2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can end </a:t>
            </a:r>
            <a:r>
              <a:rPr lang="en-US" dirty="0"/>
              <a:t>up </a:t>
            </a:r>
            <a:r>
              <a:rPr lang="en-US" dirty="0" smtClean="0"/>
              <a:t>spend </a:t>
            </a:r>
            <a:r>
              <a:rPr lang="en-US" dirty="0"/>
              <a:t>more time getting correct symbols </a:t>
            </a:r>
            <a:r>
              <a:rPr lang="en-US" dirty="0" smtClean="0"/>
              <a:t>than </a:t>
            </a:r>
            <a:r>
              <a:rPr lang="en-US" dirty="0"/>
              <a:t>debugging the </a:t>
            </a:r>
            <a:r>
              <a:rPr lang="en-US" dirty="0" smtClean="0"/>
              <a:t>failure.</a:t>
            </a:r>
          </a:p>
          <a:p>
            <a:r>
              <a:rPr lang="en-US" dirty="0" smtClean="0"/>
              <a:t>Symbols </a:t>
            </a:r>
            <a:r>
              <a:rPr lang="en-US" dirty="0"/>
              <a:t>are needed at debugging time to determine the root cause of a failure or memory </a:t>
            </a:r>
            <a:r>
              <a:rPr lang="en-US" dirty="0" smtClean="0"/>
              <a:t>leak.</a:t>
            </a:r>
          </a:p>
          <a:p>
            <a:r>
              <a:rPr lang="en-US" b="1" dirty="0" smtClean="0"/>
              <a:t>Symbols </a:t>
            </a:r>
            <a:r>
              <a:rPr lang="en-US" b="1" dirty="0"/>
              <a:t>are not needed at runtime</a:t>
            </a:r>
            <a:r>
              <a:rPr lang="en-US" dirty="0"/>
              <a:t>, meaning that while the test is running, the symbols are </a:t>
            </a:r>
            <a:r>
              <a:rPr lang="en-US" b="1" dirty="0"/>
              <a:t>not </a:t>
            </a:r>
            <a:r>
              <a:rPr lang="en-US" b="1" dirty="0" smtClean="0"/>
              <a:t>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are only needed after a failure has occurred and you intend to debug the </a:t>
            </a:r>
            <a:r>
              <a:rPr lang="en-US" dirty="0" smtClean="0"/>
              <a:t>failure.</a:t>
            </a:r>
          </a:p>
          <a:p>
            <a:r>
              <a:rPr lang="en-US" dirty="0" smtClean="0"/>
              <a:t>I </a:t>
            </a:r>
            <a:r>
              <a:rPr lang="en-US" dirty="0"/>
              <a:t>usually don’t debug a failure on the machine that the failure occurred on; we can create a dump file of the failure and debug the dump file at a later time on another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This </a:t>
            </a:r>
            <a:r>
              <a:rPr lang="en-US" dirty="0"/>
              <a:t>allows your test machines to keep finding new failures and saving dump files, while you debug them at your </a:t>
            </a:r>
            <a:r>
              <a:rPr lang="en-US" dirty="0" smtClean="0"/>
              <a:t>leisure.</a:t>
            </a:r>
          </a:p>
          <a:p>
            <a:r>
              <a:rPr lang="en-US" dirty="0" smtClean="0"/>
              <a:t>I </a:t>
            </a:r>
            <a:r>
              <a:rPr lang="en-US" dirty="0"/>
              <a:t>explain the dump commands below, so pay special attention.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0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Intermountain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Symbols are provided on “Jenkins”. Go to the Jenkins </a:t>
            </a:r>
            <a:r>
              <a:rPr lang="en-US" sz="2400" dirty="0" err="1"/>
              <a:t>Url</a:t>
            </a:r>
            <a:r>
              <a:rPr lang="en-US" sz="2400" dirty="0"/>
              <a:t> below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http</a:t>
            </a:r>
            <a:r>
              <a:rPr lang="en-US" sz="2800" dirty="0"/>
              <a:t>://lpv-ecismig01:8080/view/ICM%20/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1" y="2895600"/>
            <a:ext cx="6726009" cy="376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59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discover the root cause of an </a:t>
            </a:r>
            <a:r>
              <a:rPr lang="en-US" dirty="0" smtClean="0"/>
              <a:t>unhandled </a:t>
            </a:r>
            <a:r>
              <a:rPr lang="en-US" dirty="0"/>
              <a:t>exception we can use the Microsoft systems debuggers, </a:t>
            </a:r>
            <a:r>
              <a:rPr lang="en-US" dirty="0" err="1"/>
              <a:t>cdb</a:t>
            </a:r>
            <a:r>
              <a:rPr lang="en-US" dirty="0"/>
              <a:t> or </a:t>
            </a:r>
            <a:r>
              <a:rPr lang="en-US" dirty="0" err="1"/>
              <a:t>windbg</a:t>
            </a:r>
            <a:r>
              <a:rPr lang="en-US" dirty="0"/>
              <a:t>, to debug the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We should have symbols </a:t>
            </a:r>
            <a:r>
              <a:rPr lang="en-US" dirty="0"/>
              <a:t>for each component we are debugging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Cdb</a:t>
            </a:r>
            <a:r>
              <a:rPr lang="en-US" dirty="0" smtClean="0"/>
              <a:t> can be used to:</a:t>
            </a:r>
            <a:endParaRPr lang="en-US" dirty="0"/>
          </a:p>
          <a:p>
            <a:pPr lvl="1"/>
            <a:r>
              <a:rPr lang="en-US" dirty="0" smtClean="0"/>
              <a:t>Get </a:t>
            </a:r>
            <a:r>
              <a:rPr lang="en-US" dirty="0"/>
              <a:t>the call stack of an unhandled exception (crash) that is occurring within the </a:t>
            </a:r>
            <a:r>
              <a:rPr lang="en-US" dirty="0" smtClean="0"/>
              <a:t>process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other issues that are not detected without </a:t>
            </a:r>
            <a:r>
              <a:rPr lang="en-US" dirty="0" err="1"/>
              <a:t>cdb</a:t>
            </a:r>
            <a:r>
              <a:rPr lang="en-US" dirty="0"/>
              <a:t> attached such as first chance access violations (AV) that are hidden bugs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memory dumps (.</a:t>
            </a:r>
            <a:r>
              <a:rPr lang="en-US" dirty="0" err="1" smtClean="0"/>
              <a:t>dmp</a:t>
            </a:r>
            <a:r>
              <a:rPr lang="en-US" dirty="0" smtClean="0"/>
              <a:t> files) for developers to debug offline.</a:t>
            </a:r>
            <a:endParaRPr lang="en-US" dirty="0"/>
          </a:p>
          <a:p>
            <a:pPr lvl="1"/>
            <a:r>
              <a:rPr lang="en-US" dirty="0" smtClean="0"/>
              <a:t>Find </a:t>
            </a:r>
            <a:r>
              <a:rPr lang="en-US" dirty="0"/>
              <a:t>and debug memory leaks once you know they already exist. This is a more advanced topic but nonetheless, useful.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CrashApp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File, New, Project</a:t>
            </a:r>
          </a:p>
          <a:p>
            <a:r>
              <a:rPr lang="en-US" dirty="0"/>
              <a:t>Visual C#, Windows, Windows Forms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Location: c:\Orasi\VS\Projects</a:t>
            </a:r>
          </a:p>
          <a:p>
            <a:r>
              <a:rPr lang="en-US" dirty="0"/>
              <a:t>Name: </a:t>
            </a:r>
            <a:r>
              <a:rPr lang="en-US" dirty="0" err="1" smtClean="0"/>
              <a:t>CrashApp</a:t>
            </a:r>
            <a:r>
              <a:rPr lang="en-US" dirty="0" smtClean="0"/>
              <a:t> (or whatever)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App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Toolbox (floating on left)</a:t>
            </a:r>
          </a:p>
          <a:p>
            <a:pPr lvl="1"/>
            <a:r>
              <a:rPr lang="en-US" sz="4000" dirty="0"/>
              <a:t>Common controls, Button</a:t>
            </a:r>
          </a:p>
          <a:p>
            <a:pPr lvl="2"/>
            <a:r>
              <a:rPr lang="en-US" sz="2900" dirty="0"/>
              <a:t>Properties (F4) </a:t>
            </a:r>
          </a:p>
          <a:p>
            <a:pPr lvl="2"/>
            <a:r>
              <a:rPr lang="en-US" sz="2900" dirty="0"/>
              <a:t>Text: </a:t>
            </a:r>
            <a:r>
              <a:rPr lang="en-US" sz="2900" dirty="0" smtClean="0"/>
              <a:t>Null Ref</a:t>
            </a:r>
            <a:endParaRPr lang="en-US" sz="2900" dirty="0"/>
          </a:p>
          <a:p>
            <a:pPr lvl="2"/>
            <a:r>
              <a:rPr lang="en-US" sz="2900" dirty="0"/>
              <a:t>(Name): </a:t>
            </a:r>
            <a:r>
              <a:rPr lang="en-US" sz="2900" dirty="0" err="1" smtClean="0"/>
              <a:t>buttonNullRef</a:t>
            </a:r>
            <a:endParaRPr lang="en-US" sz="2900" dirty="0" smtClean="0"/>
          </a:p>
          <a:p>
            <a:pPr lvl="1"/>
            <a:r>
              <a:rPr lang="en-US" sz="3300" dirty="0" smtClean="0"/>
              <a:t>Double-Click on </a:t>
            </a:r>
            <a:r>
              <a:rPr lang="en-US" sz="3300" dirty="0" err="1" smtClean="0"/>
              <a:t>buttonNullRef</a:t>
            </a:r>
            <a:r>
              <a:rPr lang="en-US" sz="3300" dirty="0" smtClean="0"/>
              <a:t> to get to code.</a:t>
            </a:r>
          </a:p>
        </p:txBody>
      </p:sp>
    </p:spTree>
    <p:extLst>
      <p:ext uri="{BB962C8B-B14F-4D97-AF65-F5344CB8AC3E}">
        <p14:creationId xmlns:p14="http://schemas.microsoft.com/office/powerpoint/2010/main" val="65479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App – Null Ref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f = null;</a:t>
            </a:r>
          </a:p>
          <a:p>
            <a:pPr marL="0" indent="0">
              <a:buNone/>
            </a:pPr>
            <a:r>
              <a:rPr lang="en-US" dirty="0"/>
              <a:t>string path = @"c:\</a:t>
            </a:r>
            <a:r>
              <a:rPr lang="en-US" dirty="0" err="1"/>
              <a:t>orasi</a:t>
            </a:r>
            <a:r>
              <a:rPr lang="en-US" dirty="0"/>
              <a:t>\VS\Projects\Data\Customer.txt";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File.Exists</a:t>
            </a:r>
            <a:r>
              <a:rPr lang="en-US" dirty="0"/>
              <a:t>(path))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f = </a:t>
            </a:r>
            <a:r>
              <a:rPr lang="en-US" dirty="0" err="1"/>
              <a:t>File.OpenRead</a:t>
            </a:r>
            <a:r>
              <a:rPr lang="en-US" dirty="0"/>
              <a:t>(path);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();</a:t>
            </a:r>
            <a:endParaRPr lang="en-US" sz="4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CrashApp</a:t>
            </a:r>
            <a:r>
              <a:rPr lang="en-US" dirty="0" smtClean="0"/>
              <a:t> -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from VS – F5</a:t>
            </a:r>
          </a:p>
          <a:p>
            <a:r>
              <a:rPr lang="en-US" dirty="0" smtClean="0"/>
              <a:t>Make it fail</a:t>
            </a:r>
            <a:endParaRPr lang="en-US" dirty="0"/>
          </a:p>
          <a:p>
            <a:r>
              <a:rPr lang="en-US" dirty="0" smtClean="0"/>
              <a:t>Run from Windows File Explorer</a:t>
            </a:r>
          </a:p>
        </p:txBody>
      </p:sp>
    </p:spTree>
    <p:extLst>
      <p:ext uri="{BB962C8B-B14F-4D97-AF65-F5344CB8AC3E}">
        <p14:creationId xmlns:p14="http://schemas.microsoft.com/office/powerpoint/2010/main" val="163908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CrashApp</a:t>
            </a:r>
            <a:r>
              <a:rPr lang="en-US" dirty="0" smtClean="0"/>
              <a:t> – Stack Overflow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void button2_Click</a:t>
            </a:r>
            <a:r>
              <a:rPr lang="en-US" dirty="0" smtClean="0"/>
              <a:t>(…)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f1();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private void f1()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f1();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Debuggers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cdb</a:t>
            </a:r>
            <a:r>
              <a:rPr lang="en-US" dirty="0"/>
              <a:t> on the machine that will be running the process that will be monitored:</a:t>
            </a:r>
          </a:p>
          <a:p>
            <a:pPr lvl="0"/>
            <a:r>
              <a:rPr lang="en-US" u="sng" dirty="0">
                <a:hlinkClick r:id="rId2"/>
              </a:rPr>
              <a:t>http://msdn.microsoft.com/en-US/windows/hardware/hh852363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smtClean="0"/>
              <a:t>Install and Download</a:t>
            </a:r>
            <a:endParaRPr lang="en-US" dirty="0"/>
          </a:p>
          <a:p>
            <a:pPr lvl="1"/>
            <a:r>
              <a:rPr lang="en-US" dirty="0"/>
              <a:t>Ignore that it mentions Windows </a:t>
            </a:r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Uncheck every option except </a:t>
            </a:r>
          </a:p>
          <a:p>
            <a:pPr lvl="2"/>
            <a:r>
              <a:rPr lang="en-US" dirty="0" smtClean="0"/>
              <a:t>Windows Performance Toolkit </a:t>
            </a:r>
          </a:p>
          <a:p>
            <a:pPr lvl="2"/>
            <a:r>
              <a:rPr lang="en-US" dirty="0" smtClean="0"/>
              <a:t>Debugging Tools for Windows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3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11266</TotalTime>
  <Words>905</Words>
  <Application>Microsoft Office PowerPoint</Application>
  <PresentationFormat>On-screen Show (4:3)</PresentationFormat>
  <Paragraphs>150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Course Goals</vt:lpstr>
      <vt:lpstr>Overview</vt:lpstr>
      <vt:lpstr>CrashApp</vt:lpstr>
      <vt:lpstr>Crash App Controls</vt:lpstr>
      <vt:lpstr>Crash App – Null Ref Code</vt:lpstr>
      <vt:lpstr>CrashApp - Run</vt:lpstr>
      <vt:lpstr>CrashApp – Stack Overflow code</vt:lpstr>
      <vt:lpstr>Setting up Debuggers</vt:lpstr>
      <vt:lpstr>Configuring System PATH</vt:lpstr>
      <vt:lpstr>_nt_symbol_path - Temporary</vt:lpstr>
      <vt:lpstr>_nt_symbol_path - Permanent</vt:lpstr>
      <vt:lpstr>Using Cdb - Connecting</vt:lpstr>
      <vt:lpstr>Using Cdb - Disconnecting</vt:lpstr>
      <vt:lpstr>Using Cdb – create dump file</vt:lpstr>
      <vt:lpstr>Using Cdb – debug dump file</vt:lpstr>
      <vt:lpstr>Using cdb – help commands</vt:lpstr>
      <vt:lpstr>Using  Cdb - commands</vt:lpstr>
      <vt:lpstr>Using Cdb - Logging</vt:lpstr>
      <vt:lpstr>Using Cdb - commands</vt:lpstr>
      <vt:lpstr>Using Cdb - Managed</vt:lpstr>
      <vt:lpstr>Setting up Symbols</vt:lpstr>
      <vt:lpstr>Getting Intermountain Symbols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Orasi - IHC CA Introscope</dc:title>
  <dc:creator>Jon Fowler</dc:creator>
  <cp:lastModifiedBy>Jon Fowler</cp:lastModifiedBy>
  <cp:revision>29</cp:revision>
  <dcterms:created xsi:type="dcterms:W3CDTF">2014-02-11T17:01:54Z</dcterms:created>
  <dcterms:modified xsi:type="dcterms:W3CDTF">2014-03-12T15:04:07Z</dcterms:modified>
</cp:coreProperties>
</file>