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5CF65-0DF5-4351-B9A3-9F097D13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75BB65-56C7-4867-A628-E9434A7D6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32E7CC-3023-40DE-9D8B-C27FD9D6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434D-A6BB-43A7-85AC-4B13EB79D734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0FF639-B9B9-4B7A-8B01-DC75ADA3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8EB32B-001E-46A4-8B3A-B249CC01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985AD-A258-42F4-AB04-C78EF2702F1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65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40D95-640E-44BB-88F6-F9E18490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40561C-9201-4EE9-99AF-D78D83C8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6D49C-16E5-40A2-A7BB-556E9C3C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49567-D94F-4B82-9E9D-454E0E103A97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3E0FE1-4CEA-4F0D-A260-79E6DAC2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1B898-E5BE-4520-94A1-4245FEF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2518-A5E6-4165-B43B-E18D15C8144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0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DEFADE-9FD6-41A9-8951-6EB9D66B6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609AA6-0527-4758-9113-C5140929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7D3C6-1E04-493A-ADC7-5D95BE1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928A-3E26-4FE7-BFB4-08BC972E0032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71F9B3-03DB-4505-AE37-065A43B5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4E2CDB-BBB0-4F1D-A856-1A6C90C5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73722-C26D-43A5-A558-80D6B90ABF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3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7DDFD-46FF-4973-B9FE-C4FC7E9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3006FF-5E48-40A1-B6E8-A159B993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5AE58F-523B-4B29-B7E5-AC5F9EB9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D862-45AC-440F-892C-6F53C221EB60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EBB9A-88A1-4EAA-B80C-1D18450C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08A2C-CFFB-404F-B8C0-12BD0A99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6BE5-589A-408C-89CC-552869ECF9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50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500F-72CB-4437-90EE-70D9430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04F92F-308D-47FD-8B9E-5DDA3497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D85853-3C8A-44FC-8339-72D0143E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1AAB6-BC04-4CBB-B580-A5035213719E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15B01-4048-4408-9D05-E346852E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971688-6E56-482A-A0E0-FE8DB58F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4625-CA01-4D2B-97E9-2B866B95F3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7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CBADD-5365-40BF-9F1E-E198F5F7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B50E0-4D04-47FD-B1EF-426F5706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506CF0-BDAA-4F06-B17F-E73A4C24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567D7D0-6A16-46FF-9A4F-3B982F2A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752AE-C8FE-4BDE-9117-76F7456E9C4C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5AD32A2-01B5-48F2-9A9A-FDE52EE2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6256EEC-603C-4BB1-BBAE-C1CD9C2C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6ABB1-96FA-4541-9065-D93AC690E3C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36191-10BD-4E65-ADBD-86F0464A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2EC05-190C-4BD1-8BDC-F68FC081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8CB5CA-4021-416A-AACC-725A9E59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40226D-46C7-4A00-B84C-27512F23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B66DB2-04E7-43A6-A81A-25AF9908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E6D8E939-F647-46D4-9CC2-3010A827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3FAE-89D4-462E-BD9B-446B92232606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3A20F066-8AB5-466D-A406-5983BC76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794F6E9-72CA-448B-8D6A-DEDDF5FE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ED6A0-8B7C-411B-8F89-757AED40230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36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4B236-15ED-40DB-976B-31924833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9FD1033-CA42-4B80-9C66-E48C51FE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97049-CA92-4350-A937-488731A06DAF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5AE571D-389A-44A9-A6E8-5F3D7A68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8A6769E-84A2-4E20-9910-37E38AA6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6DFE1-53B9-4462-AEFE-3B52085F3D7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37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E6A1FFD8-C2F5-4FF3-9A1C-B35D83CF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8DA5-854A-4B71-922B-5B307F4EB630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D80FF467-BBE4-4227-9AF1-022E095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C09100B-97EF-47E1-9EA5-D40A214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3BAE1-60BD-44F1-8442-F6DC6EDB6C8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08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DAB3C-A4C0-4F3C-BF29-EA5F61B9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F0CC9-EDBB-489E-B8BD-5BFA85D6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BCB6CA-971C-43DB-A57D-8666A4F7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81C5C5D-E870-4FA5-ABB6-970D617C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FE9F-071D-48BC-840E-10FA31BC7063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0FA973D-D6F4-4839-B241-1EAA23A4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C80A1DD-D1B2-4E12-9803-54DB5A2C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628EC-3BA5-44E0-876E-18308D3882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2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ED61-6935-42B7-AD8F-A34A17F8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769A55-6821-4F2E-9744-636309A4A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7FE29D-02AF-4D29-997F-A0D74234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BA693B6-E816-4CA0-AF5E-0D3D76A9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EF582-DE7F-4DCA-AAEF-4D2C371FBA71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978B7F1-DFBF-492D-83F2-2A5A66EB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798311E-2F3C-45A6-A397-70C86538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FB352-7AAD-4458-BD97-155B1161934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15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2B11B3B-D7E4-47C4-943F-552ECE63D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05964E4B-1BA6-4DD2-873D-4C1064276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0276AF-A01B-4742-B145-6FC11F8D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2B6589-E691-4D82-928B-06C97F3E5BAF}" type="datetimeFigureOut">
              <a:rPr lang="it-IT"/>
              <a:pPr>
                <a:defRPr/>
              </a:pPr>
              <a:t>01/07/2018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D747B-2893-46B8-8B53-838339A95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8341C1-1070-44B6-A206-34DF643C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FFF6EF-FFA3-4CAA-905D-55B1D3AE448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771F3B2-A172-4672-8772-CDECC367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3713" y="5481638"/>
            <a:ext cx="3946525" cy="1276350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it-IT" sz="1600" b="1" dirty="0"/>
              <a:t>Studenti: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it-IT" sz="1600" b="1" dirty="0"/>
              <a:t>Galli Antonio M63000721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it-IT" sz="1600" b="1" dirty="0"/>
              <a:t>Giordano Raffaele M63000746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it-IT" sz="1600" b="1" dirty="0"/>
              <a:t>Gravina Michela M63000708</a:t>
            </a:r>
          </a:p>
        </p:txBody>
      </p:sp>
      <p:pic>
        <p:nvPicPr>
          <p:cNvPr id="2051" name="Picture 2" descr="Risultati immagini per big data">
            <a:extLst>
              <a:ext uri="{FF2B5EF4-FFF2-40B4-BE49-F238E27FC236}">
                <a16:creationId xmlns:a16="http://schemas.microsoft.com/office/drawing/2014/main" id="{B16BA06D-42D8-46D0-B340-203A608E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00013"/>
            <a:ext cx="6321425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6373B52-BE41-45ED-9DF7-3B8A588204EA}"/>
              </a:ext>
            </a:extLst>
          </p:cNvPr>
          <p:cNvSpPr/>
          <p:nvPr/>
        </p:nvSpPr>
        <p:spPr>
          <a:xfrm>
            <a:off x="2896093" y="316901"/>
            <a:ext cx="56577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Sentiment Analysis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13E909-C8D9-4CB9-935A-8CE4A93304DB}"/>
              </a:ext>
            </a:extLst>
          </p:cNvPr>
          <p:cNvSpPr/>
          <p:nvPr/>
        </p:nvSpPr>
        <p:spPr>
          <a:xfrm>
            <a:off x="307975" y="2565400"/>
            <a:ext cx="601345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Conoscere il feedback degli utenti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2CDA10-D56D-4C54-8A61-51768100AC2F}"/>
              </a:ext>
            </a:extLst>
          </p:cNvPr>
          <p:cNvSpPr/>
          <p:nvPr/>
        </p:nvSpPr>
        <p:spPr>
          <a:xfrm>
            <a:off x="3314700" y="3810000"/>
            <a:ext cx="87296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Valutare l’opinione pubblica: positiva o negativa?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89409B-1EAF-44FA-BFC3-639ABA09EC23}"/>
              </a:ext>
            </a:extLst>
          </p:cNvPr>
          <p:cNvSpPr/>
          <p:nvPr/>
        </p:nvSpPr>
        <p:spPr>
          <a:xfrm>
            <a:off x="188913" y="5121275"/>
            <a:ext cx="81724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Studiare l’andamento di un business nel tempo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131FFF59-58BC-4C1C-A5A2-AA998C7E5378}"/>
              </a:ext>
            </a:extLst>
          </p:cNvPr>
          <p:cNvSpPr/>
          <p:nvPr/>
        </p:nvSpPr>
        <p:spPr>
          <a:xfrm>
            <a:off x="5784850" y="1803400"/>
            <a:ext cx="357188" cy="6794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9729D6-2446-4471-B2B7-3FA374C2C5C6}"/>
              </a:ext>
            </a:extLst>
          </p:cNvPr>
          <p:cNvSpPr/>
          <p:nvPr/>
        </p:nvSpPr>
        <p:spPr>
          <a:xfrm>
            <a:off x="4510194" y="1193166"/>
            <a:ext cx="27873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A che scopo? </a:t>
            </a:r>
          </a:p>
        </p:txBody>
      </p:sp>
      <p:pic>
        <p:nvPicPr>
          <p:cNvPr id="3080" name="Picture 2" descr="Risultati immagini per pensare">
            <a:extLst>
              <a:ext uri="{FF2B5EF4-FFF2-40B4-BE49-F238E27FC236}">
                <a16:creationId xmlns:a16="http://schemas.microsoft.com/office/drawing/2014/main" id="{030447A1-EBA7-47BF-9189-2831B8ED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88" y="1044575"/>
            <a:ext cx="24542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623D533-3B20-481B-AC0F-724B5782282B}"/>
              </a:ext>
            </a:extLst>
          </p:cNvPr>
          <p:cNvSpPr/>
          <p:nvPr/>
        </p:nvSpPr>
        <p:spPr>
          <a:xfrm>
            <a:off x="296396" y="409665"/>
            <a:ext cx="1059206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Perché valutare l’opinione pubblica?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EB7216-F38E-43D0-BAA2-1FE6AA7CA5C1}"/>
              </a:ext>
            </a:extLst>
          </p:cNvPr>
          <p:cNvSpPr/>
          <p:nvPr/>
        </p:nvSpPr>
        <p:spPr>
          <a:xfrm>
            <a:off x="625475" y="2459038"/>
            <a:ext cx="11325225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Il pensiero di un utente in relazione ad una attività di business, della quale non sa nulla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(perché non vi è mai stato),  è fortemente influenzato dall'opinione pubblica.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2400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Praticamente l'opinione pubblica diventa il pensiero di base che l'utente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>
                <a:latin typeface="+mn-lt"/>
              </a:rPr>
              <a:t> ha senza la conoscenza diretta del negozio</a:t>
            </a:r>
            <a:r>
              <a:rPr lang="it-IT" sz="1600" b="1" dirty="0">
                <a:latin typeface="+mn-lt"/>
              </a:rPr>
              <a:t>. </a:t>
            </a:r>
            <a:endParaRPr lang="it-IT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EA2966-53BA-476B-AF33-70AE32BCFC88}"/>
              </a:ext>
            </a:extLst>
          </p:cNvPr>
          <p:cNvSpPr/>
          <p:nvPr/>
        </p:nvSpPr>
        <p:spPr>
          <a:xfrm>
            <a:off x="943499" y="515683"/>
            <a:ext cx="103050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Come si valuta l’opinione pubblica?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4E6E3EF-D5AE-4124-90EF-DF826E3274A2}"/>
              </a:ext>
            </a:extLst>
          </p:cNvPr>
          <p:cNvSpPr/>
          <p:nvPr/>
        </p:nvSpPr>
        <p:spPr>
          <a:xfrm>
            <a:off x="2241550" y="1438275"/>
            <a:ext cx="77089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Dipende da tre fattori fondamentali: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5B02043-3899-4CC9-8837-4C0AB5C0A711}"/>
              </a:ext>
            </a:extLst>
          </p:cNvPr>
          <p:cNvSpPr/>
          <p:nvPr/>
        </p:nvSpPr>
        <p:spPr>
          <a:xfrm>
            <a:off x="-542925" y="2860675"/>
            <a:ext cx="50228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Valore recensione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AD7BC4C-1219-425B-BD65-AF5803D0DEC7}"/>
              </a:ext>
            </a:extLst>
          </p:cNvPr>
          <p:cNvSpPr/>
          <p:nvPr/>
        </p:nvSpPr>
        <p:spPr>
          <a:xfrm>
            <a:off x="3221038" y="2860675"/>
            <a:ext cx="50212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Valore utente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CE1C766-BA30-4EFA-AE35-7819CF6E6791}"/>
              </a:ext>
            </a:extLst>
          </p:cNvPr>
          <p:cNvSpPr/>
          <p:nvPr/>
        </p:nvSpPr>
        <p:spPr>
          <a:xfrm>
            <a:off x="7712075" y="2860675"/>
            <a:ext cx="50228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Successo Recensione</a:t>
            </a:r>
          </a:p>
        </p:txBody>
      </p:sp>
      <p:sp>
        <p:nvSpPr>
          <p:cNvPr id="5127" name="CasellaDiTesto 8">
            <a:extLst>
              <a:ext uri="{FF2B5EF4-FFF2-40B4-BE49-F238E27FC236}">
                <a16:creationId xmlns:a16="http://schemas.microsoft.com/office/drawing/2014/main" id="{4A70AEA5-9B88-4ACA-9E4C-2BC2E862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68700"/>
            <a:ext cx="3008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b="1"/>
              <a:t>Cosa dice la review? </a:t>
            </a:r>
          </a:p>
          <a:p>
            <a:pPr eaLnBrk="1" hangingPunct="1"/>
            <a:r>
              <a:rPr lang="it-IT" altLang="it-IT" b="1"/>
              <a:t>Dipende da due fattori: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B8A1474-076B-4618-B7FF-39432581199F}"/>
              </a:ext>
            </a:extLst>
          </p:cNvPr>
          <p:cNvSpPr/>
          <p:nvPr/>
        </p:nvSpPr>
        <p:spPr>
          <a:xfrm>
            <a:off x="-973138" y="4832350"/>
            <a:ext cx="5022851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Stelline associate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D779CF-FD21-4591-89BB-030907397705}"/>
              </a:ext>
            </a:extLst>
          </p:cNvPr>
          <p:cNvSpPr/>
          <p:nvPr/>
        </p:nvSpPr>
        <p:spPr>
          <a:xfrm>
            <a:off x="-973138" y="4338638"/>
            <a:ext cx="5022851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Testo specificato</a:t>
            </a:r>
          </a:p>
        </p:txBody>
      </p:sp>
      <p:sp>
        <p:nvSpPr>
          <p:cNvPr id="5130" name="CasellaDiTesto 11">
            <a:extLst>
              <a:ext uri="{FF2B5EF4-FFF2-40B4-BE49-F238E27FC236}">
                <a16:creationId xmlns:a16="http://schemas.microsoft.com/office/drawing/2014/main" id="{566CF9F3-F910-4FD5-955A-51A6D800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3700463"/>
            <a:ext cx="300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b="1"/>
              <a:t>Chi ha scritto la review?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52FBCF-5303-4A0C-8373-4B90E444A003}"/>
              </a:ext>
            </a:extLst>
          </p:cNvPr>
          <p:cNvSpPr/>
          <p:nvPr/>
        </p:nvSpPr>
        <p:spPr>
          <a:xfrm>
            <a:off x="3457575" y="4349750"/>
            <a:ext cx="45481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Il valore delle «parole» è direttamente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proporzionale al valore di chi le pronuncia</a:t>
            </a:r>
          </a:p>
        </p:txBody>
      </p:sp>
      <p:sp>
        <p:nvSpPr>
          <p:cNvPr id="5132" name="CasellaDiTesto 15">
            <a:extLst>
              <a:ext uri="{FF2B5EF4-FFF2-40B4-BE49-F238E27FC236}">
                <a16:creationId xmlns:a16="http://schemas.microsoft.com/office/drawing/2014/main" id="{FDB0FE50-7E8F-4897-8520-E59D95E8B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8" y="3700463"/>
            <a:ext cx="3008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t-IT" altLang="it-IT" b="1"/>
              <a:t>Popolarità della recensione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8B2223F-BF3A-455A-B5A3-C9756102D355}"/>
              </a:ext>
            </a:extLst>
          </p:cNvPr>
          <p:cNvSpPr/>
          <p:nvPr/>
        </p:nvSpPr>
        <p:spPr>
          <a:xfrm>
            <a:off x="8775700" y="4538663"/>
            <a:ext cx="30273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Quanto è stata apprezzata?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8012AD1-3B3F-45AF-9FCE-E88E29E452E5}"/>
              </a:ext>
            </a:extLst>
          </p:cNvPr>
          <p:cNvSpPr/>
          <p:nvPr/>
        </p:nvSpPr>
        <p:spPr>
          <a:xfrm>
            <a:off x="1039937" y="515683"/>
            <a:ext cx="1011212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Come si stima l’opinione pubblica?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6E2EBB3-A8E9-4510-A045-29C9F053DE67}"/>
              </a:ext>
            </a:extLst>
          </p:cNvPr>
          <p:cNvSpPr/>
          <p:nvPr/>
        </p:nvSpPr>
        <p:spPr>
          <a:xfrm>
            <a:off x="920750" y="1684338"/>
            <a:ext cx="10350500" cy="1385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Prendendo in considerazione i fattori precedenti: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74E507-4A45-43BE-B4AC-694A1DD485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702" y="2998597"/>
            <a:ext cx="11112594" cy="369332"/>
          </a:xfrm>
          <a:prstGeom prst="rect">
            <a:avLst/>
          </a:prstGeom>
          <a:blipFill>
            <a:blip r:embed="rId2"/>
            <a:stretch>
              <a:fillRect l="-494" r="-165" b="-35000"/>
            </a:stretch>
          </a:blipFill>
        </p:spPr>
        <p:txBody>
          <a:bodyPr/>
          <a:lstStyle/>
          <a:p>
            <a:r>
              <a:rPr lang="it-IT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909EDD7-40B2-4DC2-A98C-43FDA8E4C114}"/>
              </a:ext>
            </a:extLst>
          </p:cNvPr>
          <p:cNvSpPr/>
          <p:nvPr/>
        </p:nvSpPr>
        <p:spPr>
          <a:xfrm>
            <a:off x="1838978" y="515683"/>
            <a:ext cx="851406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Come sono calcolati i fattori?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1D7E31-A8D3-439E-ACB7-5A4251DE49C5}"/>
              </a:ext>
            </a:extLst>
          </p:cNvPr>
          <p:cNvSpPr/>
          <p:nvPr/>
        </p:nvSpPr>
        <p:spPr>
          <a:xfrm>
            <a:off x="609369" y="1632609"/>
            <a:ext cx="38949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ContributoRecensione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543F4BD-2C8F-4AD7-804C-E6B4CD288DFD}"/>
              </a:ext>
            </a:extLst>
          </p:cNvPr>
          <p:cNvSpPr/>
          <p:nvPr/>
        </p:nvSpPr>
        <p:spPr>
          <a:xfrm>
            <a:off x="6096000" y="1565978"/>
            <a:ext cx="43729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valoreTesto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NLTK </a:t>
            </a:r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library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Vader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it-IT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B14E5F6-2C2C-4354-BF2C-DAD0E434AE9F}"/>
              </a:ext>
            </a:extLst>
          </p:cNvPr>
          <p:cNvSpPr/>
          <p:nvPr/>
        </p:nvSpPr>
        <p:spPr>
          <a:xfrm>
            <a:off x="6096000" y="2126256"/>
            <a:ext cx="36795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Stelline espresse dall’utente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DC4021E-0C2B-4D88-B753-0DEAB357721D}"/>
              </a:ext>
            </a:extLst>
          </p:cNvPr>
          <p:cNvSpPr/>
          <p:nvPr/>
        </p:nvSpPr>
        <p:spPr>
          <a:xfrm>
            <a:off x="609369" y="3054783"/>
            <a:ext cx="21141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ValoreUtente</a:t>
            </a:r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A906250-0C18-4C56-AE0D-51393B970400}"/>
              </a:ext>
            </a:extLst>
          </p:cNvPr>
          <p:cNvSpPr/>
          <p:nvPr/>
        </p:nvSpPr>
        <p:spPr>
          <a:xfrm>
            <a:off x="5052895" y="3073905"/>
            <a:ext cx="6529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Anni </a:t>
            </a:r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Elite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/#Amici/#fans/#recensioni/#complimenti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206329-38F5-4D02-B88D-068D4AC507F3}"/>
              </a:ext>
            </a:extLst>
          </p:cNvPr>
          <p:cNvSpPr/>
          <p:nvPr/>
        </p:nvSpPr>
        <p:spPr>
          <a:xfrm>
            <a:off x="609369" y="4379007"/>
            <a:ext cx="3158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SuccessoRecensione</a:t>
            </a:r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480ACEA-C2C3-4171-9A43-398799654170}"/>
              </a:ext>
            </a:extLst>
          </p:cNvPr>
          <p:cNvSpPr/>
          <p:nvPr/>
        </p:nvSpPr>
        <p:spPr>
          <a:xfrm>
            <a:off x="5754022" y="4409784"/>
            <a:ext cx="4102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</a:t>
            </a:r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/#</a:t>
            </a:r>
            <a:r>
              <a:rPr lang="it-IT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Funny</a:t>
            </a:r>
            <a:r>
              <a:rPr lang="it-I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/#cool ricevuti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1D8AF4C-74C5-47FE-BC63-A4335850EBD1}"/>
              </a:ext>
            </a:extLst>
          </p:cNvPr>
          <p:cNvSpPr/>
          <p:nvPr/>
        </p:nvSpPr>
        <p:spPr>
          <a:xfrm>
            <a:off x="4664765" y="1796810"/>
            <a:ext cx="755374" cy="32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D17E302-8B17-4F02-A99D-F53054175EB7}"/>
              </a:ext>
            </a:extLst>
          </p:cNvPr>
          <p:cNvSpPr/>
          <p:nvPr/>
        </p:nvSpPr>
        <p:spPr>
          <a:xfrm>
            <a:off x="4455153" y="4542003"/>
            <a:ext cx="755374" cy="32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54A4AC81-DC68-4713-9E12-263A7306B98F}"/>
              </a:ext>
            </a:extLst>
          </p:cNvPr>
          <p:cNvSpPr/>
          <p:nvPr/>
        </p:nvSpPr>
        <p:spPr>
          <a:xfrm>
            <a:off x="3510529" y="3151670"/>
            <a:ext cx="755374" cy="32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5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68AFEA8-DBE2-4CF8-A571-35919D345DE4}"/>
              </a:ext>
            </a:extLst>
          </p:cNvPr>
          <p:cNvSpPr/>
          <p:nvPr/>
        </p:nvSpPr>
        <p:spPr>
          <a:xfrm>
            <a:off x="2664534" y="173726"/>
            <a:ext cx="71677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Come è stato realizzato?</a:t>
            </a:r>
          </a:p>
        </p:txBody>
      </p:sp>
      <p:sp>
        <p:nvSpPr>
          <p:cNvPr id="6" name="AutoShape 2" descr="Risultati immagini per azure logo">
            <a:extLst>
              <a:ext uri="{FF2B5EF4-FFF2-40B4-BE49-F238E27FC236}">
                <a16:creationId xmlns:a16="http://schemas.microsoft.com/office/drawing/2014/main" id="{F6656A27-F2D6-42E4-BCA1-C8C34F24A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8D8C209-7341-4147-99F1-5926832D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0" y="1252330"/>
            <a:ext cx="2306021" cy="1729516"/>
          </a:xfrm>
          <a:prstGeom prst="rect">
            <a:avLst/>
          </a:prstGeom>
        </p:spPr>
      </p:pic>
      <p:pic>
        <p:nvPicPr>
          <p:cNvPr id="20486" name="Picture 6" descr="Risultati immagini per pyspark">
            <a:extLst>
              <a:ext uri="{FF2B5EF4-FFF2-40B4-BE49-F238E27FC236}">
                <a16:creationId xmlns:a16="http://schemas.microsoft.com/office/drawing/2014/main" id="{02BB70D6-B0E4-417A-9137-9BF827A5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0" y="2486209"/>
            <a:ext cx="3067877" cy="172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Risultati immagini per mongo db">
            <a:extLst>
              <a:ext uri="{FF2B5EF4-FFF2-40B4-BE49-F238E27FC236}">
                <a16:creationId xmlns:a16="http://schemas.microsoft.com/office/drawing/2014/main" id="{7F7B9645-6CF3-400E-B695-9AA0BDD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3718493"/>
            <a:ext cx="3578087" cy="9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Risultati immagini per power bi">
            <a:extLst>
              <a:ext uri="{FF2B5EF4-FFF2-40B4-BE49-F238E27FC236}">
                <a16:creationId xmlns:a16="http://schemas.microsoft.com/office/drawing/2014/main" id="{D8582E70-CBD0-4EB2-894C-06F69C72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0" y="5102087"/>
            <a:ext cx="3168098" cy="124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E0B852C4-1961-42B4-812C-9512AC3AA89E}"/>
              </a:ext>
            </a:extLst>
          </p:cNvPr>
          <p:cNvSpPr/>
          <p:nvPr/>
        </p:nvSpPr>
        <p:spPr>
          <a:xfrm>
            <a:off x="3833191" y="1252330"/>
            <a:ext cx="7934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Passi fondamentali: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569EA0A-248E-48AF-9E2C-A7480D71F9DA}"/>
              </a:ext>
            </a:extLst>
          </p:cNvPr>
          <p:cNvSpPr/>
          <p:nvPr/>
        </p:nvSpPr>
        <p:spPr>
          <a:xfrm>
            <a:off x="6383345" y="2002855"/>
            <a:ext cx="28344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 del dataset</a:t>
            </a:r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80B328E-32FF-43D8-9375-53226C92B4F8}"/>
              </a:ext>
            </a:extLst>
          </p:cNvPr>
          <p:cNvSpPr/>
          <p:nvPr/>
        </p:nvSpPr>
        <p:spPr>
          <a:xfrm>
            <a:off x="7683775" y="2486209"/>
            <a:ext cx="233568" cy="49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450C427-6413-4A14-81DC-CBCB60B6CB8A}"/>
              </a:ext>
            </a:extLst>
          </p:cNvPr>
          <p:cNvSpPr/>
          <p:nvPr/>
        </p:nvSpPr>
        <p:spPr>
          <a:xfrm>
            <a:off x="6298902" y="3014990"/>
            <a:ext cx="3003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Realizzazione script</a:t>
            </a:r>
            <a:endParaRPr lang="it-IT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1F5F6F85-231E-42BB-B11C-2B61070D91B1}"/>
              </a:ext>
            </a:extLst>
          </p:cNvPr>
          <p:cNvSpPr/>
          <p:nvPr/>
        </p:nvSpPr>
        <p:spPr>
          <a:xfrm>
            <a:off x="7663066" y="3538210"/>
            <a:ext cx="233568" cy="49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5A2C62C-C270-4237-8671-27052E22C763}"/>
              </a:ext>
            </a:extLst>
          </p:cNvPr>
          <p:cNvSpPr/>
          <p:nvPr/>
        </p:nvSpPr>
        <p:spPr>
          <a:xfrm>
            <a:off x="6195318" y="4027125"/>
            <a:ext cx="32104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Generazione risultati</a:t>
            </a:r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3E021828-28E6-4CE8-9552-F580E4E70042}"/>
              </a:ext>
            </a:extLst>
          </p:cNvPr>
          <p:cNvSpPr/>
          <p:nvPr/>
        </p:nvSpPr>
        <p:spPr>
          <a:xfrm>
            <a:off x="7663066" y="4604915"/>
            <a:ext cx="233568" cy="49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70A5B9-AF62-432B-8FA9-90BF3B9C25B4}"/>
              </a:ext>
            </a:extLst>
          </p:cNvPr>
          <p:cNvSpPr/>
          <p:nvPr/>
        </p:nvSpPr>
        <p:spPr>
          <a:xfrm>
            <a:off x="5327894" y="5198982"/>
            <a:ext cx="49453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Interpretazione &amp; analisi risultati</a:t>
            </a:r>
          </a:p>
        </p:txBody>
      </p:sp>
    </p:spTree>
    <p:extLst>
      <p:ext uri="{BB962C8B-B14F-4D97-AF65-F5344CB8AC3E}">
        <p14:creationId xmlns:p14="http://schemas.microsoft.com/office/powerpoint/2010/main" val="36530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ED514D-FC11-4E92-8FEB-EDC34FB690EB}"/>
              </a:ext>
            </a:extLst>
          </p:cNvPr>
          <p:cNvSpPr/>
          <p:nvPr/>
        </p:nvSpPr>
        <p:spPr>
          <a:xfrm>
            <a:off x="2475906" y="436170"/>
            <a:ext cx="72401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Cosa abbiamo ottenuto?</a:t>
            </a:r>
          </a:p>
        </p:txBody>
      </p:sp>
      <p:pic>
        <p:nvPicPr>
          <p:cNvPr id="7170" name="Picture 2" descr="Risultati immagini per analytics">
            <a:extLst>
              <a:ext uri="{FF2B5EF4-FFF2-40B4-BE49-F238E27FC236}">
                <a16:creationId xmlns:a16="http://schemas.microsoft.com/office/drawing/2014/main" id="{14FBA1BA-45AE-4C53-85D5-C494E5AA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44" y="1753754"/>
            <a:ext cx="4784838" cy="29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isultati immagini per negozio">
            <a:extLst>
              <a:ext uri="{FF2B5EF4-FFF2-40B4-BE49-F238E27FC236}">
                <a16:creationId xmlns:a16="http://schemas.microsoft.com/office/drawing/2014/main" id="{B61E76DF-463E-4CAC-BCB8-CCB36F0F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4906"/>
            <a:ext cx="3766905" cy="28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Risultati immagini per manager cartoon">
            <a:extLst>
              <a:ext uri="{FF2B5EF4-FFF2-40B4-BE49-F238E27FC236}">
                <a16:creationId xmlns:a16="http://schemas.microsoft.com/office/drawing/2014/main" id="{2C65887F-8FE0-4776-B7E2-F0854898DA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1426" y="3276600"/>
            <a:ext cx="2126974" cy="21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180" name="Picture 12" descr="Risultati immagini per paper cartoon">
            <a:extLst>
              <a:ext uri="{FF2B5EF4-FFF2-40B4-BE49-F238E27FC236}">
                <a16:creationId xmlns:a16="http://schemas.microsoft.com/office/drawing/2014/main" id="{B1E6B62D-0E1E-400F-9927-0C5ED3DB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60" y="1913005"/>
            <a:ext cx="1822175" cy="20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Risultati immagini per ingranaggio cartoon">
            <a:extLst>
              <a:ext uri="{FF2B5EF4-FFF2-40B4-BE49-F238E27FC236}">
                <a16:creationId xmlns:a16="http://schemas.microsoft.com/office/drawing/2014/main" id="{439290D5-44A1-44BB-A79D-0656D54A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57" y="2316741"/>
            <a:ext cx="1427049" cy="14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D799A35-8A77-4ED2-9C92-BE4C4178202E}"/>
              </a:ext>
            </a:extLst>
          </p:cNvPr>
          <p:cNvSpPr/>
          <p:nvPr/>
        </p:nvSpPr>
        <p:spPr>
          <a:xfrm>
            <a:off x="3617843" y="3685672"/>
            <a:ext cx="3180523" cy="61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466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Calibri</vt:lpstr>
      <vt:lpstr>Arial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15</cp:revision>
  <dcterms:created xsi:type="dcterms:W3CDTF">2018-06-30T18:16:04Z</dcterms:created>
  <dcterms:modified xsi:type="dcterms:W3CDTF">2018-07-01T00:21:10Z</dcterms:modified>
</cp:coreProperties>
</file>