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66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6"/>
    <p:restoredTop sz="95439"/>
  </p:normalViewPr>
  <p:slideViewPr>
    <p:cSldViewPr snapToGrid="0" snapToObjects="1">
      <p:cViewPr>
        <p:scale>
          <a:sx n="90" d="100"/>
          <a:sy n="90" d="100"/>
        </p:scale>
        <p:origin x="10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6A0E-E0F8-6D48-B2CB-6C3948F6DE86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AA14C-7466-8440-8EFD-A1DE80F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Transaction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parameters: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price_doc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sale price (this is the target variable)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transaction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timestamp: date of transaction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full_sq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total area in square meters, including loggias, balconies and other non-residential areas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life_sq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living area in square meters, excluding loggias, balconies and other non-residential areas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floor: for apartments, floor of the building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max_floor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floors in the building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material: wall material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build_year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year built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num_room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living rooms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kitch_sq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kitchen area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 apartment condition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owner-occupier purchase or investment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sub_area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name of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district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Futura Medium" charset="0"/>
              <a:ea typeface="Futura Medium" charset="0"/>
              <a:cs typeface="Futura Medium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Area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parameters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Futura Medium" charset="0"/>
              <a:ea typeface="Futura Medium" charset="0"/>
              <a:cs typeface="Futura Medium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full_all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: subarea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male_f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female_f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: subarea population by gender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young_*: population younger than working age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work_*: working-age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ekder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_*: retirement-age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n_m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_{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all|male|female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}: population between n and m years old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build_count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_*: buildings in the subarea by construction type or year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x_count_500: the number of x within 500m of the property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x_part_500: the share of x within 500m of the property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sqm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square meters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cafe_count_d_price_p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: number of cafes within d meters of the property that have an average bill under p RUB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trc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shopping malls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prom_: industrial zones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green_: green zones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metro_: subway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avto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distances by car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mkad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Moscow Circle Auto Road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ttk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Third Transport 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sadovoe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Garden 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bulvar_ring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Boulevard Ring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kremlin_: City center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zd_vokzaly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Train station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oil_chemistry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Dirty industry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ts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_: Power plant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Economy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parameters: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timestamp: Transaction timestamp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oil_urals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Crude Oil Urals ($/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gdp_quart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GDP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gdp_quart_growth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Real GDP growth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Inflation - Consumer Price Index Growth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Inflation - Producer Price index Growth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gdp_deflator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Inflation - GDP deflator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balance_trade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Trade surplus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balance_trade_growth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Trade balance (as a percentage of previous year)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usdrub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Ruble/USD exchange rate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eurrub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Ruble/EUR exchange rate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London Brent ($/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net_capital_export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 import / export of capital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gdp_annual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GDP at current prices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gdp_annual_growth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GDP growth (in real terms)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average_provision_of_build_contract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Provision by orders in Russia (for the developer)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average_provision_of_build_contract_moscow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Provision by orders in Moscow (for the developer)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Index RTS / return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MICEX index / return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micex_rgbi_tr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MICEX index for government bonds (MICEX RGBI TR) / yield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micex_cbi_tr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MICEX Index corporate bonds (MICEX CBI TR) / yield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deposits_value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Volume of household deposits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deposits_growth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Volume growth of population's deposits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deposits_rate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Average interest rate on deposits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mortgage_value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Volume of mortgage loans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Growth of mortgage lending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mortgage_rate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Weighted average rate of mortgage loans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grp: GRP of the subject of Russian Federation where Apartment is located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Growth of gross regional product of the subject of the Russian Federation where Apartment is located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income_per_cap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Average income per capita 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real_dispos_income_per_cap_growth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Growth in real disposable income of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salary: Average monthly salary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salary_growth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Growth of nominal wages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fixed_basket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Cost of a fixed basket of consumer goods and services for inter-regional comparisons of purchasing power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retail_trade_turnover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Retail trade turnover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retail_trade_turnover_per_cap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Retail trade turnover per capita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retail_trade_turnover_growth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Retail turnover (in comparable prices in% to corresponding period of previous year)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labor_force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Size of labor force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unemployment: Unemployment rate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employment: Employment rate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invest_fixed_capital_per_cap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Investments in fixed capital per capita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invest_fixed_assets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Absolute volume of investments in fixed assets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profitable_enterpr_share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Share of profitable enterprises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unprofitable_enterpr_share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share of unprofitable enterprises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share_own_revenues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share of own revenues in the total consolidated budget revenues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overdue_wages_per_cap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Overdue wages per person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fin_res_per_cap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financial results of companies per capita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marriages_per_1000_cap: Number of marriages per 1,000 people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divorce_rate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divorce rate / growth rate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construction_value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Volume of construction work performed (million rubles)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invest_fixed_assets_phys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index of physical volume of investment in fixed assets (in comparable prices in% to the corresponding month of Previous year)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pop_natural_increase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Rate of natural increase / decrease in Population (1,000 persons)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pop_migration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Migration increase (decrease) of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pop_total_inc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Total population growth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childbirth: Childbirth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mortality: Mortality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housing_fund_sqm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Housing Fund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lodging_sqm_per_cap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Lodging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water_pipes_share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Plumbing availability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baths_share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Bath availability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sewerage_share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Canalization availability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 (mains, liquefied) availability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hot_water_share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Hot water availability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electric_stove_share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Electric heating for the floor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heating_share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Heating availability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old_house_share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Proportion of old and dilapidated housing, percent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average_life_exp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Average life expectancy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infant_mortarity_per_1000_cap: Infant mortality rate (per 1,000 children aged up to one year)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perinatal_mort_per_1000_cap: Perinatal mortality rate (per 1,000 live births)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incidence_population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Overall incidence of the total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rent_price_4+room_bus: rent price for 4-room apartment, business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rent_price_3room_bus: rent price for 3-room apartment, business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rent_price_2room_bus: rent price for 2-room apartment, business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rent_price_1room_bus: rent price for 1-room apartment, business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rent_price_3room_eco: rent price for 3-room apartment,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rent_price_2room_eco: rent price for 2-room apartment,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rent_price_1room_eco: rent price for 1-room apartment,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load_of_teachers_preschool_per_teacher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Load of teachers of preschool educational institutions (number of children per 100 teachers);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child_on_acc_pre_school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children waiting for the determination to pre-school educational institutions, for capacity of 100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load_of_teachers_school_per_teacher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Load on teachers in high school (number of pupils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school for 100 teachers)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students_state_oneshift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Proportion of pupils in high schools with one shift, of the total number of pupils in high schools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modern_education_share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Share of state (municipal) educational organizations, corresponding to modern requirements of education in the total number of high schools;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old_education_build_share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share of state (municipal) educational organizations, buildings are in disrepair and in need of major repairs of the total number.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provision_doctors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Provision (relative number) of medical doctors in area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provision_nurse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Provision of nursing staff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load_on_doctors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load on doctors (number of visits per physician)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power_clinics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Capacity of outpatient clinics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hospital_beds_available_per_cap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Availability of hospital beds per 100 000 persons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hospital_bed_occupancy_per_year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Average occupancy rate of the hospital beds during a year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provision_retail_space_sqm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Retail space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provision_retail_space_modern_sqm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Provision of population with retail space of modern formats, square meter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retail_trade_turnover_per_cap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Retail trade turnover per capita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turnover_catering_per_cap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Turnover of catering industry per person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theaters_viewers_per_1000_cap: Number of theaters viewers per 1000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seats_theather_rfmin_per_100000_cap: Total number of seats in Auditorium of the Ministry of Culture Russian theaters per 100,000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museum_visitis_per_100_cap: Number of visits to museums per 1000 of population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bandwidth_sports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Capacity of sports facilities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population_reg_sports_share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Proportion of population regularly doing  sports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students_reg_sports_share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Proportion of pupils and students regularly doing sports in the total number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apartment_build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City residential apartment construction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apartment_fund_sqm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City residential apartment fund </a:t>
            </a:r>
          </a:p>
          <a:p>
            <a:pPr marL="742950" lvl="1" indent="-285750">
              <a:buFont typeface="Arial" charset="0"/>
              <a:buChar char="•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AA14C-7466-8440-8EFD-A1DE80F68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TripType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a categorical id representing the type of shopping trip the customer made. This is the ground truth that you are predicting. TripType_999 is an "other" category.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VisitNumber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an id corresponding to a single trip by a single customer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Weekday - the weekday of the trip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Upc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the UPC number of the product purchased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ScanCount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the number of the given item that was purchased. A negative value indicates a product return.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DepartmentDescription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a high-level description of the item's department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FinelineNumber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utura Medium" charset="0"/>
                <a:ea typeface="Futura Medium" charset="0"/>
                <a:cs typeface="Futura Medium" charset="0"/>
              </a:rPr>
              <a:t> - a more refined category for each of the products, created by Walmart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AA14C-7466-8440-8EFD-A1DE80F68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DD03-9D35-8E4C-A2BA-5731B7D28842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C8BC-48E1-3244-860F-0681F576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636947"/>
            <a:ext cx="882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final project, part 1: lightning talk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3" y="1651234"/>
            <a:ext cx="1800225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399" y="4983616"/>
            <a:ext cx="882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Anthony Sorrentino</a:t>
            </a:r>
          </a:p>
          <a:p>
            <a:r>
              <a:rPr lang="en-US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May 11, 2017</a:t>
            </a:r>
          </a:p>
        </p:txBody>
      </p:sp>
    </p:spTree>
    <p:extLst>
      <p:ext uri="{BB962C8B-B14F-4D97-AF65-F5344CB8AC3E}">
        <p14:creationId xmlns:p14="http://schemas.microsoft.com/office/powerpoint/2010/main" val="12703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1636947"/>
            <a:ext cx="882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project #1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3" y="1651234"/>
            <a:ext cx="1800225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56799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the problem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793985"/>
            <a:ext cx="88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build a model to predict realty price fluctuations given economic market volatility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994314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the data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399" y="2236018"/>
            <a:ext cx="114252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Sberbank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&amp; the Russian economy</a:t>
            </a:r>
          </a:p>
          <a:p>
            <a:pPr marL="182880" lvl="1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transactions: individual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real estate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transactions </a:t>
            </a:r>
          </a:p>
          <a:p>
            <a:pPr marL="640080" lvl="3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total observations (30,471 x 292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) w/ missing values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640080" lvl="3" indent="-18288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ime series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(1,161 x 292)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182880" lvl="1" indent="-182880">
              <a:buFont typeface="Arial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: supplementary information about the local area of each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property (146 x 279)</a:t>
            </a:r>
          </a:p>
          <a:p>
            <a:pPr marL="182880" lvl="1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economy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:  data on Russia's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macro-economy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and financial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sector (2,484 x 100)</a:t>
            </a:r>
          </a:p>
          <a:p>
            <a:pPr marL="182880" lvl="1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predictor variable: price of individual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transactions</a:t>
            </a:r>
          </a:p>
          <a:p>
            <a:pPr marL="640080" lvl="3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(not normally distributed)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0564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hypotheses/questions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99" y="5032268"/>
            <a:ext cx="10010776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Aft>
                <a:spcPts val="300"/>
              </a:spcAf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apartment features and certain neighborhood characteristics will have the most impact on predicting realty prices</a:t>
            </a:r>
          </a:p>
          <a:p>
            <a:pPr>
              <a:lnSpc>
                <a:spcPts val="2800"/>
              </a:lnSpc>
              <a:spcAft>
                <a:spcPts val="300"/>
              </a:spcAf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macro economic data will have less of an impact and may add noise to prediction model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47703" y="1651234"/>
            <a:ext cx="1800225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399" y="1636947"/>
            <a:ext cx="882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project #2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56799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the problem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796487"/>
            <a:ext cx="882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market basket analysis to classify shopping trips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535296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the data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399" y="1749417"/>
            <a:ext cx="11425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Walmart shopping trip data</a:t>
            </a:r>
          </a:p>
          <a:p>
            <a:pPr marL="182880" lvl="1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trip type (647,054 observations, 95,674 uniques)</a:t>
            </a:r>
          </a:p>
          <a:p>
            <a:pPr marL="640080" lvl="2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outliers exist, not normally distributed</a:t>
            </a:r>
          </a:p>
          <a:p>
            <a:pPr marL="182880" lvl="1" indent="-182880"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is mix of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ints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floats, and objects</a:t>
            </a:r>
          </a:p>
          <a:p>
            <a:pPr marL="182880" lvl="1" indent="-182880">
              <a:buFont typeface="Arial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790564"/>
            <a:ext cx="41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Futura Medium" charset="0"/>
                <a:ea typeface="Futura Medium" charset="0"/>
                <a:cs typeface="Futura Medium" charset="0"/>
              </a:rPr>
              <a:t>hypotheses/questions</a:t>
            </a:r>
            <a:endParaRPr lang="en-US" sz="1400" dirty="0">
              <a:solidFill>
                <a:schemeClr val="accent2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8" y="3024072"/>
            <a:ext cx="6016789" cy="14667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399" y="5032268"/>
            <a:ext cx="1018222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ts val="2800"/>
              </a:lnSpc>
              <a:spcAft>
                <a:spcPts val="30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variance of items and # of like products in a </a:t>
            </a:r>
            <a:r>
              <a:rPr lang="en-US" dirty="0" smtClean="0"/>
              <a:t>basket will </a:t>
            </a:r>
            <a:r>
              <a:rPr lang="en-US" dirty="0"/>
              <a:t>have </a:t>
            </a:r>
            <a:r>
              <a:rPr lang="en-US" dirty="0" smtClean="0"/>
              <a:t>the most impact </a:t>
            </a:r>
            <a:r>
              <a:rPr lang="en-US" dirty="0"/>
              <a:t>on type of shopping </a:t>
            </a:r>
            <a:r>
              <a:rPr lang="en-US" dirty="0" smtClean="0"/>
              <a:t>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810</Words>
  <Application>Microsoft Macintosh PowerPoint</Application>
  <PresentationFormat>Widescreen</PresentationFormat>
  <Paragraphs>179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Sorrentino (NYC-MWW)</dc:creator>
  <cp:lastModifiedBy>Anthony Sorrentino (NYC-MWW)</cp:lastModifiedBy>
  <cp:revision>19</cp:revision>
  <dcterms:created xsi:type="dcterms:W3CDTF">2017-05-07T13:08:42Z</dcterms:created>
  <dcterms:modified xsi:type="dcterms:W3CDTF">2017-05-11T19:20:18Z</dcterms:modified>
</cp:coreProperties>
</file>