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Advanced Functions</a:t>
            </a:r>
          </a:p>
        </p:txBody>
      </p:sp>
      <p:sp>
        <p:nvSpPr>
          <p:cNvPr id="486" name="Tyler Caraza-Harter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7" name="1"/>
          <p:cNvSpPr/>
          <p:nvPr/>
        </p:nvSpPr>
        <p:spPr>
          <a:xfrm>
            <a:off x="4384852" y="6870700"/>
            <a:ext cx="728714" cy="728713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488" name="2"/>
          <p:cNvSpPr/>
          <p:nvPr/>
        </p:nvSpPr>
        <p:spPr>
          <a:xfrm>
            <a:off x="4384852" y="7886700"/>
            <a:ext cx="728714" cy="72871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489" name="Functions as  Objects"/>
          <p:cNvSpPr txBox="1"/>
          <p:nvPr/>
        </p:nvSpPr>
        <p:spPr>
          <a:xfrm>
            <a:off x="5350052" y="6999095"/>
            <a:ext cx="26994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Functions as Objects</a:t>
            </a:r>
          </a:p>
        </p:txBody>
      </p:sp>
      <p:sp>
        <p:nvSpPr>
          <p:cNvPr id="490" name="Iterators/Generators"/>
          <p:cNvSpPr txBox="1"/>
          <p:nvPr/>
        </p:nvSpPr>
        <p:spPr>
          <a:xfrm>
            <a:off x="5350052" y="8022456"/>
            <a:ext cx="27104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Iterators/Generators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70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71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0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89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593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98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99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2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0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1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2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3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4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5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17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8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21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22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24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628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629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47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51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52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54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  <p:sp>
        <p:nvSpPr>
          <p:cNvPr id="656" name="we will stop and resume running…"/>
          <p:cNvSpPr txBox="1"/>
          <p:nvPr/>
        </p:nvSpPr>
        <p:spPr>
          <a:xfrm>
            <a:off x="7467351" y="793749"/>
            <a:ext cx="421689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will stop and resume running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many times, even</a:t>
            </a:r>
          </a:p>
          <a:p>
            <a:pPr>
              <a:defRPr b="0"/>
            </a:pPr>
            <a:r>
              <a:t>though we only call it once</a:t>
            </a:r>
          </a:p>
        </p:txBody>
      </p:sp>
      <p:sp>
        <p:nvSpPr>
          <p:cNvPr id="658" name="Connection Line"/>
          <p:cNvSpPr/>
          <p:nvPr/>
        </p:nvSpPr>
        <p:spPr>
          <a:xfrm>
            <a:off x="4709247" y="1168862"/>
            <a:ext cx="2687192" cy="69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9" extrusionOk="0">
                <a:moveTo>
                  <a:pt x="0" y="20449"/>
                </a:moveTo>
                <a:cubicBezTo>
                  <a:pt x="4716" y="5612"/>
                  <a:pt x="11916" y="-1151"/>
                  <a:pt x="21600" y="1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661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662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4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5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7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8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1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80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84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85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87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  <p:sp>
        <p:nvSpPr>
          <p:cNvPr id="689" name="we will stop and resume running…"/>
          <p:cNvSpPr txBox="1"/>
          <p:nvPr/>
        </p:nvSpPr>
        <p:spPr>
          <a:xfrm>
            <a:off x="7467351" y="793749"/>
            <a:ext cx="421689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will stop and resume running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many times, even</a:t>
            </a:r>
          </a:p>
          <a:p>
            <a:pPr>
              <a:defRPr b="0"/>
            </a:pPr>
            <a:r>
              <a:t>though we only call it once</a:t>
            </a:r>
          </a:p>
        </p:txBody>
      </p:sp>
      <p:sp>
        <p:nvSpPr>
          <p:cNvPr id="692" name="Connection Line"/>
          <p:cNvSpPr/>
          <p:nvPr/>
        </p:nvSpPr>
        <p:spPr>
          <a:xfrm>
            <a:off x="4709247" y="1168862"/>
            <a:ext cx="2687192" cy="69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9" extrusionOk="0">
                <a:moveTo>
                  <a:pt x="0" y="20449"/>
                </a:moveTo>
                <a:cubicBezTo>
                  <a:pt x="4716" y="5612"/>
                  <a:pt x="11916" y="-1151"/>
                  <a:pt x="21600" y="1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91" name="functions with this stop/resume…"/>
          <p:cNvSpPr txBox="1"/>
          <p:nvPr/>
        </p:nvSpPr>
        <p:spPr>
          <a:xfrm>
            <a:off x="7531868" y="2374900"/>
            <a:ext cx="40878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functions with this stop/resume</a:t>
            </a:r>
          </a:p>
          <a:p>
            <a:pPr>
              <a:defRPr b="0"/>
            </a:pPr>
            <a:r>
              <a:t>behavior are called generators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695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any function containing the yield…"/>
          <p:cNvSpPr txBox="1"/>
          <p:nvPr/>
        </p:nvSpPr>
        <p:spPr>
          <a:xfrm>
            <a:off x="7345273" y="1464767"/>
            <a:ext cx="4320184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699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01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704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06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  <p:pic>
        <p:nvPicPr>
          <p:cNvPr id="7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09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10" name="Should we &quot;introduce another new keyword (say, gen or generator) in place of def&quot;?"/>
          <p:cNvSpPr/>
          <p:nvPr/>
        </p:nvSpPr>
        <p:spPr>
          <a:xfrm>
            <a:off x="4262834" y="5557303"/>
            <a:ext cx="5307013" cy="1564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" y="0"/>
                </a:moveTo>
                <a:cubicBezTo>
                  <a:pt x="1581" y="0"/>
                  <a:pt x="1465" y="393"/>
                  <a:pt x="1465" y="877"/>
                </a:cubicBezTo>
                <a:lnTo>
                  <a:pt x="1465" y="5645"/>
                </a:lnTo>
                <a:lnTo>
                  <a:pt x="0" y="7394"/>
                </a:lnTo>
                <a:lnTo>
                  <a:pt x="1465" y="9148"/>
                </a:lnTo>
                <a:lnTo>
                  <a:pt x="1465" y="20723"/>
                </a:lnTo>
                <a:cubicBezTo>
                  <a:pt x="1465" y="21207"/>
                  <a:pt x="1581" y="21600"/>
                  <a:pt x="1724" y="21600"/>
                </a:cubicBezTo>
                <a:lnTo>
                  <a:pt x="21342" y="21600"/>
                </a:lnTo>
                <a:cubicBezTo>
                  <a:pt x="21484" y="21600"/>
                  <a:pt x="21600" y="21207"/>
                  <a:pt x="21600" y="20723"/>
                </a:cubicBezTo>
                <a:lnTo>
                  <a:pt x="21600" y="877"/>
                </a:lnTo>
                <a:cubicBezTo>
                  <a:pt x="21600" y="393"/>
                  <a:pt x="21484" y="0"/>
                  <a:pt x="21342" y="0"/>
                </a:cubicBezTo>
                <a:lnTo>
                  <a:pt x="1724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200" b="0"/>
            </a:pPr>
            <a:r>
              <a:rPr lang="en-US" dirty="0"/>
              <a:t>	</a:t>
            </a:r>
            <a:r>
              <a:rPr dirty="0"/>
              <a:t>Should we </a:t>
            </a:r>
            <a:r>
              <a:rPr i="1" dirty="0"/>
              <a:t>"introduce another new </a:t>
            </a:r>
            <a:r>
              <a:rPr lang="en-US" i="1" dirty="0"/>
              <a:t>	</a:t>
            </a:r>
            <a:r>
              <a:rPr i="1" dirty="0"/>
              <a:t>keyword (say, gen or generator) in place </a:t>
            </a:r>
            <a:r>
              <a:rPr lang="en-US" i="1" dirty="0"/>
              <a:t>	</a:t>
            </a:r>
            <a:r>
              <a:rPr i="1" dirty="0"/>
              <a:t>of def"?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713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15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  <p:pic>
        <p:nvPicPr>
          <p:cNvPr id="7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18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19" name="Argument for def: &quot;generators are functions, but with the twist that they're resumable&quot;"/>
          <p:cNvSpPr/>
          <p:nvPr/>
        </p:nvSpPr>
        <p:spPr>
          <a:xfrm>
            <a:off x="4078287" y="6869917"/>
            <a:ext cx="6040835" cy="112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3" y="0"/>
                </a:moveTo>
                <a:cubicBezTo>
                  <a:pt x="1367" y="0"/>
                  <a:pt x="1266" y="546"/>
                  <a:pt x="1266" y="1219"/>
                </a:cubicBezTo>
                <a:lnTo>
                  <a:pt x="1266" y="8571"/>
                </a:lnTo>
                <a:lnTo>
                  <a:pt x="0" y="11010"/>
                </a:lnTo>
                <a:lnTo>
                  <a:pt x="1266" y="13440"/>
                </a:lnTo>
                <a:lnTo>
                  <a:pt x="1266" y="20381"/>
                </a:lnTo>
                <a:cubicBezTo>
                  <a:pt x="1266" y="21054"/>
                  <a:pt x="1367" y="21600"/>
                  <a:pt x="1493" y="21600"/>
                </a:cubicBezTo>
                <a:lnTo>
                  <a:pt x="21373" y="21600"/>
                </a:lnTo>
                <a:cubicBezTo>
                  <a:pt x="21498" y="21600"/>
                  <a:pt x="21600" y="21054"/>
                  <a:pt x="21600" y="20381"/>
                </a:cubicBezTo>
                <a:lnTo>
                  <a:pt x="21600" y="1219"/>
                </a:lnTo>
                <a:cubicBezTo>
                  <a:pt x="21600" y="546"/>
                  <a:pt x="21498" y="0"/>
                  <a:pt x="21373" y="0"/>
                </a:cubicBezTo>
                <a:lnTo>
                  <a:pt x="1493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rPr lang="en-US" dirty="0"/>
              <a:t>	</a:t>
            </a:r>
            <a:r>
              <a:rPr dirty="0"/>
              <a:t>Argument for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dirty="0"/>
              <a:t>: </a:t>
            </a:r>
            <a:r>
              <a:rPr i="1" dirty="0"/>
              <a:t>"generators are functions, </a:t>
            </a:r>
            <a:r>
              <a:rPr i="1"/>
              <a:t>but </a:t>
            </a:r>
            <a:r>
              <a:rPr lang="en-US" i="1"/>
              <a:t>	</a:t>
            </a:r>
            <a:r>
              <a:rPr i="1"/>
              <a:t>with </a:t>
            </a:r>
            <a:r>
              <a:rPr i="1" dirty="0"/>
              <a:t>the twist that they're resumable"</a:t>
            </a:r>
          </a:p>
        </p:txBody>
      </p:sp>
      <p:sp>
        <p:nvSpPr>
          <p:cNvPr id="720" name="Argument for gen: &quot;a yield statement buried…"/>
          <p:cNvSpPr/>
          <p:nvPr/>
        </p:nvSpPr>
        <p:spPr>
          <a:xfrm>
            <a:off x="4058046" y="5348708"/>
            <a:ext cx="6081317" cy="119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" y="0"/>
                </a:moveTo>
                <a:cubicBezTo>
                  <a:pt x="1480" y="0"/>
                  <a:pt x="1374" y="537"/>
                  <a:pt x="1374" y="1202"/>
                </a:cubicBezTo>
                <a:lnTo>
                  <a:pt x="1374" y="7758"/>
                </a:lnTo>
                <a:lnTo>
                  <a:pt x="0" y="10170"/>
                </a:lnTo>
                <a:lnTo>
                  <a:pt x="1374" y="12582"/>
                </a:lnTo>
                <a:lnTo>
                  <a:pt x="1374" y="20398"/>
                </a:lnTo>
                <a:cubicBezTo>
                  <a:pt x="1374" y="21063"/>
                  <a:pt x="1480" y="21600"/>
                  <a:pt x="1611" y="21600"/>
                </a:cubicBezTo>
                <a:lnTo>
                  <a:pt x="21363" y="21600"/>
                </a:lnTo>
                <a:cubicBezTo>
                  <a:pt x="21494" y="21600"/>
                  <a:pt x="21600" y="21063"/>
                  <a:pt x="21600" y="20398"/>
                </a:cubicBezTo>
                <a:lnTo>
                  <a:pt x="21600" y="1202"/>
                </a:lnTo>
                <a:cubicBezTo>
                  <a:pt x="21600" y="537"/>
                  <a:pt x="21494" y="0"/>
                  <a:pt x="21363" y="0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rPr lang="en-US" dirty="0"/>
              <a:t>	</a:t>
            </a:r>
            <a:r>
              <a:rPr dirty="0"/>
              <a:t>Argument for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gen</a:t>
            </a:r>
            <a:r>
              <a:rPr dirty="0"/>
              <a:t>: </a:t>
            </a:r>
            <a:r>
              <a:rPr i="1" dirty="0"/>
              <a:t>"a yield statement buried</a:t>
            </a:r>
          </a:p>
          <a:p>
            <a:pPr indent="88900" algn="l">
              <a:defRPr sz="2100" b="0"/>
            </a:pPr>
            <a:r>
              <a:rPr lang="en-US" i="1" dirty="0"/>
              <a:t>	</a:t>
            </a:r>
            <a:r>
              <a:rPr i="1" dirty="0"/>
              <a:t>in the body is not enough warning that the semantics </a:t>
            </a:r>
            <a:r>
              <a:rPr lang="en-US" i="1" dirty="0"/>
              <a:t>	</a:t>
            </a:r>
            <a:r>
              <a:rPr i="1" dirty="0"/>
              <a:t>are so different"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pic>
        <p:nvPicPr>
          <p:cNvPr id="7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25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26" name="Argument for def: &quot;generators are functions, but with the twist that they're resumable&quot;"/>
          <p:cNvSpPr/>
          <p:nvPr/>
        </p:nvSpPr>
        <p:spPr>
          <a:xfrm>
            <a:off x="4078287" y="6869917"/>
            <a:ext cx="6040835" cy="112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3" y="0"/>
                </a:moveTo>
                <a:cubicBezTo>
                  <a:pt x="1367" y="0"/>
                  <a:pt x="1266" y="546"/>
                  <a:pt x="1266" y="1219"/>
                </a:cubicBezTo>
                <a:lnTo>
                  <a:pt x="1266" y="8571"/>
                </a:lnTo>
                <a:lnTo>
                  <a:pt x="0" y="11010"/>
                </a:lnTo>
                <a:lnTo>
                  <a:pt x="1266" y="13440"/>
                </a:lnTo>
                <a:lnTo>
                  <a:pt x="1266" y="20381"/>
                </a:lnTo>
                <a:cubicBezTo>
                  <a:pt x="1266" y="21054"/>
                  <a:pt x="1367" y="21600"/>
                  <a:pt x="1493" y="21600"/>
                </a:cubicBezTo>
                <a:lnTo>
                  <a:pt x="21373" y="21600"/>
                </a:lnTo>
                <a:cubicBezTo>
                  <a:pt x="21498" y="21600"/>
                  <a:pt x="21600" y="21054"/>
                  <a:pt x="21600" y="20381"/>
                </a:cubicBezTo>
                <a:lnTo>
                  <a:pt x="21600" y="1219"/>
                </a:lnTo>
                <a:cubicBezTo>
                  <a:pt x="21600" y="546"/>
                  <a:pt x="21498" y="0"/>
                  <a:pt x="21373" y="0"/>
                </a:cubicBezTo>
                <a:lnTo>
                  <a:pt x="1493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rPr lang="en-US"/>
              <a:t>	</a:t>
            </a: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t>: </a:t>
            </a:r>
            <a:r>
              <a:rPr i="1"/>
              <a:t>"generators are functions, but </a:t>
            </a:r>
            <a:r>
              <a:rPr lang="en-US" i="1"/>
              <a:t>	</a:t>
            </a:r>
            <a:r>
              <a:rPr i="1"/>
              <a:t>with the twist that they're resumable"</a:t>
            </a:r>
          </a:p>
        </p:txBody>
      </p:sp>
      <p:sp>
        <p:nvSpPr>
          <p:cNvPr id="727" name="Argument for gen: &quot;a yield statement buried…"/>
          <p:cNvSpPr/>
          <p:nvPr/>
        </p:nvSpPr>
        <p:spPr>
          <a:xfrm>
            <a:off x="4058046" y="5348708"/>
            <a:ext cx="6081317" cy="119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" y="0"/>
                </a:moveTo>
                <a:cubicBezTo>
                  <a:pt x="1480" y="0"/>
                  <a:pt x="1374" y="537"/>
                  <a:pt x="1374" y="1202"/>
                </a:cubicBezTo>
                <a:lnTo>
                  <a:pt x="1374" y="7758"/>
                </a:lnTo>
                <a:lnTo>
                  <a:pt x="0" y="10170"/>
                </a:lnTo>
                <a:lnTo>
                  <a:pt x="1374" y="12582"/>
                </a:lnTo>
                <a:lnTo>
                  <a:pt x="1374" y="20398"/>
                </a:lnTo>
                <a:cubicBezTo>
                  <a:pt x="1374" y="21063"/>
                  <a:pt x="1480" y="21600"/>
                  <a:pt x="1611" y="21600"/>
                </a:cubicBezTo>
                <a:lnTo>
                  <a:pt x="21363" y="21600"/>
                </a:lnTo>
                <a:cubicBezTo>
                  <a:pt x="21494" y="21600"/>
                  <a:pt x="21600" y="21063"/>
                  <a:pt x="21600" y="20398"/>
                </a:cubicBezTo>
                <a:lnTo>
                  <a:pt x="21600" y="1202"/>
                </a:lnTo>
                <a:cubicBezTo>
                  <a:pt x="21600" y="537"/>
                  <a:pt x="21494" y="0"/>
                  <a:pt x="21363" y="0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rPr lang="en-US" dirty="0"/>
              <a:t>	</a:t>
            </a:r>
            <a:r>
              <a:rPr dirty="0"/>
              <a:t>Argument for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gen</a:t>
            </a:r>
            <a:r>
              <a:rPr dirty="0"/>
              <a:t>: </a:t>
            </a:r>
            <a:r>
              <a:rPr i="1" dirty="0"/>
              <a:t>"a yield statement buried</a:t>
            </a:r>
          </a:p>
          <a:p>
            <a:pPr indent="88900" algn="l">
              <a:defRPr sz="2100" b="0"/>
            </a:pPr>
            <a:r>
              <a:rPr lang="en-US" i="1" dirty="0"/>
              <a:t>	i</a:t>
            </a:r>
            <a:r>
              <a:rPr i="1" dirty="0"/>
              <a:t>n the body is not enough warning that the semantics </a:t>
            </a:r>
            <a:r>
              <a:rPr lang="en-US" i="1" dirty="0"/>
              <a:t>	</a:t>
            </a:r>
            <a:r>
              <a:rPr i="1" dirty="0"/>
              <a:t>are so different"</a:t>
            </a:r>
          </a:p>
        </p:txBody>
      </p:sp>
      <p:sp>
        <p:nvSpPr>
          <p:cNvPr id="728" name="Thumbs Up"/>
          <p:cNvSpPr/>
          <p:nvPr/>
        </p:nvSpPr>
        <p:spPr>
          <a:xfrm>
            <a:off x="10464385" y="7028272"/>
            <a:ext cx="737431" cy="80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Thumbs Up"/>
          <p:cNvSpPr/>
          <p:nvPr/>
        </p:nvSpPr>
        <p:spPr>
          <a:xfrm rot="10800000">
            <a:off x="10464385" y="5504272"/>
            <a:ext cx="737431" cy="80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always scan a function for yields…"/>
          <p:cNvSpPr txBox="1"/>
          <p:nvPr/>
        </p:nvSpPr>
        <p:spPr>
          <a:xfrm>
            <a:off x="6390208" y="2197100"/>
            <a:ext cx="385539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1">
                    <a:lumOff val="-13575"/>
                  </a:schemeClr>
                </a:solidFill>
              </a:defRPr>
            </a:pPr>
            <a:r>
              <a:t>always scan a function for yields</a:t>
            </a:r>
          </a:p>
          <a:p>
            <a:pPr>
              <a:defRPr b="0" i="1">
                <a:solidFill>
                  <a:schemeClr val="accent1">
                    <a:lumOff val="-13575"/>
                  </a:schemeClr>
                </a:solidFill>
              </a:defRPr>
            </a:pPr>
            <a:r>
              <a:t>when trying to understand it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73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49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yield by example (note, PyTutor does a bad job showing generators)"/>
          <p:cNvSpPr txBox="1"/>
          <p:nvPr/>
        </p:nvSpPr>
        <p:spPr>
          <a:xfrm>
            <a:off x="827037" y="323659"/>
            <a:ext cx="1129565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/>
            </a:lvl1pPr>
          </a:lstStyle>
          <a:p>
            <a:r>
              <a:t>yield by example (note, PyTutor does a bad job showing generators)</a:t>
            </a:r>
          </a:p>
        </p:txBody>
      </p:sp>
      <p:sp>
        <p:nvSpPr>
          <p:cNvPr id="736" name="def f():…"/>
          <p:cNvSpPr txBox="1"/>
          <p:nvPr/>
        </p:nvSpPr>
        <p:spPr>
          <a:xfrm>
            <a:off x="1055904" y="1276349"/>
            <a:ext cx="3136951" cy="30607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7" name="def f():…"/>
          <p:cNvSpPr txBox="1"/>
          <p:nvPr/>
        </p:nvSpPr>
        <p:spPr>
          <a:xfrm>
            <a:off x="4906391" y="1130299"/>
            <a:ext cx="3351040" cy="431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"A"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"B"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8" name="def f():…"/>
          <p:cNvSpPr txBox="1"/>
          <p:nvPr/>
        </p:nvSpPr>
        <p:spPr>
          <a:xfrm>
            <a:off x="9336304" y="901699"/>
            <a:ext cx="3136951" cy="431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9" name="def f():…"/>
          <p:cNvSpPr txBox="1"/>
          <p:nvPr/>
        </p:nvSpPr>
        <p:spPr>
          <a:xfrm>
            <a:off x="652202" y="5654182"/>
            <a:ext cx="4207396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for</a:t>
            </a:r>
            <a:r>
              <a:t> y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t>(x, y)</a:t>
            </a:r>
          </a:p>
        </p:txBody>
      </p:sp>
      <p:sp>
        <p:nvSpPr>
          <p:cNvPr id="740" name="def f():…"/>
          <p:cNvSpPr txBox="1"/>
          <p:nvPr/>
        </p:nvSpPr>
        <p:spPr>
          <a:xfrm>
            <a:off x="9764483" y="5908579"/>
            <a:ext cx="3136950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gen</a:t>
            </a:r>
            <a:r>
              <a:t> =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gen: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t>(x)</a:t>
            </a:r>
          </a:p>
        </p:txBody>
      </p:sp>
      <p:sp>
        <p:nvSpPr>
          <p:cNvPr id="741" name="def f():…"/>
          <p:cNvSpPr txBox="1"/>
          <p:nvPr/>
        </p:nvSpPr>
        <p:spPr>
          <a:xfrm>
            <a:off x="5529476" y="5908579"/>
            <a:ext cx="3779218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gen</a:t>
            </a:r>
            <a:r>
              <a:t> =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D03BFF"/>
                </a:solidFill>
              </a:rPr>
              <a:t>next</a:t>
            </a:r>
            <a:r>
              <a:t>(gen))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D03BFF"/>
                </a:solidFill>
              </a:rPr>
              <a:t>next</a:t>
            </a:r>
            <a:r>
              <a:t>(gen))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744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47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???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???</a:t>
            </a:r>
          </a:p>
        </p:txBody>
      </p:sp>
      <p:sp>
        <p:nvSpPr>
          <p:cNvPr id="7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5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5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6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6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6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6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6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6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6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7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7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8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8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8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8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8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8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8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9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9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799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0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01" name="Example:…"/>
          <p:cNvSpPr txBox="1"/>
          <p:nvPr/>
        </p:nvSpPr>
        <p:spPr>
          <a:xfrm>
            <a:off x="7144469" y="4663516"/>
            <a:ext cx="19670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list("ABC")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0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07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08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09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10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11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12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3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7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8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2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2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2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2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26" name="Example:…"/>
          <p:cNvSpPr txBox="1"/>
          <p:nvPr/>
        </p:nvSpPr>
        <p:spPr>
          <a:xfrm>
            <a:off x="7144469" y="4663516"/>
            <a:ext cx="2108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list(d.keys())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2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3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3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34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35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36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37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3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39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1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3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44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5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5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56" name="Example:…"/>
          <p:cNvSpPr txBox="1"/>
          <p:nvPr/>
        </p:nvSpPr>
        <p:spPr>
          <a:xfrm>
            <a:off x="9268838" y="3571316"/>
            <a:ext cx="2153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it = iter("ABC")</a:t>
            </a:r>
          </a:p>
          <a:p>
            <a:pPr algn="l">
              <a:defRPr b="0"/>
            </a:pPr>
            <a:r>
              <a:t>first = next(it)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5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6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6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64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865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866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67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68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69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870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71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873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874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5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76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8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9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0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1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82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84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5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88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89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90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91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92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3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4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95" name="Example:…"/>
          <p:cNvSpPr txBox="1"/>
          <p:nvPr/>
        </p:nvSpPr>
        <p:spPr>
          <a:xfrm>
            <a:off x="9268838" y="4650233"/>
            <a:ext cx="3527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gen_obj = gen_function(...)</a:t>
            </a:r>
          </a:p>
          <a:p>
            <a:pPr algn="l">
              <a:defRPr b="0"/>
            </a:pPr>
            <a:r>
              <a:t>first = next(gen_obj)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98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9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0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901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902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903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904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90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90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90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908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909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910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1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912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913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15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6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21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2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3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4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5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92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928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9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930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931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2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934" name="careful!…"/>
          <p:cNvSpPr txBox="1"/>
          <p:nvPr/>
        </p:nvSpPr>
        <p:spPr>
          <a:xfrm>
            <a:off x="8269975" y="7195686"/>
            <a:ext cx="4288050" cy="1927226"/>
          </a:xfrm>
          <a:prstGeom prst="rect">
            <a:avLst/>
          </a:prstGeom>
          <a:solidFill>
            <a:srgbClr val="EAEAEA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careful!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many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to refer to both a generator function and a generator object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some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"iterator"</a:t>
            </a:r>
            <a:r>
              <a:t> as synonyms</a:t>
            </a:r>
          </a:p>
        </p:txBody>
      </p:sp>
      <p:sp>
        <p:nvSpPr>
          <p:cNvPr id="935" name="Example:…"/>
          <p:cNvSpPr txBox="1"/>
          <p:nvPr/>
        </p:nvSpPr>
        <p:spPr>
          <a:xfrm>
            <a:off x="9268838" y="4650233"/>
            <a:ext cx="3527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gen_obj = gen_function(...)</a:t>
            </a:r>
          </a:p>
          <a:p>
            <a:pPr algn="l">
              <a:defRPr b="0"/>
            </a:pPr>
            <a:r>
              <a:t>first = next(gen_obj)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6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938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9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0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941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942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943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944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94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94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94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948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949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950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952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953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55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6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7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9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0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61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3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5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6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96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968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9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970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971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3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974" name="careful!…"/>
          <p:cNvSpPr txBox="1"/>
          <p:nvPr/>
        </p:nvSpPr>
        <p:spPr>
          <a:xfrm>
            <a:off x="8269975" y="7195686"/>
            <a:ext cx="4288050" cy="1927226"/>
          </a:xfrm>
          <a:prstGeom prst="rect">
            <a:avLst/>
          </a:prstGeom>
          <a:solidFill>
            <a:srgbClr val="EAEAEA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careful!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many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to refer to both a generator function and a generator object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some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"iterator"</a:t>
            </a:r>
            <a:r>
              <a:t> as synonyms</a:t>
            </a:r>
          </a:p>
        </p:txBody>
      </p:sp>
      <p:sp>
        <p:nvSpPr>
          <p:cNvPr id="975" name="Shape"/>
          <p:cNvSpPr/>
          <p:nvPr/>
        </p:nvSpPr>
        <p:spPr>
          <a:xfrm>
            <a:off x="3850878" y="4968230"/>
            <a:ext cx="4257676" cy="227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7" y="0"/>
                </a:moveTo>
                <a:lnTo>
                  <a:pt x="21600" y="79"/>
                </a:lnTo>
                <a:lnTo>
                  <a:pt x="17665" y="21419"/>
                </a:lnTo>
                <a:lnTo>
                  <a:pt x="0" y="21600"/>
                </a:lnTo>
                <a:lnTo>
                  <a:pt x="274" y="15567"/>
                </a:lnTo>
                <a:lnTo>
                  <a:pt x="12167" y="0"/>
                </a:lnTo>
                <a:close/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6" name="let's differentiate these better..."/>
          <p:cNvSpPr txBox="1"/>
          <p:nvPr/>
        </p:nvSpPr>
        <p:spPr>
          <a:xfrm>
            <a:off x="8752706" y="5006470"/>
            <a:ext cx="362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let's differentiate these better...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79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0" name="iter(x)"/>
          <p:cNvSpPr txBox="1"/>
          <p:nvPr/>
        </p:nvSpPr>
        <p:spPr>
          <a:xfrm>
            <a:off x="2007765" y="2755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iter(x)</a:t>
            </a:r>
          </a:p>
        </p:txBody>
      </p:sp>
      <p:sp>
        <p:nvSpPr>
          <p:cNvPr id="981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82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3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84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85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88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9" name="y = iter(x)"/>
          <p:cNvSpPr txBox="1"/>
          <p:nvPr/>
        </p:nvSpPr>
        <p:spPr>
          <a:xfrm>
            <a:off x="2007765" y="275589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y = iter(x)</a:t>
            </a:r>
          </a:p>
        </p:txBody>
      </p:sp>
      <p:sp>
        <p:nvSpPr>
          <p:cNvPr id="990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91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92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93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94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  <p:sp>
        <p:nvSpPr>
          <p:cNvPr id="995" name="Line"/>
          <p:cNvSpPr/>
          <p:nvPr/>
        </p:nvSpPr>
        <p:spPr>
          <a:xfrm>
            <a:off x="2129408" y="3261822"/>
            <a:ext cx="900659" cy="314145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x = [1,2,3]…"/>
          <p:cNvSpPr txBox="1"/>
          <p:nvPr/>
        </p:nvSpPr>
        <p:spPr>
          <a:xfrm>
            <a:off x="1506438" y="1835149"/>
            <a:ext cx="5782866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x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y = enumerate([1,2,3])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z = 3</a:t>
            </a:r>
          </a:p>
        </p:txBody>
      </p:sp>
      <p:sp>
        <p:nvSpPr>
          <p:cNvPr id="998" name="Can you classify x, y, and z?"/>
          <p:cNvSpPr txBox="1"/>
          <p:nvPr/>
        </p:nvSpPr>
        <p:spPr>
          <a:xfrm>
            <a:off x="1397000" y="507999"/>
            <a:ext cx="43035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Can you classify x, y, and z?</a:t>
            </a:r>
          </a:p>
        </p:txBody>
      </p:sp>
      <p:sp>
        <p:nvSpPr>
          <p:cNvPr id="999" name="Things to try:"/>
          <p:cNvSpPr txBox="1"/>
          <p:nvPr/>
        </p:nvSpPr>
        <p:spPr>
          <a:xfrm>
            <a:off x="1397000" y="4952999"/>
            <a:ext cx="22243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Things to try:</a:t>
            </a:r>
          </a:p>
        </p:txBody>
      </p:sp>
      <p:sp>
        <p:nvSpPr>
          <p:cNvPr id="1000" name="iter(x)…"/>
          <p:cNvSpPr txBox="1"/>
          <p:nvPr/>
        </p:nvSpPr>
        <p:spPr>
          <a:xfrm>
            <a:off x="1506438" y="5899149"/>
            <a:ext cx="204847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next(x)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 i="1"/>
            </a:pPr>
            <a:r>
              <a:t>etc.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06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07" name="open(…) function is built in"/>
          <p:cNvSpPr txBox="1"/>
          <p:nvPr/>
        </p:nvSpPr>
        <p:spPr>
          <a:xfrm>
            <a:off x="2362993" y="3514824"/>
            <a:ext cx="360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open(…) function is built in </a:t>
            </a:r>
          </a:p>
        </p:txBody>
      </p:sp>
      <p:sp>
        <p:nvSpPr>
          <p:cNvPr id="1008" name="Line"/>
          <p:cNvSpPr/>
          <p:nvPr/>
        </p:nvSpPr>
        <p:spPr>
          <a:xfrm rot="10800000">
            <a:off x="2196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1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12" name="it takes a string argument,…"/>
          <p:cNvSpPr txBox="1"/>
          <p:nvPr/>
        </p:nvSpPr>
        <p:spPr>
          <a:xfrm>
            <a:off x="3198316" y="3438624"/>
            <a:ext cx="35855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takes a string argument,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contains path to a file</a:t>
            </a:r>
          </a:p>
        </p:txBody>
      </p:sp>
      <p:sp>
        <p:nvSpPr>
          <p:cNvPr id="1013" name="Line"/>
          <p:cNvSpPr/>
          <p:nvPr/>
        </p:nvSpPr>
        <p:spPr>
          <a:xfrm rot="10800000">
            <a:off x="2958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1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16" name="c:\users\tyler\my-doc.txt"/>
          <p:cNvSpPr txBox="1"/>
          <p:nvPr/>
        </p:nvSpPr>
        <p:spPr>
          <a:xfrm>
            <a:off x="2610526" y="5999738"/>
            <a:ext cx="44563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c:\users\</a:t>
            </a:r>
            <a:r>
              <a:rPr lang="en-US" dirty="0" err="1"/>
              <a:t>meena</a:t>
            </a:r>
            <a:r>
              <a:rPr dirty="0"/>
              <a:t>\my-</a:t>
            </a:r>
            <a:r>
              <a:rPr dirty="0" err="1"/>
              <a:t>doc.txt</a:t>
            </a:r>
            <a:endParaRPr dirty="0"/>
          </a:p>
        </p:txBody>
      </p:sp>
      <p:sp>
        <p:nvSpPr>
          <p:cNvPr id="1017" name="/var/log/events.log"/>
          <p:cNvSpPr txBox="1"/>
          <p:nvPr/>
        </p:nvSpPr>
        <p:spPr>
          <a:xfrm>
            <a:off x="3277492" y="6769099"/>
            <a:ext cx="31224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/var/log/events.log</a:t>
            </a:r>
          </a:p>
        </p:txBody>
      </p:sp>
      <p:sp>
        <p:nvSpPr>
          <p:cNvPr id="1018" name="../data/input.csv"/>
          <p:cNvSpPr txBox="1"/>
          <p:nvPr/>
        </p:nvSpPr>
        <p:spPr>
          <a:xfrm>
            <a:off x="3499693" y="7531099"/>
            <a:ext cx="26780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../data/input.csv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22" name="it returns a file object"/>
          <p:cNvSpPr txBox="1"/>
          <p:nvPr/>
        </p:nvSpPr>
        <p:spPr>
          <a:xfrm>
            <a:off x="1221159" y="3413224"/>
            <a:ext cx="27899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 returns a file object</a:t>
            </a:r>
          </a:p>
        </p:txBody>
      </p:sp>
      <p:sp>
        <p:nvSpPr>
          <p:cNvPr id="1023" name="Line"/>
          <p:cNvSpPr/>
          <p:nvPr/>
        </p:nvSpPr>
        <p:spPr>
          <a:xfrm rot="10800000">
            <a:off x="1053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2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26" name="file objects are iterators!"/>
          <p:cNvSpPr txBox="1"/>
          <p:nvPr/>
        </p:nvSpPr>
        <p:spPr>
          <a:xfrm>
            <a:off x="1033487" y="4683224"/>
            <a:ext cx="31652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objects are iterators!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9" name="path = “file.txt”…"/>
          <p:cNvSpPr txBox="1"/>
          <p:nvPr/>
        </p:nvSpPr>
        <p:spPr>
          <a:xfrm>
            <a:off x="912787" y="1793354"/>
            <a:ext cx="34066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 line in f:</a:t>
            </a:r>
            <a:br/>
            <a:r>
              <a:t>    print(line)</a:t>
            </a:r>
          </a:p>
        </p:txBody>
      </p:sp>
      <p:sp>
        <p:nvSpPr>
          <p:cNvPr id="1030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31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32" name="Arrow"/>
          <p:cNvSpPr/>
          <p:nvPr/>
        </p:nvSpPr>
        <p:spPr>
          <a:xfrm rot="5400000">
            <a:off x="1913061" y="2633538"/>
            <a:ext cx="1625601" cy="4486524"/>
          </a:xfrm>
          <a:prstGeom prst="rightArrow">
            <a:avLst>
              <a:gd name="adj1" fmla="val 42482"/>
              <a:gd name="adj2" fmla="val 5690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Output"/>
          <p:cNvSpPr txBox="1"/>
          <p:nvPr/>
        </p:nvSpPr>
        <p:spPr>
          <a:xfrm>
            <a:off x="2104950" y="4375392"/>
            <a:ext cx="12418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1034" name="This is a test!…"/>
          <p:cNvSpPr txBox="1"/>
          <p:nvPr/>
        </p:nvSpPr>
        <p:spPr>
          <a:xfrm>
            <a:off x="1666986" y="5867400"/>
            <a:ext cx="183668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This is a test!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3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2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1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Go!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1037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def get_one_digit_nums():…"/>
          <p:cNvSpPr txBox="1"/>
          <p:nvPr/>
        </p:nvSpPr>
        <p:spPr>
          <a:xfrm>
            <a:off x="1027211" y="622300"/>
            <a:ext cx="9523463" cy="513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</a:t>
            </a:r>
            <a:r>
              <a:rPr strike="sngStrike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get_one_digit_nums()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[0,1,2,3,4,5,6,7,8,9]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9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Demo 1: add numbers in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add numbers in a file</a:t>
            </a:r>
          </a:p>
        </p:txBody>
      </p:sp>
      <p:sp>
        <p:nvSpPr>
          <p:cNvPr id="1040" name="Goal: read all lines from a file as integers and add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read all lines from a file as integers and add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containing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50 million numbers</a:t>
            </a:r>
            <a:r>
              <a:t> between 0 and 100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 of the numbers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600" b="1">
                <a:latin typeface="Courier"/>
                <a:ea typeface="Courier"/>
                <a:cs typeface="Courier"/>
                <a:sym typeface="Courier"/>
              </a:rPr>
              <a:t>python sum.py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2499463617</a:t>
            </a:r>
          </a:p>
          <a:p>
            <a:pPr marL="0" lvl="5" indent="0">
              <a:buSzTx/>
              <a:buNone/>
            </a:pPr>
            <a:r>
              <a:rPr b="1"/>
              <a:t>Two ways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Put all lines in a list first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Directly use iterable file</a:t>
            </a:r>
          </a:p>
        </p:txBody>
      </p:sp>
      <p:sp>
        <p:nvSpPr>
          <p:cNvPr id="1041" name="Bonus: create generator function…"/>
          <p:cNvSpPr txBox="1"/>
          <p:nvPr/>
        </p:nvSpPr>
        <p:spPr>
          <a:xfrm>
            <a:off x="7671767" y="7962230"/>
            <a:ext cx="449386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create generator function</a:t>
            </a:r>
          </a:p>
          <a:p>
            <a:r>
              <a:rPr b="0"/>
              <a:t>that does the str =&gt; int conversion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Demo 2: handy func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handy functions</a:t>
            </a:r>
          </a:p>
        </p:txBody>
      </p:sp>
      <p:sp>
        <p:nvSpPr>
          <p:cNvPr id="1044" name="Learn these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b="1"/>
              <a:t>Learn these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enumerate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zip</a:t>
            </a:r>
          </a:p>
        </p:txBody>
      </p:sp>
      <p:sp>
        <p:nvSpPr>
          <p:cNvPr id="1045" name="Bonus: tuple packing/unpacking"/>
          <p:cNvSpPr txBox="1"/>
          <p:nvPr/>
        </p:nvSpPr>
        <p:spPr>
          <a:xfrm>
            <a:off x="4419476" y="4647530"/>
            <a:ext cx="416584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tuple packing/unpacking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Demo 3: sorting files by line leng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sorting files by line length</a:t>
            </a:r>
          </a:p>
        </p:txBody>
      </p:sp>
      <p:sp>
        <p:nvSpPr>
          <p:cNvPr id="1048" name="Goal: output file contents, with shortest line fir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output file contents, with shortest line first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text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print lines sorted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Demo 4: matrix loa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matrix load</a:t>
            </a:r>
          </a:p>
        </p:txBody>
      </p:sp>
      <p:sp>
        <p:nvSpPr>
          <p:cNvPr id="1051" name="Goal: load a matrix of integers from a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a matrix of integers from a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name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generator that yields lists of ints</a:t>
            </a:r>
          </a:p>
        </p:txBody>
      </p:sp>
      <p:sp>
        <p:nvSpPr>
          <p:cNvPr id="1052" name="1,2,3…"/>
          <p:cNvSpPr/>
          <p:nvPr/>
        </p:nvSpPr>
        <p:spPr>
          <a:xfrm>
            <a:off x="1104900" y="6096000"/>
            <a:ext cx="2537818" cy="216515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1,2,3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4,5,6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7,8,9</a:t>
            </a:r>
          </a:p>
        </p:txBody>
      </p:sp>
      <p:sp>
        <p:nvSpPr>
          <p:cNvPr id="1053" name="Arrow"/>
          <p:cNvSpPr/>
          <p:nvPr/>
        </p:nvSpPr>
        <p:spPr>
          <a:xfrm>
            <a:off x="3784600" y="6543575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generator"/>
          <p:cNvSpPr txBox="1"/>
          <p:nvPr/>
        </p:nvSpPr>
        <p:spPr>
          <a:xfrm>
            <a:off x="5155852" y="6949975"/>
            <a:ext cx="16516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generator</a:t>
            </a:r>
          </a:p>
        </p:txBody>
      </p:sp>
      <p:sp>
        <p:nvSpPr>
          <p:cNvPr id="1055" name="Arrow"/>
          <p:cNvSpPr/>
          <p:nvPr/>
        </p:nvSpPr>
        <p:spPr>
          <a:xfrm>
            <a:off x="6832600" y="6543575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[1,2,3]"/>
          <p:cNvSpPr txBox="1"/>
          <p:nvPr/>
        </p:nvSpPr>
        <p:spPr>
          <a:xfrm>
            <a:off x="8307982" y="6943625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[1,2,3]</a:t>
            </a:r>
          </a:p>
        </p:txBody>
      </p:sp>
      <p:sp>
        <p:nvSpPr>
          <p:cNvPr id="1057" name="..."/>
          <p:cNvSpPr txBox="1"/>
          <p:nvPr/>
        </p:nvSpPr>
        <p:spPr>
          <a:xfrm>
            <a:off x="8673802" y="7451625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02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03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running get_one_digit_nums code"/>
          <p:cNvSpPr/>
          <p:nvPr/>
        </p:nvSpPr>
        <p:spPr>
          <a:xfrm>
            <a:off x="1621680" y="7664196"/>
            <a:ext cx="4828184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running get_one_digit_nums code</a:t>
            </a:r>
          </a:p>
        </p:txBody>
      </p:sp>
      <p:sp>
        <p:nvSpPr>
          <p:cNvPr id="505" name="looping over results and printing"/>
          <p:cNvSpPr/>
          <p:nvPr/>
        </p:nvSpPr>
        <p:spPr>
          <a:xfrm>
            <a:off x="6578600" y="7664196"/>
            <a:ext cx="4715620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looping over results and printing</a:t>
            </a:r>
          </a:p>
        </p:txBody>
      </p:sp>
      <p:sp>
        <p:nvSpPr>
          <p:cNvPr id="506" name="stage 1"/>
          <p:cNvSpPr txBox="1"/>
          <p:nvPr/>
        </p:nvSpPr>
        <p:spPr>
          <a:xfrm>
            <a:off x="3547616" y="7153656"/>
            <a:ext cx="976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stage 1</a:t>
            </a:r>
          </a:p>
        </p:txBody>
      </p:sp>
      <p:sp>
        <p:nvSpPr>
          <p:cNvPr id="507" name="stage 2"/>
          <p:cNvSpPr txBox="1"/>
          <p:nvPr/>
        </p:nvSpPr>
        <p:spPr>
          <a:xfrm>
            <a:off x="8448253" y="7153656"/>
            <a:ext cx="976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stage 2</a:t>
            </a:r>
          </a:p>
        </p:txBody>
      </p:sp>
      <p:sp>
        <p:nvSpPr>
          <p:cNvPr id="508" name="Square"/>
          <p:cNvSpPr/>
          <p:nvPr/>
        </p:nvSpPr>
        <p:spPr>
          <a:xfrm>
            <a:off x="6375400" y="2146300"/>
            <a:ext cx="1270000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Square"/>
          <p:cNvSpPr/>
          <p:nvPr/>
        </p:nvSpPr>
        <p:spPr>
          <a:xfrm>
            <a:off x="3805242" y="53701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START"/>
          <p:cNvSpPr txBox="1"/>
          <p:nvPr/>
        </p:nvSpPr>
        <p:spPr>
          <a:xfrm rot="16200000">
            <a:off x="1276796" y="6906452"/>
            <a:ext cx="9516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START</a:t>
            </a:r>
          </a:p>
        </p:txBody>
      </p:sp>
      <p:sp>
        <p:nvSpPr>
          <p:cNvPr id="511" name="END"/>
          <p:cNvSpPr txBox="1"/>
          <p:nvPr/>
        </p:nvSpPr>
        <p:spPr>
          <a:xfrm rot="16200000">
            <a:off x="5945261" y="7033452"/>
            <a:ext cx="7332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END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def get_primes():…"/>
          <p:cNvSpPr txBox="1"/>
          <p:nvPr/>
        </p:nvSpPr>
        <p:spPr>
          <a:xfrm>
            <a:off x="1027211" y="622300"/>
            <a:ext cx="5894711" cy="554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True: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if</a:t>
            </a:r>
            <a:r>
              <a:t> is_prime(i):</a:t>
            </a:r>
          </a:p>
          <a:p>
            <a:pPr lvl="1" indent="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14" name="what does this code do? assume there is an earlier…"/>
          <p:cNvSpPr txBox="1"/>
          <p:nvPr/>
        </p:nvSpPr>
        <p:spPr>
          <a:xfrm>
            <a:off x="4822428" y="7219949"/>
            <a:ext cx="335994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i="1"/>
              <a:t>what does this code do?</a:t>
            </a:r>
            <a:br>
              <a:rPr i="1"/>
            </a:br>
            <a:r>
              <a:t>assume there is an earlier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is_prime</a:t>
            </a:r>
            <a:r>
              <a:t> function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def get_primes():…"/>
          <p:cNvSpPr txBox="1"/>
          <p:nvPr/>
        </p:nvSpPr>
        <p:spPr>
          <a:xfrm>
            <a:off x="1027211" y="622300"/>
            <a:ext cx="5894711" cy="554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True: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if</a:t>
            </a:r>
            <a:r>
              <a:t> is_prime(i):</a:t>
            </a:r>
          </a:p>
          <a:p>
            <a:pPr lvl="1" indent="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17" name="to make this work, we'll need to learn a…"/>
          <p:cNvSpPr txBox="1"/>
          <p:nvPr/>
        </p:nvSpPr>
        <p:spPr>
          <a:xfrm>
            <a:off x="2372022" y="7226300"/>
            <a:ext cx="826075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0"/>
            </a:pPr>
            <a:r>
              <a:t>to make this work, we'll need to learn a</a:t>
            </a:r>
          </a:p>
          <a:p>
            <a:pPr>
              <a:defRPr sz="3200" b="0"/>
            </a:pPr>
            <a:r>
              <a:t>completely new kind of function, the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generator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39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what we want:"/>
          <p:cNvSpPr txBox="1"/>
          <p:nvPr/>
        </p:nvSpPr>
        <p:spPr>
          <a:xfrm>
            <a:off x="2821061" y="6007099"/>
            <a:ext cx="362426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what we want: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44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45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63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567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2429</Words>
  <Application>Microsoft Macintosh PowerPoint</Application>
  <PresentationFormat>Custom</PresentationFormat>
  <Paragraphs>612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Courier</vt:lpstr>
      <vt:lpstr>Gill Sans</vt:lpstr>
      <vt:lpstr>Gill Sans Light</vt:lpstr>
      <vt:lpstr>Gill Sans SemiBold</vt:lpstr>
      <vt:lpstr>Menlo</vt:lpstr>
      <vt:lpstr>Times</vt:lpstr>
      <vt:lpstr>White</vt:lpstr>
      <vt:lpstr>[220] Advanced Functions</vt:lpstr>
      <vt:lpstr>Iterators/Generators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Iterators/Generators (Part 2)</vt:lpstr>
      <vt:lpstr>PowerPoint Presentation</vt:lpstr>
      <vt:lpstr>Iterators/Generators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Iterators/Generators (Part 2)</vt:lpstr>
      <vt:lpstr>Reading Files</vt:lpstr>
      <vt:lpstr>Reading Files</vt:lpstr>
      <vt:lpstr>Reading Files</vt:lpstr>
      <vt:lpstr>Reading Files</vt:lpstr>
      <vt:lpstr>Iterators/Generators (Part 2)</vt:lpstr>
      <vt:lpstr>Demo 1: add numbers in a file</vt:lpstr>
      <vt:lpstr>Demo 2: handy functions</vt:lpstr>
      <vt:lpstr>Demo 3: sorting files by line length</vt:lpstr>
      <vt:lpstr>Demo 4: matrix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10</cp:revision>
  <dcterms:modified xsi:type="dcterms:W3CDTF">2020-10-27T02:50:59Z</dcterms:modified>
</cp:coreProperties>
</file>