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326" r:id="rId2"/>
    <p:sldId id="332" r:id="rId3"/>
    <p:sldId id="33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329" r:id="rId19"/>
    <p:sldId id="273" r:id="rId20"/>
    <p:sldId id="274" r:id="rId21"/>
    <p:sldId id="275" r:id="rId22"/>
    <p:sldId id="276" r:id="rId23"/>
    <p:sldId id="277" r:id="rId24"/>
    <p:sldId id="33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31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hyperlink" Target="https://www.sqlite.org/mostdeployed.html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DBF14F-D2AD-4845-AEAC-80E3CF24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26" y="7988300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6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Work in progress: P6 to P10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2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Learning objectives – database topic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Today’s lecture</a:t>
            </a:r>
            <a:endParaRPr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”narrowing down” specific data from a big table – pandas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Data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schemas: tables, columns, types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advantages over JSON/CSV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Queries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select, where, limit, sort by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sqlite3 module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Pandas/DB integration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Summarizing data</a:t>
            </a: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to 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worksheets - SQL practice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15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299" name="There are minor differences in how you use these (e.g., what column types are available and how you query for data).…"/>
          <p:cNvSpPr txBox="1"/>
          <p:nvPr/>
        </p:nvSpPr>
        <p:spPr>
          <a:xfrm>
            <a:off x="5568655" y="2603500"/>
            <a:ext cx="71756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There are minor differences in how you use these (e.g., what column types are available and how you query for data).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endParaRPr/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Most experience with one DB will translate to work with other DBs.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1356537" y="4209313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Download </a:t>
            </a:r>
            <a:r>
              <a:rPr lang="en-US" dirty="0" err="1"/>
              <a:t>bus.db</a:t>
            </a:r>
            <a:r>
              <a:rPr lang="en-US" dirty="0"/>
              <a:t> from today’s lecture entry to follow along lecture demos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681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307" name="Why learn SQLite?…"/>
          <p:cNvSpPr txBox="1"/>
          <p:nvPr/>
        </p:nvSpPr>
        <p:spPr>
          <a:xfrm>
            <a:off x="7279484" y="7013904"/>
            <a:ext cx="5528314" cy="188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Why learn SQLite?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easy to install/use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sqlite3 </a:t>
            </a:r>
            <a:r>
              <a:rPr b="1"/>
              <a:t>module</a:t>
            </a:r>
            <a:r>
              <a:t> comes with Python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it’s public domain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several billion deployments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rrow"/>
          <p:cNvSpPr/>
          <p:nvPr/>
        </p:nvSpPr>
        <p:spPr>
          <a:xfrm>
            <a:off x="4311650" y="7346950"/>
            <a:ext cx="28017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n CS 301"/>
          <p:cNvSpPr txBox="1"/>
          <p:nvPr/>
        </p:nvSpPr>
        <p:spPr>
          <a:xfrm>
            <a:off x="4632320" y="7745988"/>
            <a:ext cx="13144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dirty="0"/>
              <a:t>in CS </a:t>
            </a:r>
            <a:r>
              <a:rPr lang="en-US" dirty="0"/>
              <a:t>220</a:t>
            </a:r>
            <a:endParaRPr dirty="0"/>
          </a:p>
        </p:txBody>
      </p:sp>
      <p:sp>
        <p:nvSpPr>
          <p:cNvPr id="315" name="https://www.sqlite.org/mostdeployed.html…"/>
          <p:cNvSpPr txBox="1"/>
          <p:nvPr/>
        </p:nvSpPr>
        <p:spPr>
          <a:xfrm>
            <a:off x="6459473" y="2463799"/>
            <a:ext cx="5252096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rPr u="sng">
                <a:hlinkClick r:id="rId7"/>
              </a:rPr>
              <a:t>https://www.sqlite.org/mostdeployed.html</a:t>
            </a:r>
          </a:p>
          <a:p>
            <a:pPr algn="l">
              <a:defRPr sz="2000" b="0"/>
            </a:pPr>
            <a:r>
              <a:t> - Every Android device</a:t>
            </a:r>
          </a:p>
          <a:p>
            <a:pPr algn="l">
              <a:defRPr sz="2000" b="0"/>
            </a:pPr>
            <a:r>
              <a:t> - Every iPhone and iOS device</a:t>
            </a:r>
          </a:p>
          <a:p>
            <a:pPr algn="l">
              <a:defRPr sz="2000" b="0"/>
            </a:pPr>
            <a:r>
              <a:t> - Every Mac</a:t>
            </a:r>
          </a:p>
          <a:p>
            <a:pPr algn="l">
              <a:defRPr sz="2000" b="0"/>
            </a:pPr>
            <a:r>
              <a:t> - Every Windows 10 machine</a:t>
            </a:r>
          </a:p>
          <a:p>
            <a:pPr algn="l">
              <a:defRPr sz="2000" b="0"/>
            </a:pPr>
            <a:r>
              <a:t> - Every Firefox, Chrome, and Safari web browser</a:t>
            </a:r>
          </a:p>
          <a:p>
            <a:pPr algn="l">
              <a:defRPr sz="2000" b="0"/>
            </a:pPr>
            <a:r>
              <a:t> - Every instance of Skype</a:t>
            </a:r>
          </a:p>
          <a:p>
            <a:pPr algn="l">
              <a:defRPr sz="2000" b="0"/>
            </a:pPr>
            <a:r>
              <a:t> - Every instance of iTunes</a:t>
            </a:r>
          </a:p>
          <a:p>
            <a:pPr algn="l">
              <a:defRPr sz="2000" b="0"/>
            </a:pPr>
            <a:r>
              <a:t> - Every Dropbox client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18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dison Bus Data: http://data-cityofmadison.opendata.arcgis.com/datasets/metro-transit-ridership-by-route-week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27152">
              <a:defRPr sz="2688"/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Madison Bus Data</a:t>
            </a:r>
            <a:r>
              <a:t>: http://data-cityofmadison.opendata.arcgis.com/datasets/metro-transit-ridership-by-route-weekday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6065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&quot;Metro Transit ridership by route weekday. March, 2015. Caution should be used with this data. Daily bus stop boardings were estimated using a 12-day sample of weekday farebox records and AVL logs, and the GTFS file, from March 2015 from Metro Transit.&quot;"/>
          <p:cNvSpPr txBox="1"/>
          <p:nvPr/>
        </p:nvSpPr>
        <p:spPr>
          <a:xfrm>
            <a:off x="2396728" y="6875685"/>
            <a:ext cx="8508008" cy="18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"Metro Transit ridership by route weekday. March, 2015. Caution should be used with this data. Daily bus stop boardings were estimated using a 12-day sample of weekday farebox records and AVL logs, and the GTFS file, from March 2015 from Metro Transit."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What we don’t cover …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Schema design: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tables does a database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columns does a table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are the relationship between the columns?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Changes to database data: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Add a row, remove a row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Concurrency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Joins: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Combining multiple tables with related information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937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odules we’ve learned this semes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Modules we’ve learned this semester</a:t>
            </a:r>
          </a:p>
        </p:txBody>
      </p:sp>
      <p:sp>
        <p:nvSpPr>
          <p:cNvPr id="348" name="math…"/>
          <p:cNvSpPr txBox="1">
            <a:spLocks noGrp="1"/>
          </p:cNvSpPr>
          <p:nvPr>
            <p:ph type="body" idx="1"/>
          </p:nvPr>
        </p:nvSpPr>
        <p:spPr>
          <a:xfrm>
            <a:off x="952500" y="16005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98500">
              <a:spcBef>
                <a:spcPts val="0"/>
              </a:spcBef>
            </a:pPr>
            <a:r>
              <a:t>math</a:t>
            </a:r>
          </a:p>
          <a:p>
            <a:pPr marL="698500">
              <a:spcBef>
                <a:spcPts val="0"/>
              </a:spcBef>
            </a:pPr>
            <a:r>
              <a:t>collections</a:t>
            </a:r>
          </a:p>
          <a:p>
            <a:pPr marL="698500">
              <a:spcBef>
                <a:spcPts val="0"/>
              </a:spcBef>
            </a:pPr>
            <a:r>
              <a:t>json</a:t>
            </a:r>
          </a:p>
          <a:p>
            <a:pPr marL="698500">
              <a:spcBef>
                <a:spcPts val="0"/>
              </a:spcBef>
            </a:pPr>
            <a:r>
              <a:t>csv</a:t>
            </a:r>
          </a:p>
          <a:p>
            <a:pPr marL="698500">
              <a:spcBef>
                <a:spcPts val="0"/>
              </a:spcBef>
            </a:pPr>
            <a:r>
              <a:t>sys</a:t>
            </a:r>
          </a:p>
          <a:p>
            <a:pPr marL="698500">
              <a:spcBef>
                <a:spcPts val="0"/>
              </a:spcBef>
            </a:pPr>
            <a:r>
              <a:t>os</a:t>
            </a:r>
          </a:p>
          <a:p>
            <a:pPr marL="698500">
              <a:spcBef>
                <a:spcPts val="0"/>
              </a:spcBef>
            </a:pPr>
            <a:r>
              <a:t>copy</a:t>
            </a:r>
          </a:p>
          <a:p>
            <a:pPr marL="698500">
              <a:spcBef>
                <a:spcPts val="0"/>
              </a:spcBef>
            </a:pPr>
            <a:r>
              <a:t>recordclass</a:t>
            </a:r>
          </a:p>
          <a:p>
            <a:pPr marL="698500">
              <a:spcBef>
                <a:spcPts val="0"/>
              </a:spcBef>
            </a:pPr>
            <a:r>
              <a:t>requests</a:t>
            </a:r>
          </a:p>
          <a:p>
            <a:pPr marL="698500">
              <a:spcBef>
                <a:spcPts val="0"/>
              </a:spcBef>
            </a:pPr>
            <a:r>
              <a:t>bs4 (BeautifulSoup)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pandas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sqlite3</a:t>
            </a:r>
          </a:p>
        </p:txBody>
      </p:sp>
      <p:sp>
        <p:nvSpPr>
          <p:cNvPr id="349" name="Arrow"/>
          <p:cNvSpPr/>
          <p:nvPr/>
        </p:nvSpPr>
        <p:spPr>
          <a:xfrm rot="10800000">
            <a:off x="2959100" y="70582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Arrow"/>
          <p:cNvSpPr/>
          <p:nvPr/>
        </p:nvSpPr>
        <p:spPr>
          <a:xfrm rot="10800000">
            <a:off x="2971800" y="65629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directly access SQLite databases (comes with Python)"/>
          <p:cNvSpPr txBox="1"/>
          <p:nvPr/>
        </p:nvSpPr>
        <p:spPr>
          <a:xfrm>
            <a:off x="3810000" y="7066061"/>
            <a:ext cx="67498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directly access SQLite databases (comes with Python)</a:t>
            </a:r>
          </a:p>
        </p:txBody>
      </p:sp>
      <p:sp>
        <p:nvSpPr>
          <p:cNvPr id="352" name="integrates with SQLite"/>
          <p:cNvSpPr txBox="1"/>
          <p:nvPr/>
        </p:nvSpPr>
        <p:spPr>
          <a:xfrm>
            <a:off x="3949700" y="6570761"/>
            <a:ext cx="28902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integrates with SQLite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V="1">
            <a:off x="5029200" y="2131462"/>
            <a:ext cx="0" cy="4167738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172200" y="2131462"/>
            <a:ext cx="0" cy="4167738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58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59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60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61" name="Rectangle"/>
          <p:cNvSpPr/>
          <p:nvPr/>
        </p:nvSpPr>
        <p:spPr>
          <a:xfrm>
            <a:off x="3556000" y="1079500"/>
            <a:ext cx="3888135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python"/>
          <p:cNvSpPr txBox="1"/>
          <p:nvPr/>
        </p:nvSpPr>
        <p:spPr>
          <a:xfrm>
            <a:off x="3518520" y="533399"/>
            <a:ext cx="9639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</a:t>
            </a:r>
          </a:p>
        </p:txBody>
      </p:sp>
      <p:sp>
        <p:nvSpPr>
          <p:cNvPr id="363" name="your code"/>
          <p:cNvSpPr/>
          <p:nvPr/>
        </p:nvSpPr>
        <p:spPr>
          <a:xfrm>
            <a:off x="3683000" y="1493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your code</a:t>
            </a:r>
          </a:p>
        </p:txBody>
      </p:sp>
      <p:sp>
        <p:nvSpPr>
          <p:cNvPr id="364" name="python's sqlite3 module"/>
          <p:cNvSpPr/>
          <p:nvPr/>
        </p:nvSpPr>
        <p:spPr>
          <a:xfrm>
            <a:off x="3683000" y="3525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python's sqlite3 module</a:t>
            </a:r>
          </a:p>
        </p:txBody>
      </p:sp>
      <p:sp>
        <p:nvSpPr>
          <p:cNvPr id="365" name="pandas"/>
          <p:cNvSpPr/>
          <p:nvPr/>
        </p:nvSpPr>
        <p:spPr>
          <a:xfrm>
            <a:off x="5583783" y="2509589"/>
            <a:ext cx="1680121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pandas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6553200" y="4318591"/>
            <a:ext cx="2661792" cy="198061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sqlite3 tool"/>
          <p:cNvSpPr/>
          <p:nvPr/>
        </p:nvSpPr>
        <p:spPr>
          <a:xfrm>
            <a:off x="8326983" y="3652589"/>
            <a:ext cx="1780432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sqlite3 tool</a:t>
            </a:r>
          </a:p>
        </p:txBody>
      </p:sp>
      <p:sp>
        <p:nvSpPr>
          <p:cNvPr id="368" name="this semester, we'll only…"/>
          <p:cNvSpPr txBox="1"/>
          <p:nvPr/>
        </p:nvSpPr>
        <p:spPr>
          <a:xfrm>
            <a:off x="8814444" y="1244600"/>
            <a:ext cx="3224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this semester, we'll only</a:t>
            </a:r>
          </a:p>
          <a:p>
            <a:pPr>
              <a:defRPr b="0" i="1"/>
            </a:pPr>
            <a:r>
              <a:t>query data through pandas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0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6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89" name="Connection Line"/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lose it at the end"/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t>close it at the end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8E4-C444-4270-A11C-DCC695A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717800"/>
            <a:ext cx="11099800" cy="2159000"/>
          </a:xfrm>
        </p:spPr>
        <p:txBody>
          <a:bodyPr/>
          <a:lstStyle/>
          <a:p>
            <a:r>
              <a:rPr lang="en-US" dirty="0"/>
              <a:t>Demo  Time</a:t>
            </a:r>
          </a:p>
        </p:txBody>
      </p:sp>
    </p:spTree>
    <p:extLst>
      <p:ext uri="{BB962C8B-B14F-4D97-AF65-F5344CB8AC3E}">
        <p14:creationId xmlns:p14="http://schemas.microsoft.com/office/powerpoint/2010/main" val="387083391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EATE TABLE IF NOT EXISTS &quot;boarding&quot; (…"/>
          <p:cNvSpPr txBox="1"/>
          <p:nvPr/>
        </p:nvSpPr>
        <p:spPr>
          <a:xfrm>
            <a:off x="2875280" y="667122"/>
            <a:ext cx="9265097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"StopID"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"Lat"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"Lon"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"DailyBoardings"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"OBJECTID"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"trips_routes_route_id"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"route_short_name"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"route_url"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"ShapeSTLength"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4" name="table names"/>
          <p:cNvSpPr txBox="1"/>
          <p:nvPr/>
        </p:nvSpPr>
        <p:spPr>
          <a:xfrm>
            <a:off x="8496101" y="2292349"/>
            <a:ext cx="19942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table names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  <a:br/>
            <a:endParaRPr/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REATE TABLE IF NOT EXISTS &quot;boarding&quot; (…"/>
          <p:cNvSpPr txBox="1"/>
          <p:nvPr/>
        </p:nvSpPr>
        <p:spPr>
          <a:xfrm>
            <a:off x="2875280" y="667122"/>
            <a:ext cx="9265097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7" name="look for column names in parens"/>
          <p:cNvSpPr txBox="1"/>
          <p:nvPr/>
        </p:nvSpPr>
        <p:spPr>
          <a:xfrm>
            <a:off x="7500036" y="1295399"/>
            <a:ext cx="51583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look for column names in parens</a:t>
            </a:r>
          </a:p>
        </p:txBody>
      </p:sp>
      <p:sp>
        <p:nvSpPr>
          <p:cNvPr id="408" name="columns…"/>
          <p:cNvSpPr txBox="1"/>
          <p:nvPr/>
        </p:nvSpPr>
        <p:spPr>
          <a:xfrm>
            <a:off x="7641742" y="1866900"/>
            <a:ext cx="1962747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columns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index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StopID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Route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Lat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Lon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Daily Boardings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REATE TABLE IF NOT EXISTS &quot;boarding&quot; (…"/>
          <p:cNvSpPr txBox="1"/>
          <p:nvPr/>
        </p:nvSpPr>
        <p:spPr>
          <a:xfrm>
            <a:off x="2875280" y="667122"/>
            <a:ext cx="8891858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rPr dirty="0"/>
              <a:t>"</a:t>
            </a:r>
            <a:r>
              <a:rPr lang="en-US" dirty="0"/>
              <a:t>  </a:t>
            </a:r>
            <a:r>
              <a:rPr dirty="0"/>
              <a:t>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ix_boarding_index"ON</a:t>
            </a:r>
            <a:r>
              <a:rPr dirty="0"/>
              <a:t>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rPr dirty="0"/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ix_routes_index"ON</a:t>
            </a:r>
            <a:r>
              <a:rPr dirty="0"/>
              <a:t> "routes" ("index");</a:t>
            </a:r>
          </a:p>
        </p:txBody>
      </p:sp>
      <p:sp>
        <p:nvSpPr>
          <p:cNvPr id="411" name="types..."/>
          <p:cNvSpPr txBox="1"/>
          <p:nvPr/>
        </p:nvSpPr>
        <p:spPr>
          <a:xfrm>
            <a:off x="9444459" y="2114549"/>
            <a:ext cx="1215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types...</a:t>
            </a:r>
          </a:p>
        </p:txBody>
      </p:sp>
      <p:sp>
        <p:nvSpPr>
          <p:cNvPr id="412" name="Rectangle"/>
          <p:cNvSpPr/>
          <p:nvPr/>
        </p:nvSpPr>
        <p:spPr>
          <a:xfrm>
            <a:off x="4231976" y="11493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4656633" y="1623670"/>
            <a:ext cx="1855094" cy="8293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4037135" y="2419650"/>
            <a:ext cx="1238995" cy="88397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6156864" y="3262251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4231976" y="4963748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5276130" y="5399407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7321209" y="5814109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6769931" y="6270725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5097288" y="6706384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6230738" y="7121086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27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467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468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71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8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9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9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6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9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13" name="FROM: which table?"/>
          <p:cNvSpPr txBox="1"/>
          <p:nvPr/>
        </p:nvSpPr>
        <p:spPr>
          <a:xfrm>
            <a:off x="2151682" y="7078320"/>
            <a:ext cx="276671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</p:txBody>
      </p:sp>
      <p:sp>
        <p:nvSpPr>
          <p:cNvPr id="5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16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17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4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25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8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9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560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561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562" name="FROM: which table?…"/>
          <p:cNvSpPr txBox="1"/>
          <p:nvPr/>
        </p:nvSpPr>
        <p:spPr>
          <a:xfrm>
            <a:off x="2151682" y="7078320"/>
            <a:ext cx="345073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</p:txBody>
      </p:sp>
      <p:sp>
        <p:nvSpPr>
          <p:cNvPr id="563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4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567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568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58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2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0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11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12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13" name="FROM: which table?…"/>
          <p:cNvSpPr txBox="1"/>
          <p:nvPr/>
        </p:nvSpPr>
        <p:spPr>
          <a:xfrm>
            <a:off x="2151682" y="7078320"/>
            <a:ext cx="3535413" cy="1172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</p:txBody>
      </p:sp>
      <p:sp>
        <p:nvSpPr>
          <p:cNvPr id="614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5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8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21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22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0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2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36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4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665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666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667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668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1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3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4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675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676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9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1" name="B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12" name="C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13" name="D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1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8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719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720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721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722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5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8" name="A"/>
          <p:cNvSpPr/>
          <p:nvPr/>
        </p:nvSpPr>
        <p:spPr>
          <a:xfrm>
            <a:off x="99377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29" name="B"/>
          <p:cNvSpPr/>
          <p:nvPr/>
        </p:nvSpPr>
        <p:spPr>
          <a:xfrm>
            <a:off x="110172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30" name="C"/>
          <p:cNvSpPr/>
          <p:nvPr/>
        </p:nvSpPr>
        <p:spPr>
          <a:xfrm>
            <a:off x="99377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31" name="D"/>
          <p:cNvSpPr/>
          <p:nvPr/>
        </p:nvSpPr>
        <p:spPr>
          <a:xfrm>
            <a:off x="110172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32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3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734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5" name="col1"/>
          <p:cNvSpPr txBox="1"/>
          <p:nvPr/>
        </p:nvSpPr>
        <p:spPr>
          <a:xfrm>
            <a:off x="1019121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6" name="col3"/>
          <p:cNvSpPr txBox="1"/>
          <p:nvPr/>
        </p:nvSpPr>
        <p:spPr>
          <a:xfrm>
            <a:off x="1128976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7" name="a query result…"/>
          <p:cNvSpPr txBox="1"/>
          <p:nvPr/>
        </p:nvSpPr>
        <p:spPr>
          <a:xfrm>
            <a:off x="7432683" y="7440210"/>
            <a:ext cx="2024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query result</a:t>
            </a:r>
          </a:p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looks like a table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3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SQL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schemas: tables, columns, types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advantages over JSON/CSV</a:t>
            </a:r>
          </a:p>
          <a:p>
            <a:pPr marL="0" indent="0">
              <a:buSzTx/>
              <a:buNone/>
            </a:pPr>
            <a:r>
              <a:rPr dirty="0"/>
              <a:t>SQL Queries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select, where, limit, sort by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sqlite3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Pandas/DB integration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897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Demo 1: How Many People Ride the B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How Many People Ride the Bus</a:t>
            </a:r>
          </a:p>
        </p:txBody>
      </p:sp>
      <p:sp>
        <p:nvSpPr>
          <p:cNvPr id="900" name="Goal: add up all boardings across all bus stops/rou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add up all boardings across all bus stops/routes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DailyBoardings</a:t>
            </a:r>
            <a:r>
              <a:t> column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boarding</a:t>
            </a:r>
            <a:r>
              <a:t> table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total riders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Demo 2: West-most Bus Rou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West-most Bus Route</a:t>
            </a:r>
          </a:p>
        </p:txBody>
      </p:sp>
      <p:sp>
        <p:nvSpPr>
          <p:cNvPr id="903" name="Goal: which Madison bus goes farthest west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which Madison bus goes farthest west?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route number of bus</a:t>
            </a:r>
            <a:br/>
            <a:r>
              <a:t>that goes farthest west</a:t>
            </a:r>
          </a:p>
        </p:txBody>
      </p:sp>
      <p:sp>
        <p:nvSpPr>
          <p:cNvPr id="904" name="smaller…"/>
          <p:cNvSpPr txBox="1"/>
          <p:nvPr/>
        </p:nvSpPr>
        <p:spPr>
          <a:xfrm>
            <a:off x="56007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smaller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5" name="bigger…"/>
          <p:cNvSpPr txBox="1"/>
          <p:nvPr/>
        </p:nvSpPr>
        <p:spPr>
          <a:xfrm>
            <a:off x="110871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bigger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6" name="Compass Rose"/>
          <p:cNvSpPr/>
          <p:nvPr/>
        </p:nvSpPr>
        <p:spPr>
          <a:xfrm>
            <a:off x="7597845" y="5073133"/>
            <a:ext cx="2745988" cy="2746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bigger latitude"/>
          <p:cNvSpPr txBox="1"/>
          <p:nvPr/>
        </p:nvSpPr>
        <p:spPr>
          <a:xfrm>
            <a:off x="8038058" y="4152899"/>
            <a:ext cx="18655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bigger latitude</a:t>
            </a:r>
          </a:p>
        </p:txBody>
      </p:sp>
      <p:sp>
        <p:nvSpPr>
          <p:cNvPr id="908" name="smaller latitude"/>
          <p:cNvSpPr txBox="1"/>
          <p:nvPr/>
        </p:nvSpPr>
        <p:spPr>
          <a:xfrm>
            <a:off x="7969746" y="8254999"/>
            <a:ext cx="2002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smaller latitude</a:t>
            </a:r>
          </a:p>
        </p:txBody>
      </p:sp>
      <p:sp>
        <p:nvSpPr>
          <p:cNvPr id="909" name="N"/>
          <p:cNvSpPr txBox="1"/>
          <p:nvPr/>
        </p:nvSpPr>
        <p:spPr>
          <a:xfrm>
            <a:off x="8752817" y="4595211"/>
            <a:ext cx="436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N</a:t>
            </a:r>
          </a:p>
        </p:txBody>
      </p:sp>
      <p:sp>
        <p:nvSpPr>
          <p:cNvPr id="910" name="S"/>
          <p:cNvSpPr txBox="1"/>
          <p:nvPr/>
        </p:nvSpPr>
        <p:spPr>
          <a:xfrm>
            <a:off x="8804907" y="7808311"/>
            <a:ext cx="331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</a:t>
            </a:r>
          </a:p>
        </p:txBody>
      </p:sp>
      <p:sp>
        <p:nvSpPr>
          <p:cNvPr id="911" name="W"/>
          <p:cNvSpPr txBox="1"/>
          <p:nvPr/>
        </p:nvSpPr>
        <p:spPr>
          <a:xfrm>
            <a:off x="7051116" y="6170011"/>
            <a:ext cx="537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</a:t>
            </a:r>
          </a:p>
        </p:txBody>
      </p:sp>
      <p:sp>
        <p:nvSpPr>
          <p:cNvPr id="912" name="E"/>
          <p:cNvSpPr txBox="1"/>
          <p:nvPr/>
        </p:nvSpPr>
        <p:spPr>
          <a:xfrm>
            <a:off x="10513156" y="6170011"/>
            <a:ext cx="3443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42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Demo 3: Heart of Mad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Heart of Madison</a:t>
            </a:r>
          </a:p>
        </p:txBody>
      </p:sp>
      <p:sp>
        <p:nvSpPr>
          <p:cNvPr id="915" name="Goal: what is the central-most location of all bus pickups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what is the central-most location of all bus pickups?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latitude and longitude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670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Heart"/>
          <p:cNvSpPr/>
          <p:nvPr/>
        </p:nvSpPr>
        <p:spPr>
          <a:xfrm>
            <a:off x="9355010" y="5256619"/>
            <a:ext cx="261352" cy="230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Demo 4: Fif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Fifa</a:t>
            </a:r>
          </a:p>
        </p:txBody>
      </p:sp>
      <p:sp>
        <p:nvSpPr>
          <p:cNvPr id="920" name="Goal: load Fifa.csv to a SQLite DB, then query i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6577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Fifa.csv to a SQLite DB, then query it</a:t>
            </a:r>
          </a:p>
          <a:p>
            <a:pPr marL="0" lvl="5" indent="0">
              <a:buSzTx/>
              <a:buNone/>
            </a:pPr>
            <a:r>
              <a:t>Queries: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youngest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five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how many players are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5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what percent of leagues have players from Brazil?  </a:t>
            </a:r>
            <a:r>
              <a:rPr sz="2400"/>
              <a:t>DISTINCT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27500"/>
            <a:ext cx="876300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Demo 5: Vocabulary Qui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Vocabulary Quiz</a:t>
            </a:r>
          </a:p>
        </p:txBody>
      </p:sp>
      <p:sp>
        <p:nvSpPr>
          <p:cNvPr id="924" name="Goal: quiz user on words looked up while reading a Kind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quiz user on words looked up while reading a Kindle</a:t>
            </a:r>
          </a:p>
          <a:p>
            <a:pPr marL="0" lvl="5" indent="0">
              <a:buSzTx/>
              <a:buNone/>
            </a:pPr>
            <a:r>
              <a:rPr b="1"/>
              <a:t>Input (vocab.db)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kindle words lookups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definitions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random word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real 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fake definitions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one table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47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48" name="Table"/>
          <p:cNvGraphicFramePr/>
          <p:nvPr>
            <p:extLst>
              <p:ext uri="{D42A27DB-BD31-4B8C-83A1-F6EECF244321}">
                <p14:modId xmlns:p14="http://schemas.microsoft.com/office/powerpoint/2010/main" val="1530879628"/>
              </p:ext>
            </p:extLst>
          </p:nvPr>
        </p:nvGraphicFramePr>
        <p:xfrm>
          <a:off x="698501" y="1843885"/>
          <a:ext cx="5088706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>
            <p:extLst>
              <p:ext uri="{D42A27DB-BD31-4B8C-83A1-F6EECF244321}">
                <p14:modId xmlns:p14="http://schemas.microsoft.com/office/powerpoint/2010/main" val="2716503296"/>
              </p:ext>
            </p:extLst>
          </p:nvPr>
        </p:nvGraphicFramePr>
        <p:xfrm>
          <a:off x="6882893" y="1716885"/>
          <a:ext cx="220718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>
            <p:extLst>
              <p:ext uri="{D42A27DB-BD31-4B8C-83A1-F6EECF244321}">
                <p14:modId xmlns:p14="http://schemas.microsoft.com/office/powerpoint/2010/main" val="1472858632"/>
              </p:ext>
            </p:extLst>
          </p:nvPr>
        </p:nvGraphicFramePr>
        <p:xfrm>
          <a:off x="10036919" y="1551785"/>
          <a:ext cx="275198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>
            <p:extLst>
              <p:ext uri="{D42A27DB-BD31-4B8C-83A1-F6EECF244321}">
                <p14:modId xmlns:p14="http://schemas.microsoft.com/office/powerpoint/2010/main" val="32454776"/>
              </p:ext>
            </p:extLst>
          </p:nvPr>
        </p:nvGraphicFramePr>
        <p:xfrm>
          <a:off x="10835299" y="4408863"/>
          <a:ext cx="190178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02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2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collection of tables, each named</a:t>
            </a:r>
          </a:p>
          <a:p>
            <a:pPr algn="l">
              <a:defRPr sz="2600" b="0"/>
            </a:pPr>
            <a:endParaRPr/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537456114"/>
              </p:ext>
            </p:extLst>
          </p:nvPr>
        </p:nvGraphicFramePr>
        <p:xfrm>
          <a:off x="6745539" y="4408863"/>
          <a:ext cx="3609228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6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capitals"/>
          <p:cNvSpPr txBox="1"/>
          <p:nvPr/>
        </p:nvSpPr>
        <p:spPr>
          <a:xfrm>
            <a:off x="7481571" y="1163423"/>
            <a:ext cx="11037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55" name="populations"/>
          <p:cNvSpPr txBox="1"/>
          <p:nvPr/>
        </p:nvSpPr>
        <p:spPr>
          <a:xfrm>
            <a:off x="10615120" y="1023723"/>
            <a:ext cx="168629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56" name="counties"/>
          <p:cNvSpPr txBox="1"/>
          <p:nvPr/>
        </p:nvSpPr>
        <p:spPr>
          <a:xfrm>
            <a:off x="8159016" y="3893923"/>
            <a:ext cx="1259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157" name="areas"/>
          <p:cNvSpPr txBox="1"/>
          <p:nvPr/>
        </p:nvSpPr>
        <p:spPr>
          <a:xfrm>
            <a:off x="11317263" y="3893923"/>
            <a:ext cx="8223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3199</Words>
  <Application>Microsoft Macintosh PowerPoint</Application>
  <PresentationFormat>Custom</PresentationFormat>
  <Paragraphs>1167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Courier</vt:lpstr>
      <vt:lpstr>Gill Sans</vt:lpstr>
      <vt:lpstr>Gill Sans Light</vt:lpstr>
      <vt:lpstr>Gill Sans SemiBold</vt:lpstr>
      <vt:lpstr>Helvetica Neue</vt:lpstr>
      <vt:lpstr>White</vt:lpstr>
      <vt:lpstr>[220] Database 1</vt:lpstr>
      <vt:lpstr>Learning objectives – database topic</vt:lpstr>
      <vt:lpstr>What we don’t cover …</vt:lpstr>
      <vt:lpstr>220 Progress</vt:lpstr>
      <vt:lpstr>220 Progress</vt:lpstr>
      <vt:lpstr>Learning Objectives Today</vt:lpstr>
      <vt:lpstr>Outline</vt:lpstr>
      <vt:lpstr>PowerPoint Presentation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Popular SQL Databases</vt:lpstr>
      <vt:lpstr>Download bus.db from today’s lecture entry to follow along lecture demos</vt:lpstr>
      <vt:lpstr>Popular SQL Databases</vt:lpstr>
      <vt:lpstr>Outline</vt:lpstr>
      <vt:lpstr>Madison Bus Data: http://data-cityofmadison.opendata.arcgis.com/datasets/metro-transit-ridership-by-route-weekday</vt:lpstr>
      <vt:lpstr>PowerPoint Presentation</vt:lpstr>
      <vt:lpstr>PowerPoint Presentation</vt:lpstr>
      <vt:lpstr>PowerPoint Presentation</vt:lpstr>
      <vt:lpstr>Modules we’ve learned this semester</vt:lpstr>
      <vt:lpstr>PowerPoint Presentation</vt:lpstr>
      <vt:lpstr>sqlite3</vt:lpstr>
      <vt:lpstr>sqlite3</vt:lpstr>
      <vt:lpstr>sqlite3</vt:lpstr>
      <vt:lpstr>sqlite3</vt:lpstr>
      <vt:lpstr>Demo  Time</vt:lpstr>
      <vt:lpstr>PowerPoint Presentation</vt:lpstr>
      <vt:lpstr>PowerPoint Presentation</vt:lpstr>
      <vt:lpstr>PowerPoint Presentation</vt:lpstr>
      <vt:lpstr>PowerPoint Presentation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Overview: Narrowing Down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Outline</vt:lpstr>
      <vt:lpstr>Demo 1: How Many People Ride the Bus</vt:lpstr>
      <vt:lpstr>Demo 2: West-most Bus Route</vt:lpstr>
      <vt:lpstr>Demo 3: Heart of Madison</vt:lpstr>
      <vt:lpstr>Demo 4: Fifa</vt:lpstr>
      <vt:lpstr>Demo 5: Vocabulary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MEENA SYAMKUMAR</cp:lastModifiedBy>
  <cp:revision>20</cp:revision>
  <dcterms:modified xsi:type="dcterms:W3CDTF">2020-11-18T01:57:00Z</dcterms:modified>
</cp:coreProperties>
</file>