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326" r:id="rId2"/>
    <p:sldId id="327" r:id="rId3"/>
    <p:sldId id="328" r:id="rId4"/>
    <p:sldId id="33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2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31" r:id="rId40"/>
    <p:sldId id="290" r:id="rId41"/>
    <p:sldId id="291" r:id="rId42"/>
    <p:sldId id="292" r:id="rId43"/>
    <p:sldId id="293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tif"/><Relationship Id="rId5" Type="http://schemas.openxmlformats.org/officeDocument/2006/relationships/image" Target="../media/image6.tif"/><Relationship Id="rId4" Type="http://schemas.openxmlformats.org/officeDocument/2006/relationships/image" Target="../media/image5.t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7" Type="http://schemas.openxmlformats.org/officeDocument/2006/relationships/hyperlink" Target="https://www.sqlite.org/mostdeployed.html" TargetMode="External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tif"/><Relationship Id="rId5" Type="http://schemas.openxmlformats.org/officeDocument/2006/relationships/image" Target="../media/image6.tif"/><Relationship Id="rId4" Type="http://schemas.openxmlformats.org/officeDocument/2006/relationships/image" Target="../media/image5.t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one table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47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48" name="Table"/>
          <p:cNvGraphicFramePr/>
          <p:nvPr/>
        </p:nvGraphicFramePr>
        <p:xfrm>
          <a:off x="1042218" y="2120900"/>
          <a:ext cx="4655541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6981328" y="1993900"/>
          <a:ext cx="20193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/>
        </p:nvGraphicFramePr>
        <p:xfrm>
          <a:off x="10181728" y="1828800"/>
          <a:ext cx="251772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>
            <p:extLst>
              <p:ext uri="{D42A27DB-BD31-4B8C-83A1-F6EECF244321}">
                <p14:modId xmlns:p14="http://schemas.microsoft.com/office/powerpoint/2010/main" val="1781617955"/>
              </p:ext>
            </p:extLst>
          </p:nvPr>
        </p:nvGraphicFramePr>
        <p:xfrm>
          <a:off x="10907737" y="4685878"/>
          <a:ext cx="17399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2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collection of tables, each named</a:t>
            </a:r>
          </a:p>
          <a:p>
            <a:pPr algn="l">
              <a:defRPr sz="2600" b="0"/>
            </a:pPr>
            <a:endParaRPr/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1054421984"/>
              </p:ext>
            </p:extLst>
          </p:nvPr>
        </p:nvGraphicFramePr>
        <p:xfrm>
          <a:off x="6963320" y="4685878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capitals"/>
          <p:cNvSpPr txBox="1"/>
          <p:nvPr/>
        </p:nvSpPr>
        <p:spPr>
          <a:xfrm>
            <a:off x="7486079" y="1447799"/>
            <a:ext cx="10098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55" name="populations"/>
          <p:cNvSpPr txBox="1"/>
          <p:nvPr/>
        </p:nvSpPr>
        <p:spPr>
          <a:xfrm>
            <a:off x="10669215" y="1308099"/>
            <a:ext cx="15427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56" name="counties"/>
          <p:cNvSpPr txBox="1"/>
          <p:nvPr/>
        </p:nvSpPr>
        <p:spPr>
          <a:xfrm>
            <a:off x="8176790" y="4178299"/>
            <a:ext cx="11523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157" name="areas"/>
          <p:cNvSpPr txBox="1"/>
          <p:nvPr/>
        </p:nvSpPr>
        <p:spPr>
          <a:xfrm>
            <a:off x="11297815" y="4178299"/>
            <a:ext cx="752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t>one table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sometimes</a:t>
            </a:r>
            <a:r>
              <a:t> named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1042218" y="2120900"/>
          <a:ext cx="4655541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/>
        </p:nvGraphicFramePr>
        <p:xfrm>
          <a:off x="6981328" y="1993900"/>
          <a:ext cx="20193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/>
        </p:nvGraphicFramePr>
        <p:xfrm>
          <a:off x="10181728" y="1828800"/>
          <a:ext cx="251772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always</a:t>
            </a:r>
            <a:r>
              <a:t> named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486079" y="1447799"/>
            <a:ext cx="10098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669215" y="1308099"/>
            <a:ext cx="15427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814362" y="1999108"/>
            <a:ext cx="511125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83362" y="1840656"/>
            <a:ext cx="2415234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85362" y="1713656"/>
            <a:ext cx="2710459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284206"/>
              </p:ext>
            </p:extLst>
          </p:nvPr>
        </p:nvGraphicFramePr>
        <p:xfrm>
          <a:off x="10907737" y="4685878"/>
          <a:ext cx="17399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081522"/>
              </p:ext>
            </p:extLst>
          </p:nvPr>
        </p:nvGraphicFramePr>
        <p:xfrm>
          <a:off x="6963320" y="4685878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176790" y="4178299"/>
            <a:ext cx="11523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297815" y="4178299"/>
            <a:ext cx="752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34154" y="4583856"/>
            <a:ext cx="2087067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797153" y="4583856"/>
            <a:ext cx="3634334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columns </a:t>
            </a:r>
            <a:r>
              <a:rPr i="1" dirty="0"/>
              <a:t>sometimes</a:t>
            </a:r>
            <a:r>
              <a:rPr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everything is a string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8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83" name="Table"/>
          <p:cNvGraphicFramePr/>
          <p:nvPr/>
        </p:nvGraphicFramePr>
        <p:xfrm>
          <a:off x="1042218" y="2120900"/>
          <a:ext cx="4655541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3442573379"/>
              </p:ext>
            </p:extLst>
          </p:nvPr>
        </p:nvGraphicFramePr>
        <p:xfrm>
          <a:off x="6981328" y="1993900"/>
          <a:ext cx="20193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10181728" y="1828800"/>
          <a:ext cx="251772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Characteristics…"/>
          <p:cNvSpPr txBox="1"/>
          <p:nvPr/>
        </p:nvSpPr>
        <p:spPr>
          <a:xfrm>
            <a:off x="7048500" y="72293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columns </a:t>
            </a:r>
            <a:r>
              <a:rPr i="1" dirty="0"/>
              <a:t>always</a:t>
            </a:r>
            <a:r>
              <a:rPr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types per column (enforced)</a:t>
            </a:r>
          </a:p>
        </p:txBody>
      </p:sp>
      <p:sp>
        <p:nvSpPr>
          <p:cNvPr id="189" name="capitals"/>
          <p:cNvSpPr txBox="1"/>
          <p:nvPr/>
        </p:nvSpPr>
        <p:spPr>
          <a:xfrm>
            <a:off x="7486079" y="1447799"/>
            <a:ext cx="10098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90" name="populations"/>
          <p:cNvSpPr txBox="1"/>
          <p:nvPr/>
        </p:nvSpPr>
        <p:spPr>
          <a:xfrm>
            <a:off x="10669215" y="1308099"/>
            <a:ext cx="15427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11853945" y="6977884"/>
            <a:ext cx="275932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no text allowed"/>
          <p:cNvSpPr txBox="1"/>
          <p:nvPr/>
        </p:nvSpPr>
        <p:spPr>
          <a:xfrm>
            <a:off x="9954890" y="7163333"/>
            <a:ext cx="180722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D3ECCEFC-92BB-46B6-819A-39896D590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800141"/>
              </p:ext>
            </p:extLst>
          </p:nvPr>
        </p:nvGraphicFramePr>
        <p:xfrm>
          <a:off x="6963320" y="4685878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unties">
            <a:extLst>
              <a:ext uri="{FF2B5EF4-FFF2-40B4-BE49-F238E27FC236}">
                <a16:creationId xmlns:a16="http://schemas.microsoft.com/office/drawing/2014/main" id="{A6120448-B4CC-4599-ADCD-ED31776DF997}"/>
              </a:ext>
            </a:extLst>
          </p:cNvPr>
          <p:cNvSpPr txBox="1"/>
          <p:nvPr/>
        </p:nvSpPr>
        <p:spPr>
          <a:xfrm>
            <a:off x="8176790" y="4178299"/>
            <a:ext cx="11523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1" name="areas">
            <a:extLst>
              <a:ext uri="{FF2B5EF4-FFF2-40B4-BE49-F238E27FC236}">
                <a16:creationId xmlns:a16="http://schemas.microsoft.com/office/drawing/2014/main" id="{F788FD2A-06BE-40F5-9333-3E37392B92AC}"/>
              </a:ext>
            </a:extLst>
          </p:cNvPr>
          <p:cNvSpPr txBox="1"/>
          <p:nvPr/>
        </p:nvSpPr>
        <p:spPr>
          <a:xfrm>
            <a:off x="11297815" y="4178299"/>
            <a:ext cx="752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B4DCD3-E53E-458E-866E-B48484A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376959"/>
              </p:ext>
            </p:extLst>
          </p:nvPr>
        </p:nvGraphicFramePr>
        <p:xfrm>
          <a:off x="10907737" y="4685878"/>
          <a:ext cx="17399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12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13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14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16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18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2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Announcements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156345"/>
            <a:ext cx="11099800" cy="772611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spcBef>
                <a:spcPts val="0"/>
              </a:spcBef>
              <a:buSzTx/>
            </a:pPr>
            <a:r>
              <a:rPr lang="en-US" dirty="0"/>
              <a:t>P8 was due almost two weeks ago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P9 is due Friday April 17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P10 has been released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Due Friday May 1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Late Days may not be used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Final Project – details coming soon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Grading / Resubmission / Deadline Extension – Google Form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Course Evaluations will be available on Friday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Feedback form on our Website</a:t>
            </a:r>
          </a:p>
          <a:p>
            <a:pPr lvl="4">
              <a:spcBef>
                <a:spcPts val="0"/>
              </a:spcBef>
              <a:buSzTx/>
            </a:pPr>
            <a:r>
              <a:rPr lang="en-US" dirty="0"/>
              <a:t>2 AM</a:t>
            </a:r>
          </a:p>
          <a:p>
            <a:pPr lvl="4">
              <a:spcBef>
                <a:spcPts val="0"/>
              </a:spcBef>
              <a:buSzTx/>
            </a:pPr>
            <a:r>
              <a:rPr lang="en-US" dirty="0"/>
              <a:t>Quality good</a:t>
            </a:r>
          </a:p>
          <a:p>
            <a:pPr lvl="4">
              <a:spcBef>
                <a:spcPts val="0"/>
              </a:spcBef>
              <a:buSzTx/>
            </a:pPr>
            <a:r>
              <a:rPr lang="en-US" dirty="0"/>
              <a:t>Make the videos shorter</a:t>
            </a:r>
          </a:p>
          <a:p>
            <a:pPr lvl="4">
              <a:spcBef>
                <a:spcPts val="0"/>
              </a:spcBef>
              <a:buSzTx/>
            </a:pPr>
            <a:r>
              <a:rPr lang="en-US" dirty="0"/>
              <a:t>Video Lectures are not enough</a:t>
            </a:r>
          </a:p>
          <a:p>
            <a:pPr lvl="4">
              <a:spcBef>
                <a:spcPts val="0"/>
              </a:spcBef>
              <a:buSzTx/>
            </a:pPr>
            <a:r>
              <a:rPr lang="en-US" dirty="0"/>
              <a:t>Make sure lectures are available at 11:00 AM MWF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YouTube video comments </a:t>
            </a:r>
          </a:p>
          <a:p>
            <a:pPr lvl="4">
              <a:spcBef>
                <a:spcPts val="0"/>
              </a:spcBef>
              <a:buSzTx/>
            </a:pPr>
            <a:r>
              <a:rPr lang="en-US" dirty="0"/>
              <a:t>445 – 364  = 81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Email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Study Tips for Online Courses</a:t>
            </a:r>
          </a:p>
          <a:p>
            <a:pPr lvl="1">
              <a:spcBef>
                <a:spcPts val="0"/>
              </a:spcBef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7202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1713670101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3631658720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13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299" name="There are minor differences in how you use these (e.g., what column types are available and how you query for data).…"/>
          <p:cNvSpPr txBox="1"/>
          <p:nvPr/>
        </p:nvSpPr>
        <p:spPr>
          <a:xfrm>
            <a:off x="5568655" y="2603500"/>
            <a:ext cx="717564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There are minor differences in how you use these (e.g., what column types are available and how you query for data).</a:t>
            </a:r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endParaRPr/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Most experience with one DB will translate to work with other DBs.</a:t>
            </a:r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307" name="Why learn SQLite?…"/>
          <p:cNvSpPr txBox="1"/>
          <p:nvPr/>
        </p:nvSpPr>
        <p:spPr>
          <a:xfrm>
            <a:off x="7279484" y="7013904"/>
            <a:ext cx="5528314" cy="1880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Why learn SQLite?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easy to install/use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sqlite3 </a:t>
            </a:r>
            <a:r>
              <a:rPr b="1"/>
              <a:t>module</a:t>
            </a:r>
            <a:r>
              <a:t> comes with Python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it’s public domain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several billion deployments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Arrow"/>
          <p:cNvSpPr/>
          <p:nvPr/>
        </p:nvSpPr>
        <p:spPr>
          <a:xfrm>
            <a:off x="4311650" y="7346950"/>
            <a:ext cx="28017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n CS 301"/>
          <p:cNvSpPr txBox="1"/>
          <p:nvPr/>
        </p:nvSpPr>
        <p:spPr>
          <a:xfrm>
            <a:off x="4631804" y="7753349"/>
            <a:ext cx="13154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t>in CS 301</a:t>
            </a:r>
          </a:p>
        </p:txBody>
      </p:sp>
      <p:sp>
        <p:nvSpPr>
          <p:cNvPr id="315" name="https://www.sqlite.org/mostdeployed.html…"/>
          <p:cNvSpPr txBox="1"/>
          <p:nvPr/>
        </p:nvSpPr>
        <p:spPr>
          <a:xfrm>
            <a:off x="6459473" y="2463799"/>
            <a:ext cx="5252096" cy="275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rPr u="sng">
                <a:hlinkClick r:id="rId7"/>
              </a:rPr>
              <a:t>https://www.sqlite.org/mostdeployed.html</a:t>
            </a:r>
          </a:p>
          <a:p>
            <a:pPr algn="l">
              <a:defRPr sz="2000" b="0"/>
            </a:pPr>
            <a:r>
              <a:t> - Every Android device</a:t>
            </a:r>
          </a:p>
          <a:p>
            <a:pPr algn="l">
              <a:defRPr sz="2000" b="0"/>
            </a:pPr>
            <a:r>
              <a:t> - Every iPhone and iOS device</a:t>
            </a:r>
          </a:p>
          <a:p>
            <a:pPr algn="l">
              <a:defRPr sz="2000" b="0"/>
            </a:pPr>
            <a:r>
              <a:t> - Every Mac</a:t>
            </a:r>
          </a:p>
          <a:p>
            <a:pPr algn="l">
              <a:defRPr sz="2000" b="0"/>
            </a:pPr>
            <a:r>
              <a:t> - Every Windows 10 machine</a:t>
            </a:r>
          </a:p>
          <a:p>
            <a:pPr algn="l">
              <a:defRPr sz="2000" b="0"/>
            </a:pPr>
            <a:r>
              <a:t> - Every Firefox, Chrome, and Safari web browser</a:t>
            </a:r>
          </a:p>
          <a:p>
            <a:pPr algn="l">
              <a:defRPr sz="2000" b="0"/>
            </a:pPr>
            <a:r>
              <a:t> - Every instance of Skype</a:t>
            </a:r>
          </a:p>
          <a:p>
            <a:pPr algn="l">
              <a:defRPr sz="2000" b="0"/>
            </a:pPr>
            <a:r>
              <a:t> - Every instance of iTunes</a:t>
            </a:r>
          </a:p>
          <a:p>
            <a:pPr algn="l">
              <a:defRPr sz="2000" b="0"/>
            </a:pPr>
            <a:r>
              <a:t> - Every Dropbox client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18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adison Bus Data: http://data-cityofmadison.opendata.arcgis.com/datasets/metro-transit-ridership-by-route-week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27152">
              <a:defRPr sz="2688"/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Madison Bus Data</a:t>
            </a:r>
            <a:r>
              <a:t>: http://data-cityofmadison.opendata.arcgis.com/datasets/metro-transit-ridership-by-route-weekday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6065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&quot;Metro Transit ridership by route weekday. March, 2015. Caution should be used with this data. Daily bus stop boardings were estimated using a 12-day sample of weekday farebox records and AVL logs, and the GTFS file, from March 2015 from Metro Transit.&quot;"/>
          <p:cNvSpPr txBox="1"/>
          <p:nvPr/>
        </p:nvSpPr>
        <p:spPr>
          <a:xfrm>
            <a:off x="2396728" y="6875685"/>
            <a:ext cx="8508008" cy="186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900"/>
              </a:lnSpc>
              <a:defRPr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"Metro Transit ridership by route weekday. March, 2015. Caution should be used with this data. Daily bus stop boardings were estimated using a 12-day sample of weekday farebox records and AVL logs, and the GTFS file, from March 2015 from Metro Transit."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Study Tips for Online Courses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410096"/>
            <a:ext cx="11099800" cy="772611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lvl="1">
              <a:spcBef>
                <a:spcPts val="0"/>
              </a:spcBef>
              <a:buSzTx/>
            </a:pPr>
            <a:r>
              <a:rPr lang="en-US" dirty="0"/>
              <a:t>This semester is the most crazy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Teach yourself without the structure of regularly scheduled lectures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Schedule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Every Day not all at once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Slides for all lectures</a:t>
            </a:r>
          </a:p>
          <a:p>
            <a:pPr lvl="3">
              <a:spcBef>
                <a:spcPts val="0"/>
              </a:spcBef>
              <a:buSzTx/>
            </a:pPr>
            <a:r>
              <a:rPr lang="en-US" dirty="0"/>
              <a:t>linked from Schedule</a:t>
            </a:r>
          </a:p>
          <a:p>
            <a:pPr lvl="3">
              <a:spcBef>
                <a:spcPts val="0"/>
              </a:spcBef>
              <a:buSzTx/>
            </a:pPr>
            <a:r>
              <a:rPr lang="en-US" dirty="0"/>
              <a:t>Extra Demos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Worksheets / Example Code / Readings - Google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Do the lab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 </a:t>
            </a:r>
            <a:r>
              <a:rPr lang="en-US" strike="sngStrike" dirty="0"/>
              <a:t>Watch</a:t>
            </a:r>
            <a:r>
              <a:rPr lang="en-US" dirty="0"/>
              <a:t> Do the lecture videos</a:t>
            </a:r>
          </a:p>
          <a:p>
            <a:pPr lvl="3">
              <a:spcBef>
                <a:spcPts val="0"/>
              </a:spcBef>
              <a:buSzTx/>
            </a:pPr>
            <a:r>
              <a:rPr lang="en-US" dirty="0"/>
              <a:t>Pause, Rewind, Do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Who’s my TA?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Piazza</a:t>
            </a:r>
          </a:p>
          <a:p>
            <a:pPr lvl="3">
              <a:spcBef>
                <a:spcPts val="0"/>
              </a:spcBef>
              <a:buSzTx/>
            </a:pPr>
            <a:r>
              <a:rPr lang="en-US" dirty="0"/>
              <a:t>Look</a:t>
            </a:r>
          </a:p>
          <a:p>
            <a:pPr lvl="3">
              <a:spcBef>
                <a:spcPts val="0"/>
              </a:spcBef>
              <a:buSzTx/>
            </a:pPr>
            <a:r>
              <a:rPr lang="en-US" dirty="0"/>
              <a:t>Ask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Office / Shelf / Lab hours</a:t>
            </a:r>
          </a:p>
          <a:p>
            <a:pPr lvl="1">
              <a:spcBef>
                <a:spcPts val="0"/>
              </a:spcBef>
              <a:buSzTx/>
            </a:pPr>
            <a:r>
              <a:rPr lang="en-US" dirty="0"/>
              <a:t>Google</a:t>
            </a:r>
          </a:p>
          <a:p>
            <a:pPr lvl="1">
              <a:spcBef>
                <a:spcPts val="0"/>
              </a:spcBef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7969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odules we’ve learned this semes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Modules we’ve learned this semester</a:t>
            </a:r>
          </a:p>
        </p:txBody>
      </p:sp>
      <p:sp>
        <p:nvSpPr>
          <p:cNvPr id="348" name="math…"/>
          <p:cNvSpPr txBox="1">
            <a:spLocks noGrp="1"/>
          </p:cNvSpPr>
          <p:nvPr>
            <p:ph type="body" idx="1"/>
          </p:nvPr>
        </p:nvSpPr>
        <p:spPr>
          <a:xfrm>
            <a:off x="952500" y="16005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98500">
              <a:spcBef>
                <a:spcPts val="0"/>
              </a:spcBef>
            </a:pPr>
            <a:r>
              <a:t>math</a:t>
            </a:r>
          </a:p>
          <a:p>
            <a:pPr marL="698500">
              <a:spcBef>
                <a:spcPts val="0"/>
              </a:spcBef>
            </a:pPr>
            <a:r>
              <a:t>collections</a:t>
            </a:r>
          </a:p>
          <a:p>
            <a:pPr marL="698500">
              <a:spcBef>
                <a:spcPts val="0"/>
              </a:spcBef>
            </a:pPr>
            <a:r>
              <a:t>json</a:t>
            </a:r>
          </a:p>
          <a:p>
            <a:pPr marL="698500">
              <a:spcBef>
                <a:spcPts val="0"/>
              </a:spcBef>
            </a:pPr>
            <a:r>
              <a:t>csv</a:t>
            </a:r>
          </a:p>
          <a:p>
            <a:pPr marL="698500">
              <a:spcBef>
                <a:spcPts val="0"/>
              </a:spcBef>
            </a:pPr>
            <a:r>
              <a:t>sys</a:t>
            </a:r>
          </a:p>
          <a:p>
            <a:pPr marL="698500">
              <a:spcBef>
                <a:spcPts val="0"/>
              </a:spcBef>
            </a:pPr>
            <a:r>
              <a:t>os</a:t>
            </a:r>
          </a:p>
          <a:p>
            <a:pPr marL="698500">
              <a:spcBef>
                <a:spcPts val="0"/>
              </a:spcBef>
            </a:pPr>
            <a:r>
              <a:t>copy</a:t>
            </a:r>
          </a:p>
          <a:p>
            <a:pPr marL="698500">
              <a:spcBef>
                <a:spcPts val="0"/>
              </a:spcBef>
            </a:pPr>
            <a:r>
              <a:t>recordclass</a:t>
            </a:r>
          </a:p>
          <a:p>
            <a:pPr marL="698500">
              <a:spcBef>
                <a:spcPts val="0"/>
              </a:spcBef>
            </a:pPr>
            <a:r>
              <a:t>requests</a:t>
            </a:r>
          </a:p>
          <a:p>
            <a:pPr marL="698500">
              <a:spcBef>
                <a:spcPts val="0"/>
              </a:spcBef>
            </a:pPr>
            <a:r>
              <a:t>bs4 (BeautifulSoup)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pandas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sqlite3</a:t>
            </a:r>
          </a:p>
        </p:txBody>
      </p:sp>
      <p:sp>
        <p:nvSpPr>
          <p:cNvPr id="349" name="Arrow"/>
          <p:cNvSpPr/>
          <p:nvPr/>
        </p:nvSpPr>
        <p:spPr>
          <a:xfrm rot="10800000">
            <a:off x="2959100" y="70582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Arrow"/>
          <p:cNvSpPr/>
          <p:nvPr/>
        </p:nvSpPr>
        <p:spPr>
          <a:xfrm rot="10800000">
            <a:off x="2971800" y="65629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directly access SQLite databases (comes with Python)"/>
          <p:cNvSpPr txBox="1"/>
          <p:nvPr/>
        </p:nvSpPr>
        <p:spPr>
          <a:xfrm>
            <a:off x="3810000" y="7066061"/>
            <a:ext cx="67498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directly access SQLite databases (comes with Python)</a:t>
            </a:r>
          </a:p>
        </p:txBody>
      </p:sp>
      <p:sp>
        <p:nvSpPr>
          <p:cNvPr id="352" name="integrates with SQLite"/>
          <p:cNvSpPr txBox="1"/>
          <p:nvPr/>
        </p:nvSpPr>
        <p:spPr>
          <a:xfrm>
            <a:off x="3949700" y="6570761"/>
            <a:ext cx="28902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integrates with SQLite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 flipV="1">
            <a:off x="5029200" y="2131462"/>
            <a:ext cx="0" cy="4167738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6172200" y="2131462"/>
            <a:ext cx="0" cy="4167738"/>
          </a:xfrm>
          <a:prstGeom prst="line">
            <a:avLst/>
          </a:prstGeom>
          <a:ln w="381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58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59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60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61" name="Rectangle"/>
          <p:cNvSpPr/>
          <p:nvPr/>
        </p:nvSpPr>
        <p:spPr>
          <a:xfrm>
            <a:off x="3556000" y="1079500"/>
            <a:ext cx="3888135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python"/>
          <p:cNvSpPr txBox="1"/>
          <p:nvPr/>
        </p:nvSpPr>
        <p:spPr>
          <a:xfrm>
            <a:off x="3518520" y="533399"/>
            <a:ext cx="9639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</a:t>
            </a:r>
          </a:p>
        </p:txBody>
      </p:sp>
      <p:sp>
        <p:nvSpPr>
          <p:cNvPr id="363" name="your code"/>
          <p:cNvSpPr/>
          <p:nvPr/>
        </p:nvSpPr>
        <p:spPr>
          <a:xfrm>
            <a:off x="3683000" y="1493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your code</a:t>
            </a:r>
          </a:p>
        </p:txBody>
      </p:sp>
      <p:sp>
        <p:nvSpPr>
          <p:cNvPr id="364" name="python's sqlite3 module"/>
          <p:cNvSpPr/>
          <p:nvPr/>
        </p:nvSpPr>
        <p:spPr>
          <a:xfrm>
            <a:off x="3683000" y="3525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python's sqlite3 module</a:t>
            </a:r>
          </a:p>
        </p:txBody>
      </p:sp>
      <p:sp>
        <p:nvSpPr>
          <p:cNvPr id="365" name="pandas"/>
          <p:cNvSpPr/>
          <p:nvPr/>
        </p:nvSpPr>
        <p:spPr>
          <a:xfrm>
            <a:off x="5583783" y="2509589"/>
            <a:ext cx="1680121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pandas</a:t>
            </a:r>
          </a:p>
        </p:txBody>
      </p:sp>
      <p:sp>
        <p:nvSpPr>
          <p:cNvPr id="366" name="Line"/>
          <p:cNvSpPr/>
          <p:nvPr/>
        </p:nvSpPr>
        <p:spPr>
          <a:xfrm flipV="1">
            <a:off x="6553200" y="4318591"/>
            <a:ext cx="2661792" cy="198061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sqlite3 tool"/>
          <p:cNvSpPr/>
          <p:nvPr/>
        </p:nvSpPr>
        <p:spPr>
          <a:xfrm>
            <a:off x="8326983" y="3652589"/>
            <a:ext cx="1780432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sqlite3 tool</a:t>
            </a:r>
          </a:p>
        </p:txBody>
      </p:sp>
      <p:sp>
        <p:nvSpPr>
          <p:cNvPr id="368" name="this semester, we'll only…"/>
          <p:cNvSpPr txBox="1"/>
          <p:nvPr/>
        </p:nvSpPr>
        <p:spPr>
          <a:xfrm>
            <a:off x="8814444" y="1244600"/>
            <a:ext cx="3224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this semester, we'll only</a:t>
            </a:r>
          </a:p>
          <a:p>
            <a:pPr>
              <a:defRPr b="0" i="1"/>
            </a:pPr>
            <a:r>
              <a:t>query data through pandas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162655" y="3015882"/>
            <a:ext cx="924323" cy="78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 for databases is analogous to open for files"/>
          <p:cNvSpPr txBox="1"/>
          <p:nvPr/>
        </p:nvSpPr>
        <p:spPr>
          <a:xfrm>
            <a:off x="690778" y="3534867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t> for databases is analogous to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0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83" name="Connection Line"/>
          <p:cNvSpPr/>
          <p:nvPr/>
        </p:nvSpPr>
        <p:spPr>
          <a:xfrm>
            <a:off x="14619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2" name="a connection object for databases is analogous to file object for files"/>
          <p:cNvSpPr txBox="1"/>
          <p:nvPr/>
        </p:nvSpPr>
        <p:spPr>
          <a:xfrm>
            <a:off x="2481478" y="3509467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t> for databases is analogous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6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89" name="Connection Line"/>
          <p:cNvSpPr/>
          <p:nvPr/>
        </p:nvSpPr>
        <p:spPr>
          <a:xfrm>
            <a:off x="1639727" y="52942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lose it at the end"/>
          <p:cNvSpPr txBox="1"/>
          <p:nvPr/>
        </p:nvSpPr>
        <p:spPr>
          <a:xfrm>
            <a:off x="2659278" y="5033467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t>close it at the end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F8E4-C444-4270-A11C-DCC695A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717800"/>
            <a:ext cx="11099800" cy="2159000"/>
          </a:xfrm>
        </p:spPr>
        <p:txBody>
          <a:bodyPr/>
          <a:lstStyle/>
          <a:p>
            <a:r>
              <a:rPr lang="en-US" dirty="0"/>
              <a:t>Demo  Time</a:t>
            </a:r>
          </a:p>
        </p:txBody>
      </p:sp>
    </p:spTree>
    <p:extLst>
      <p:ext uri="{BB962C8B-B14F-4D97-AF65-F5344CB8AC3E}">
        <p14:creationId xmlns:p14="http://schemas.microsoft.com/office/powerpoint/2010/main" val="38708339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00863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REATE TABLE IF NOT EXISTS &quot;boarding&quot; (…"/>
          <p:cNvSpPr txBox="1"/>
          <p:nvPr/>
        </p:nvSpPr>
        <p:spPr>
          <a:xfrm>
            <a:off x="2875280" y="667122"/>
            <a:ext cx="9265097" cy="78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"StopID"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"Lat"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"Lon"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"DailyBoardings"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"OBJECTID"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"trips_routes_route_id"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"route_short_name"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"route_url"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"ShapeSTLength"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4" name="table names"/>
          <p:cNvSpPr txBox="1"/>
          <p:nvPr/>
        </p:nvSpPr>
        <p:spPr>
          <a:xfrm>
            <a:off x="8496101" y="2292349"/>
            <a:ext cx="19942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table names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REATE TABLE IF NOT EXISTS &quot;boarding&quot; (…"/>
          <p:cNvSpPr txBox="1"/>
          <p:nvPr/>
        </p:nvSpPr>
        <p:spPr>
          <a:xfrm>
            <a:off x="2875280" y="667122"/>
            <a:ext cx="9265097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7" name="look for column names in parens"/>
          <p:cNvSpPr txBox="1"/>
          <p:nvPr/>
        </p:nvSpPr>
        <p:spPr>
          <a:xfrm>
            <a:off x="7500036" y="1295399"/>
            <a:ext cx="51583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look for column names in parens</a:t>
            </a:r>
          </a:p>
        </p:txBody>
      </p:sp>
      <p:sp>
        <p:nvSpPr>
          <p:cNvPr id="408" name="columns…"/>
          <p:cNvSpPr txBox="1"/>
          <p:nvPr/>
        </p:nvSpPr>
        <p:spPr>
          <a:xfrm>
            <a:off x="7641742" y="1866900"/>
            <a:ext cx="1962747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columns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index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StopID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Route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Lat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Lon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Daily Boardings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REATE TABLE IF NOT EXISTS &quot;boarding&quot; (…"/>
          <p:cNvSpPr txBox="1"/>
          <p:nvPr/>
        </p:nvSpPr>
        <p:spPr>
          <a:xfrm>
            <a:off x="2875280" y="667122"/>
            <a:ext cx="8891858" cy="785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rPr dirty="0"/>
              <a:t>"</a:t>
            </a:r>
            <a:r>
              <a:rPr lang="en-US" dirty="0"/>
              <a:t>  </a:t>
            </a:r>
            <a:r>
              <a:rPr dirty="0"/>
              <a:t>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ix_boarding_index"ON</a:t>
            </a:r>
            <a:r>
              <a:rPr dirty="0"/>
              <a:t>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rPr dirty="0"/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ix_routes_index"ON</a:t>
            </a:r>
            <a:r>
              <a:rPr dirty="0"/>
              <a:t> "routes" ("index");</a:t>
            </a:r>
          </a:p>
        </p:txBody>
      </p:sp>
      <p:sp>
        <p:nvSpPr>
          <p:cNvPr id="411" name="types..."/>
          <p:cNvSpPr txBox="1"/>
          <p:nvPr/>
        </p:nvSpPr>
        <p:spPr>
          <a:xfrm>
            <a:off x="9444459" y="2114549"/>
            <a:ext cx="1215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types...</a:t>
            </a:r>
          </a:p>
        </p:txBody>
      </p:sp>
      <p:sp>
        <p:nvSpPr>
          <p:cNvPr id="412" name="Rectangle"/>
          <p:cNvSpPr/>
          <p:nvPr/>
        </p:nvSpPr>
        <p:spPr>
          <a:xfrm>
            <a:off x="4006850" y="1149350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4428480" y="1606550"/>
            <a:ext cx="1855094" cy="8293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3867150" y="2457450"/>
            <a:ext cx="1238995" cy="88397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Rectangle"/>
          <p:cNvSpPr/>
          <p:nvPr/>
        </p:nvSpPr>
        <p:spPr>
          <a:xfrm>
            <a:off x="5584180" y="3270250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4032250" y="4933950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Rectangle"/>
          <p:cNvSpPr/>
          <p:nvPr/>
        </p:nvSpPr>
        <p:spPr>
          <a:xfrm>
            <a:off x="4806950" y="5378450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Rectangle"/>
          <p:cNvSpPr/>
          <p:nvPr/>
        </p:nvSpPr>
        <p:spPr>
          <a:xfrm>
            <a:off x="6635750" y="5814109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9" name="Rectangle"/>
          <p:cNvSpPr/>
          <p:nvPr/>
        </p:nvSpPr>
        <p:spPr>
          <a:xfrm>
            <a:off x="6195649" y="6249768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4829150" y="6685427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Rectangle"/>
          <p:cNvSpPr/>
          <p:nvPr/>
        </p:nvSpPr>
        <p:spPr>
          <a:xfrm>
            <a:off x="5654324" y="7121837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27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1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2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5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467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468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71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8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9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1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2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3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9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13" name="FROM: which table?"/>
          <p:cNvSpPr txBox="1"/>
          <p:nvPr/>
        </p:nvSpPr>
        <p:spPr>
          <a:xfrm>
            <a:off x="2151682" y="7078320"/>
            <a:ext cx="276671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</p:txBody>
      </p:sp>
      <p:sp>
        <p:nvSpPr>
          <p:cNvPr id="5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16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17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25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60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61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62" name="FROM: which table?…"/>
          <p:cNvSpPr txBox="1"/>
          <p:nvPr/>
        </p:nvSpPr>
        <p:spPr>
          <a:xfrm>
            <a:off x="2151682" y="7078320"/>
            <a:ext cx="345073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</p:txBody>
      </p:sp>
      <p:sp>
        <p:nvSpPr>
          <p:cNvPr id="563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67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68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8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13" name="FROM: which table?…"/>
          <p:cNvSpPr txBox="1"/>
          <p:nvPr/>
        </p:nvSpPr>
        <p:spPr>
          <a:xfrm>
            <a:off x="2151682" y="7078320"/>
            <a:ext cx="3535413" cy="117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</p:txBody>
      </p:sp>
      <p:sp>
        <p:nvSpPr>
          <p:cNvPr id="6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7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21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22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36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1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65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66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67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668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75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76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9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1" name="B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12" name="C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13" name="D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1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8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719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720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721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722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5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8" name="A"/>
          <p:cNvSpPr/>
          <p:nvPr/>
        </p:nvSpPr>
        <p:spPr>
          <a:xfrm>
            <a:off x="99377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29" name="B"/>
          <p:cNvSpPr/>
          <p:nvPr/>
        </p:nvSpPr>
        <p:spPr>
          <a:xfrm>
            <a:off x="110172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30" name="C"/>
          <p:cNvSpPr/>
          <p:nvPr/>
        </p:nvSpPr>
        <p:spPr>
          <a:xfrm>
            <a:off x="99377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31" name="D"/>
          <p:cNvSpPr/>
          <p:nvPr/>
        </p:nvSpPr>
        <p:spPr>
          <a:xfrm>
            <a:off x="110172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32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3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734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5" name="col1"/>
          <p:cNvSpPr txBox="1"/>
          <p:nvPr/>
        </p:nvSpPr>
        <p:spPr>
          <a:xfrm>
            <a:off x="1019121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6" name="col3"/>
          <p:cNvSpPr txBox="1"/>
          <p:nvPr/>
        </p:nvSpPr>
        <p:spPr>
          <a:xfrm>
            <a:off x="1128976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7" name="a query result…"/>
          <p:cNvSpPr txBox="1"/>
          <p:nvPr/>
        </p:nvSpPr>
        <p:spPr>
          <a:xfrm>
            <a:off x="7432683" y="7440210"/>
            <a:ext cx="20243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query result</a:t>
            </a:r>
          </a:p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looks like a table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 download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To download...</a:t>
            </a:r>
          </a:p>
        </p:txBody>
      </p:sp>
      <p:sp>
        <p:nvSpPr>
          <p:cNvPr id="123" name="Arrow"/>
          <p:cNvSpPr/>
          <p:nvPr/>
        </p:nvSpPr>
        <p:spPr>
          <a:xfrm>
            <a:off x="4508500" y="343859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" name="Arrow"/>
          <p:cNvSpPr/>
          <p:nvPr/>
        </p:nvSpPr>
        <p:spPr>
          <a:xfrm>
            <a:off x="8813800" y="343859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download"/>
          <p:cNvSpPr txBox="1"/>
          <p:nvPr/>
        </p:nvSpPr>
        <p:spPr>
          <a:xfrm>
            <a:off x="10369211" y="3844999"/>
            <a:ext cx="16058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download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3140149"/>
            <a:ext cx="2286000" cy="186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ounded Rectangle"/>
          <p:cNvSpPr/>
          <p:nvPr/>
        </p:nvSpPr>
        <p:spPr>
          <a:xfrm>
            <a:off x="6178550" y="4037260"/>
            <a:ext cx="2337139" cy="431801"/>
          </a:xfrm>
          <a:prstGeom prst="roundRect">
            <a:avLst>
              <a:gd name="adj" fmla="val 44118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77BAE-8DCC-484F-8C04-8CD6F6AE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70" y="2501625"/>
            <a:ext cx="3052832" cy="3416575"/>
          </a:xfrm>
          <a:prstGeom prst="rect">
            <a:avLst/>
          </a:prstGeom>
        </p:spPr>
      </p:pic>
      <p:sp>
        <p:nvSpPr>
          <p:cNvPr id="127" name="Rounded Rectangle"/>
          <p:cNvSpPr/>
          <p:nvPr/>
        </p:nvSpPr>
        <p:spPr>
          <a:xfrm>
            <a:off x="952500" y="5164313"/>
            <a:ext cx="2628900" cy="297111"/>
          </a:xfrm>
          <a:prstGeom prst="roundRect">
            <a:avLst>
              <a:gd name="adj" fmla="val 50000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3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8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3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74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75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76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which columns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  <a:br/>
            <a:endParaRPr/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897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Demo 1: How Many People Ride the B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How Many People Ride the Bus</a:t>
            </a:r>
          </a:p>
        </p:txBody>
      </p:sp>
      <p:sp>
        <p:nvSpPr>
          <p:cNvPr id="900" name="Goal: add up all boardings across all bus stops/rou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add up all boardings across all bus stops/routes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DailyBoardings</a:t>
            </a:r>
            <a:r>
              <a:t> column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boarding</a:t>
            </a:r>
            <a:r>
              <a:t> table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total riders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Demo 2: West-most Bus Rou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West-most Bus Route</a:t>
            </a:r>
          </a:p>
        </p:txBody>
      </p:sp>
      <p:sp>
        <p:nvSpPr>
          <p:cNvPr id="903" name="Goal: which Madison bus goes farthest west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which Madison bus goes farthest west?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route number of bus</a:t>
            </a:r>
            <a:br/>
            <a:r>
              <a:t>that goes farthest west</a:t>
            </a:r>
          </a:p>
        </p:txBody>
      </p:sp>
      <p:sp>
        <p:nvSpPr>
          <p:cNvPr id="904" name="smaller…"/>
          <p:cNvSpPr txBox="1"/>
          <p:nvPr/>
        </p:nvSpPr>
        <p:spPr>
          <a:xfrm>
            <a:off x="56007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smaller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5" name="bigger…"/>
          <p:cNvSpPr txBox="1"/>
          <p:nvPr/>
        </p:nvSpPr>
        <p:spPr>
          <a:xfrm>
            <a:off x="110871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bigger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6" name="Compass Rose"/>
          <p:cNvSpPr/>
          <p:nvPr/>
        </p:nvSpPr>
        <p:spPr>
          <a:xfrm>
            <a:off x="7597845" y="5073133"/>
            <a:ext cx="2745988" cy="2746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bigger latitude"/>
          <p:cNvSpPr txBox="1"/>
          <p:nvPr/>
        </p:nvSpPr>
        <p:spPr>
          <a:xfrm>
            <a:off x="8038058" y="4152899"/>
            <a:ext cx="18655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bigger latitude</a:t>
            </a:r>
          </a:p>
        </p:txBody>
      </p:sp>
      <p:sp>
        <p:nvSpPr>
          <p:cNvPr id="908" name="smaller latitude"/>
          <p:cNvSpPr txBox="1"/>
          <p:nvPr/>
        </p:nvSpPr>
        <p:spPr>
          <a:xfrm>
            <a:off x="7969746" y="8254999"/>
            <a:ext cx="2002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smaller latitude</a:t>
            </a:r>
          </a:p>
        </p:txBody>
      </p:sp>
      <p:sp>
        <p:nvSpPr>
          <p:cNvPr id="909" name="N"/>
          <p:cNvSpPr txBox="1"/>
          <p:nvPr/>
        </p:nvSpPr>
        <p:spPr>
          <a:xfrm>
            <a:off x="8752817" y="4595211"/>
            <a:ext cx="4360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N</a:t>
            </a:r>
          </a:p>
        </p:txBody>
      </p:sp>
      <p:sp>
        <p:nvSpPr>
          <p:cNvPr id="910" name="S"/>
          <p:cNvSpPr txBox="1"/>
          <p:nvPr/>
        </p:nvSpPr>
        <p:spPr>
          <a:xfrm>
            <a:off x="8804907" y="7808311"/>
            <a:ext cx="3318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</a:t>
            </a:r>
          </a:p>
        </p:txBody>
      </p:sp>
      <p:sp>
        <p:nvSpPr>
          <p:cNvPr id="911" name="W"/>
          <p:cNvSpPr txBox="1"/>
          <p:nvPr/>
        </p:nvSpPr>
        <p:spPr>
          <a:xfrm>
            <a:off x="7051116" y="6170011"/>
            <a:ext cx="537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</a:t>
            </a:r>
          </a:p>
        </p:txBody>
      </p:sp>
      <p:sp>
        <p:nvSpPr>
          <p:cNvPr id="912" name="E"/>
          <p:cNvSpPr txBox="1"/>
          <p:nvPr/>
        </p:nvSpPr>
        <p:spPr>
          <a:xfrm>
            <a:off x="10513156" y="6170011"/>
            <a:ext cx="34436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Demo 3: Heart of Madi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Heart of Madison</a:t>
            </a:r>
          </a:p>
        </p:txBody>
      </p:sp>
      <p:sp>
        <p:nvSpPr>
          <p:cNvPr id="915" name="Goal: what is the central-most location of all bus pickups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what is the central-most location of all bus pickups?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latitude and longitude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670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Heart"/>
          <p:cNvSpPr/>
          <p:nvPr/>
        </p:nvSpPr>
        <p:spPr>
          <a:xfrm>
            <a:off x="9355010" y="5256619"/>
            <a:ext cx="261352" cy="230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Demo 4: Fif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Fifa</a:t>
            </a:r>
          </a:p>
        </p:txBody>
      </p:sp>
      <p:sp>
        <p:nvSpPr>
          <p:cNvPr id="920" name="Goal: load Fifa.csv to a SQLite DB, then query i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6577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Fifa.csv to a SQLite DB, then query it</a:t>
            </a:r>
          </a:p>
          <a:p>
            <a:pPr marL="0" lvl="5" indent="0">
              <a:buSzTx/>
              <a:buNone/>
            </a:pPr>
            <a:r>
              <a:t>Queries: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youngest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five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how many players are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5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what percent of leagues have players from Brazil?  </a:t>
            </a:r>
            <a:r>
              <a:rPr sz="2400"/>
              <a:t>DISTINCT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27500"/>
            <a:ext cx="8763000" cy="45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Demo 5: Vocabulary Qui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5: Vocabulary Quiz</a:t>
            </a:r>
          </a:p>
        </p:txBody>
      </p:sp>
      <p:sp>
        <p:nvSpPr>
          <p:cNvPr id="924" name="Goal: quiz user on words looked up while reading a Kind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quiz user on words looked up while reading a Kindle</a:t>
            </a:r>
          </a:p>
          <a:p>
            <a:pPr marL="0" lvl="5" indent="0">
              <a:buSzTx/>
              <a:buNone/>
            </a:pPr>
            <a:r>
              <a:rPr b="1"/>
              <a:t>Input (vocab.db)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kindle words lookups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definitions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random word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real 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fake definitions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SQL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schemas: tables, columns, types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advantages over JSON/CSV</a:t>
            </a:r>
          </a:p>
          <a:p>
            <a:pPr marL="0" indent="0">
              <a:buSzTx/>
              <a:buNone/>
            </a:pPr>
            <a:r>
              <a:t>SQL Queries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select, where, limit, sort by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sqlite3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Pandas/DB integration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42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3257</Words>
  <Application>Microsoft Office PowerPoint</Application>
  <PresentationFormat>Custom</PresentationFormat>
  <Paragraphs>1188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Courier</vt:lpstr>
      <vt:lpstr>Gill Sans</vt:lpstr>
      <vt:lpstr>Gill Sans Light</vt:lpstr>
      <vt:lpstr>Gill Sans SemiBold</vt:lpstr>
      <vt:lpstr>White</vt:lpstr>
      <vt:lpstr>[220] Database 1</vt:lpstr>
      <vt:lpstr>Announcements</vt:lpstr>
      <vt:lpstr>Study Tips for Online Courses</vt:lpstr>
      <vt:lpstr>[220] Database 1</vt:lpstr>
      <vt:lpstr>To download...</vt:lpstr>
      <vt:lpstr>220 Progress</vt:lpstr>
      <vt:lpstr>220 Progress</vt:lpstr>
      <vt:lpstr>Learning Objectives Today</vt:lpstr>
      <vt:lpstr>Outline</vt:lpstr>
      <vt:lpstr>PowerPoint Presentation</vt:lpstr>
      <vt:lpstr>PowerPoint Presentation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a database?</vt:lpstr>
      <vt:lpstr>Outline</vt:lpstr>
      <vt:lpstr>Popular SQL Databases</vt:lpstr>
      <vt:lpstr>Popular SQL Databases</vt:lpstr>
      <vt:lpstr>Outline</vt:lpstr>
      <vt:lpstr>Madison Bus Data: http://data-cityofmadison.opendata.arcgis.com/datasets/metro-transit-ridership-by-route-weekday</vt:lpstr>
      <vt:lpstr>PowerPoint Presentation</vt:lpstr>
      <vt:lpstr>PowerPoint Presentation</vt:lpstr>
      <vt:lpstr>PowerPoint Presentation</vt:lpstr>
      <vt:lpstr>Modules we’ve learned this semester</vt:lpstr>
      <vt:lpstr>PowerPoint Presentation</vt:lpstr>
      <vt:lpstr>sqlite3</vt:lpstr>
      <vt:lpstr>sqlite3</vt:lpstr>
      <vt:lpstr>sqlite3</vt:lpstr>
      <vt:lpstr>sqlite3</vt:lpstr>
      <vt:lpstr>Demo  Time</vt:lpstr>
      <vt:lpstr>PowerPoint Presentation</vt:lpstr>
      <vt:lpstr>PowerPoint Presentation</vt:lpstr>
      <vt:lpstr>PowerPoint Presentation</vt:lpstr>
      <vt:lpstr>PowerPoint Presentation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Outline</vt:lpstr>
      <vt:lpstr>Demo 1: How Many People Ride the Bus</vt:lpstr>
      <vt:lpstr>Demo 2: West-most Bus Route</vt:lpstr>
      <vt:lpstr>Demo 3: Heart of Madison</vt:lpstr>
      <vt:lpstr>Demo 4: Fifa</vt:lpstr>
      <vt:lpstr>Demo 5: Vocabulary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Michael Doescher</cp:lastModifiedBy>
  <cp:revision>12</cp:revision>
  <dcterms:modified xsi:type="dcterms:W3CDTF">2020-04-16T21:17:24Z</dcterms:modified>
</cp:coreProperties>
</file>