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6" r:id="rId18"/>
    <p:sldId id="277" r:id="rId19"/>
    <p:sldId id="279" r:id="rId20"/>
    <p:sldId id="278" r:id="rId21"/>
    <p:sldId id="280" r:id="rId22"/>
    <p:sldId id="28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chapter14/" TargetMode="External"/><Relationship Id="rId2" Type="http://schemas.openxmlformats.org/officeDocument/2006/relationships/hyperlink" Target="https://automatetheboringstuff.com/2e/chapter16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JSON"/>
          <p:cNvSpPr txBox="1">
            <a:spLocks noGrp="1"/>
          </p:cNvSpPr>
          <p:nvPr>
            <p:ph type="ctrTitle"/>
          </p:nvPr>
        </p:nvSpPr>
        <p:spPr>
          <a:xfrm>
            <a:off x="116610" y="41255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JSON</a:t>
            </a:r>
          </a:p>
        </p:txBody>
      </p:sp>
      <p:sp>
        <p:nvSpPr>
          <p:cNvPr id="6" name="Tyler Caraza-Harter">
            <a:extLst>
              <a:ext uri="{FF2B5EF4-FFF2-40B4-BE49-F238E27FC236}">
                <a16:creationId xmlns:a16="http://schemas.microsoft.com/office/drawing/2014/main" id="{37C5D5EB-D6B8-C049-854B-573905DA14D6}"/>
              </a:ext>
            </a:extLst>
          </p:cNvPr>
          <p:cNvSpPr txBox="1">
            <a:spLocks/>
          </p:cNvSpPr>
          <p:nvPr/>
        </p:nvSpPr>
        <p:spPr>
          <a:xfrm>
            <a:off x="1175870" y="3903382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902C09-F2C1-974B-9D10-F82ED34D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6755427"/>
            <a:ext cx="4495800" cy="1579920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14 suspicious works for P5</a:t>
            </a:r>
          </a:p>
          <a:p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(email Mike to confess)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0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0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1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1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1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1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1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16" name="Rectangle"/>
          <p:cNvSpPr/>
          <p:nvPr/>
        </p:nvSpPr>
        <p:spPr>
          <a:xfrm>
            <a:off x="-114300" y="12446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2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21" name="Rectangle"/>
          <p:cNvSpPr/>
          <p:nvPr/>
        </p:nvSpPr>
        <p:spPr>
          <a:xfrm>
            <a:off x="8204200" y="6055864"/>
            <a:ext cx="921743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strings are in quotes"/>
          <p:cNvSpPr txBox="1"/>
          <p:nvPr/>
        </p:nvSpPr>
        <p:spPr>
          <a:xfrm>
            <a:off x="3577108" y="4961560"/>
            <a:ext cx="3259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strings are in quotes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2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2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3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3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3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3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3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36" name="Rectangle"/>
          <p:cNvSpPr/>
          <p:nvPr/>
        </p:nvSpPr>
        <p:spPr>
          <a:xfrm>
            <a:off x="304800" y="11410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4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41" name="Square"/>
          <p:cNvSpPr/>
          <p:nvPr/>
        </p:nvSpPr>
        <p:spPr>
          <a:xfrm>
            <a:off x="9347200" y="6030464"/>
            <a:ext cx="420688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integers look like integers"/>
          <p:cNvSpPr txBox="1"/>
          <p:nvPr/>
        </p:nvSpPr>
        <p:spPr>
          <a:xfrm>
            <a:off x="3145358" y="4961560"/>
            <a:ext cx="41232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integers look like integers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JSON</a:t>
            </a:r>
          </a:p>
        </p:txBody>
      </p:sp>
      <p:sp>
        <p:nvSpPr>
          <p:cNvPr id="346" name="Stands for JavaScript Object Not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Stands for </a:t>
            </a:r>
            <a:r>
              <a:rPr b="1" dirty="0"/>
              <a:t>JavaScript Object Notation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JavaScript is a language for web development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was developed </a:t>
            </a:r>
            <a:r>
              <a:rPr lang="en-US" dirty="0"/>
              <a:t>for </a:t>
            </a:r>
            <a:r>
              <a:rPr dirty="0"/>
              <a:t>JavaScript programs to store/share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looks like Python code because JavaScript is similar to Python</a:t>
            </a:r>
          </a:p>
          <a:p>
            <a:pPr marL="0" indent="0">
              <a:buSzTx/>
              <a:buNone/>
            </a:pPr>
            <a:r>
              <a:rPr dirty="0"/>
              <a:t>Minor JavaScript vs. Python differences:</a:t>
            </a:r>
          </a:p>
        </p:txBody>
      </p:sp>
      <p:graphicFrame>
        <p:nvGraphicFramePr>
          <p:cNvPr id="347" name="Table"/>
          <p:cNvGraphicFramePr/>
          <p:nvPr/>
        </p:nvGraphicFramePr>
        <p:xfrm>
          <a:off x="1511300" y="4940300"/>
          <a:ext cx="9698184" cy="2976162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323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Python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JSON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Booleans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No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Quotes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Single (‘) or double (“)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Only double (“)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Commas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Extra allowed: [1,2,]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 extra: [1,2]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Keys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Any type: {3: “three”}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 only: {“3”: “three”}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remember these!"/>
          <p:cNvSpPr txBox="1"/>
          <p:nvPr/>
        </p:nvSpPr>
        <p:spPr>
          <a:xfrm>
            <a:off x="5240163" y="8191499"/>
            <a:ext cx="2240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remember these!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51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52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53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57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59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0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61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6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6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6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67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95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96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97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401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403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04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405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407" name="Rectangle"/>
          <p:cNvSpPr/>
          <p:nvPr/>
        </p:nvSpPr>
        <p:spPr>
          <a:xfrm>
            <a:off x="381000" y="4350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409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410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18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read_json</a:t>
            </a:r>
            <a:r>
              <a:rPr dirty="0"/>
              <a:t>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return </a:t>
            </a:r>
            <a:r>
              <a:rPr dirty="0" err="1"/>
              <a:t>json.load</a:t>
            </a:r>
            <a:r>
              <a:rPr dirty="0"/>
              <a:t>(f) </a:t>
            </a:r>
            <a:r>
              <a:rPr dirty="0">
                <a:solidFill>
                  <a:srgbClr val="929292"/>
                </a:solidFill>
              </a:rPr>
              <a:t>#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</p:txBody>
      </p:sp>
      <p:sp>
        <p:nvSpPr>
          <p:cNvPr id="413" name="what about writing new files?"/>
          <p:cNvSpPr txBox="1"/>
          <p:nvPr/>
        </p:nvSpPr>
        <p:spPr>
          <a:xfrm>
            <a:off x="785267" y="5796382"/>
            <a:ext cx="4623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about writing new files?</a:t>
            </a:r>
          </a:p>
        </p:txBody>
      </p:sp>
      <p:sp>
        <p:nvSpPr>
          <p:cNvPr id="414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15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16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17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ata Structures and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8091786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 and Files</a:t>
            </a:r>
          </a:p>
        </p:txBody>
      </p:sp>
      <p:sp>
        <p:nvSpPr>
          <p:cNvPr id="421" name="Data Structures…"/>
          <p:cNvSpPr/>
          <p:nvPr/>
        </p:nvSpPr>
        <p:spPr>
          <a:xfrm>
            <a:off x="2796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Data Structures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[lists, dicts, etc]</a:t>
            </a:r>
          </a:p>
        </p:txBody>
      </p:sp>
      <p:sp>
        <p:nvSpPr>
          <p:cNvPr id="422" name="Files…"/>
          <p:cNvSpPr/>
          <p:nvPr/>
        </p:nvSpPr>
        <p:spPr>
          <a:xfrm>
            <a:off x="7495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Files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[CSVs, JSONs, etc]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5009091" y="2016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826" y="-5382"/>
                  <a:pt x="14026" y="-5400"/>
                  <a:pt x="21600" y="16147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5009091" y="4937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0"/>
                </a:moveTo>
                <a:cubicBezTo>
                  <a:pt x="14774" y="21582"/>
                  <a:pt x="7574" y="21600"/>
                  <a:pt x="0" y="5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parsing"/>
          <p:cNvSpPr txBox="1"/>
          <p:nvPr/>
        </p:nvSpPr>
        <p:spPr>
          <a:xfrm>
            <a:off x="5885060" y="6022942"/>
            <a:ext cx="12346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parsing</a:t>
            </a:r>
          </a:p>
        </p:txBody>
      </p:sp>
      <p:sp>
        <p:nvSpPr>
          <p:cNvPr id="426" name="serialization"/>
          <p:cNvSpPr txBox="1"/>
          <p:nvPr/>
        </p:nvSpPr>
        <p:spPr>
          <a:xfrm>
            <a:off x="5422750" y="1401669"/>
            <a:ext cx="2002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serialization</a:t>
            </a:r>
          </a:p>
        </p:txBody>
      </p:sp>
      <p:sp>
        <p:nvSpPr>
          <p:cNvPr id="427" name="why not just have data structures?"/>
          <p:cNvSpPr txBox="1"/>
          <p:nvPr/>
        </p:nvSpPr>
        <p:spPr>
          <a:xfrm>
            <a:off x="1701800" y="6934200"/>
            <a:ext cx="55058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data structures?</a:t>
            </a:r>
          </a:p>
        </p:txBody>
      </p:sp>
      <p:sp>
        <p:nvSpPr>
          <p:cNvPr id="428" name="because our data needs to live somewhere when our programs aren't running"/>
          <p:cNvSpPr txBox="1"/>
          <p:nvPr/>
        </p:nvSpPr>
        <p:spPr>
          <a:xfrm>
            <a:off x="2209800" y="7473949"/>
            <a:ext cx="89220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because our data needs to live somewhere when our programs aren't running</a:t>
            </a:r>
          </a:p>
        </p:txBody>
      </p:sp>
      <p:sp>
        <p:nvSpPr>
          <p:cNvPr id="429" name="why not just have files?"/>
          <p:cNvSpPr txBox="1"/>
          <p:nvPr/>
        </p:nvSpPr>
        <p:spPr>
          <a:xfrm>
            <a:off x="1701800" y="8077200"/>
            <a:ext cx="376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files?</a:t>
            </a:r>
          </a:p>
        </p:txBody>
      </p:sp>
      <p:sp>
        <p:nvSpPr>
          <p:cNvPr id="430" name="slow, and Python doesn't understand structure until it is parsed"/>
          <p:cNvSpPr txBox="1"/>
          <p:nvPr/>
        </p:nvSpPr>
        <p:spPr>
          <a:xfrm>
            <a:off x="2209800" y="8616949"/>
            <a:ext cx="72510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slow, and Python doesn't understand structure until it is parsed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52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5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5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5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6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61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62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66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65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69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70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71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75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77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8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79" name="Rectangle"/>
          <p:cNvSpPr/>
          <p:nvPr/>
        </p:nvSpPr>
        <p:spPr>
          <a:xfrm>
            <a:off x="491849" y="368732"/>
            <a:ext cx="12300502" cy="8832751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89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83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84" name="import json…"/>
          <p:cNvSpPr txBox="1"/>
          <p:nvPr/>
        </p:nvSpPr>
        <p:spPr>
          <a:xfrm>
            <a:off x="622300" y="1553241"/>
            <a:ext cx="8096252" cy="210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29292"/>
                </a:solidFill>
              </a:rPr>
              <a:t># data is a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write_json</a:t>
            </a:r>
            <a:r>
              <a:rPr dirty="0"/>
              <a:t>(path, data):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'w', encoding="utf-8") as f: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json.dump</a:t>
            </a:r>
            <a:r>
              <a:rPr dirty="0"/>
              <a:t>(data, f, indent=2)</a:t>
            </a:r>
          </a:p>
        </p:txBody>
      </p:sp>
      <p:sp>
        <p:nvSpPr>
          <p:cNvPr id="485" name="CTRL"/>
          <p:cNvSpPr/>
          <p:nvPr/>
        </p:nvSpPr>
        <p:spPr>
          <a:xfrm>
            <a:off x="1384300" y="4125362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86" name="C"/>
          <p:cNvSpPr/>
          <p:nvPr/>
        </p:nvSpPr>
        <p:spPr>
          <a:xfrm>
            <a:off x="3263900" y="4125362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7" name="+"/>
          <p:cNvSpPr txBox="1"/>
          <p:nvPr/>
        </p:nvSpPr>
        <p:spPr>
          <a:xfrm>
            <a:off x="2733015" y="4126022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88" name="don't need to understand…"/>
          <p:cNvSpPr txBox="1"/>
          <p:nvPr/>
        </p:nvSpPr>
        <p:spPr>
          <a:xfrm>
            <a:off x="1399356" y="4939643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Demo 1: Number Cou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Number Count</a:t>
            </a:r>
          </a:p>
        </p:txBody>
      </p:sp>
      <p:sp>
        <p:nvSpPr>
          <p:cNvPr id="492" name="Goal: count the numbers in a list saved as a JSON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the numbers in a list saved as a JSON file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Location of the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sum.py fileA.json</a:t>
            </a:r>
            <a:br>
              <a:rPr sz="2800" b="1"/>
            </a:br>
            <a:r>
              <a:rPr sz="2800"/>
              <a:t>6</a:t>
            </a:r>
            <a:br>
              <a:rPr sz="2800"/>
            </a:br>
            <a:endParaRPr sz="2800"/>
          </a:p>
        </p:txBody>
      </p:sp>
      <p:sp>
        <p:nvSpPr>
          <p:cNvPr id="493" name="[1,2,3]"/>
          <p:cNvSpPr/>
          <p:nvPr/>
        </p:nvSpPr>
        <p:spPr>
          <a:xfrm>
            <a:off x="9588500" y="7035800"/>
            <a:ext cx="1591420" cy="9870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200" b="0"/>
            </a:lvl1pPr>
          </a:lstStyle>
          <a:p>
            <a:r>
              <a:t>[1,2,3]</a:t>
            </a:r>
          </a:p>
        </p:txBody>
      </p:sp>
      <p:sp>
        <p:nvSpPr>
          <p:cNvPr id="494" name="fileA.json"/>
          <p:cNvSpPr txBox="1"/>
          <p:nvPr/>
        </p:nvSpPr>
        <p:spPr>
          <a:xfrm>
            <a:off x="9483080" y="6476999"/>
            <a:ext cx="15570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fileA.json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mo 3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Demo </a:t>
            </a:r>
            <a:r>
              <a:rPr lang="en-US" dirty="0"/>
              <a:t>2</a:t>
            </a:r>
            <a:r>
              <a:rPr dirty="0"/>
              <a:t>: Score Tracker</a:t>
            </a:r>
          </a:p>
        </p:txBody>
      </p:sp>
      <p:sp>
        <p:nvSpPr>
          <p:cNvPr id="502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</a:t>
            </a:r>
            <a:r>
              <a:rPr b="1"/>
              <a:t>name</a:t>
            </a:r>
            <a:r>
              <a:t> and a </a:t>
            </a:r>
            <a:r>
              <a:rPr b="1"/>
              <a:t>score</a:t>
            </a:r>
            <a:r>
              <a:t> to record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Running average for that person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record.py alice 10</a:t>
            </a:r>
            <a:br>
              <a:rPr sz="2800" b="1"/>
            </a:br>
            <a:r>
              <a:rPr sz="2800"/>
              <a:t>Alice Avg: 10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alice 20</a:t>
            </a:r>
            <a:br>
              <a:rPr sz="2800" b="1"/>
            </a:br>
            <a:r>
              <a:rPr sz="2800"/>
              <a:t>Alice Avg: 15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bob 13</a:t>
            </a:r>
            <a:br>
              <a:rPr sz="2800" b="1"/>
            </a:br>
            <a:r>
              <a:rPr sz="2800"/>
              <a:t>Bob Avg: 13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"/>
          <p:cNvSpPr/>
          <p:nvPr/>
        </p:nvSpPr>
        <p:spPr>
          <a:xfrm>
            <a:off x="2663657" y="5056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" name="global"/>
          <p:cNvSpPr txBox="1"/>
          <p:nvPr/>
        </p:nvSpPr>
        <p:spPr>
          <a:xfrm>
            <a:off x="1715920" y="5462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124" name="Rectangle"/>
          <p:cNvSpPr/>
          <p:nvPr/>
        </p:nvSpPr>
        <p:spPr>
          <a:xfrm>
            <a:off x="2663657" y="6453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" name="foooo"/>
          <p:cNvSpPr txBox="1"/>
          <p:nvPr/>
        </p:nvSpPr>
        <p:spPr>
          <a:xfrm>
            <a:off x="1700144" y="6859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126" name="Rectangle"/>
          <p:cNvSpPr/>
          <p:nvPr/>
        </p:nvSpPr>
        <p:spPr>
          <a:xfrm>
            <a:off x="4238271" y="5120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" name="webster"/>
          <p:cNvSpPr txBox="1"/>
          <p:nvPr/>
        </p:nvSpPr>
        <p:spPr>
          <a:xfrm>
            <a:off x="3049407" y="5145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128" name="luny_list"/>
          <p:cNvSpPr txBox="1"/>
          <p:nvPr/>
        </p:nvSpPr>
        <p:spPr>
          <a:xfrm>
            <a:off x="3026785" y="5780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129" name="Rectangle"/>
          <p:cNvSpPr/>
          <p:nvPr/>
        </p:nvSpPr>
        <p:spPr>
          <a:xfrm>
            <a:off x="4238271" y="5755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4238271" y="651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" name="everything"/>
          <p:cNvSpPr txBox="1"/>
          <p:nvPr/>
        </p:nvSpPr>
        <p:spPr>
          <a:xfrm>
            <a:off x="2765145" y="6542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132" name="final_letter"/>
          <p:cNvSpPr txBox="1"/>
          <p:nvPr/>
        </p:nvSpPr>
        <p:spPr>
          <a:xfrm>
            <a:off x="2694006" y="7177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133" name="Rectangle"/>
          <p:cNvSpPr/>
          <p:nvPr/>
        </p:nvSpPr>
        <p:spPr>
          <a:xfrm>
            <a:off x="4238271" y="715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" name="apple"/>
          <p:cNvSpPr/>
          <p:nvPr/>
        </p:nvSpPr>
        <p:spPr>
          <a:xfrm>
            <a:off x="83276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135" name="and"/>
          <p:cNvSpPr/>
          <p:nvPr/>
        </p:nvSpPr>
        <p:spPr>
          <a:xfrm>
            <a:off x="93182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136" name="ada"/>
          <p:cNvSpPr/>
          <p:nvPr/>
        </p:nvSpPr>
        <p:spPr>
          <a:xfrm>
            <a:off x="103088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137" name="bike"/>
          <p:cNvSpPr/>
          <p:nvPr/>
        </p:nvSpPr>
        <p:spPr>
          <a:xfrm>
            <a:off x="90583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138" name="deBug"/>
          <p:cNvSpPr/>
          <p:nvPr/>
        </p:nvSpPr>
        <p:spPr>
          <a:xfrm>
            <a:off x="100489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139" name="zebra"/>
          <p:cNvSpPr/>
          <p:nvPr/>
        </p:nvSpPr>
        <p:spPr>
          <a:xfrm>
            <a:off x="9419871" y="6586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140" name="mammal"/>
          <p:cNvSpPr/>
          <p:nvPr/>
        </p:nvSpPr>
        <p:spPr>
          <a:xfrm>
            <a:off x="9419871" y="7082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141" name="name"/>
          <p:cNvSpPr txBox="1"/>
          <p:nvPr/>
        </p:nvSpPr>
        <p:spPr>
          <a:xfrm>
            <a:off x="8573808" y="6612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142" name="kind"/>
          <p:cNvSpPr txBox="1"/>
          <p:nvPr/>
        </p:nvSpPr>
        <p:spPr>
          <a:xfrm>
            <a:off x="8645245" y="7120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143" name="8"/>
          <p:cNvSpPr/>
          <p:nvPr/>
        </p:nvSpPr>
        <p:spPr>
          <a:xfrm>
            <a:off x="57236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144" name="9"/>
          <p:cNvSpPr/>
          <p:nvPr/>
        </p:nvSpPr>
        <p:spPr>
          <a:xfrm>
            <a:off x="62062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145" name="Rectangle"/>
          <p:cNvSpPr/>
          <p:nvPr/>
        </p:nvSpPr>
        <p:spPr>
          <a:xfrm>
            <a:off x="7153653" y="3551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6" name="Rectangle"/>
          <p:cNvSpPr/>
          <p:nvPr/>
        </p:nvSpPr>
        <p:spPr>
          <a:xfrm>
            <a:off x="7153653" y="404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7" name="a"/>
          <p:cNvSpPr txBox="1"/>
          <p:nvPr/>
        </p:nvSpPr>
        <p:spPr>
          <a:xfrm>
            <a:off x="6828290" y="3576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148" name="b"/>
          <p:cNvSpPr txBox="1"/>
          <p:nvPr/>
        </p:nvSpPr>
        <p:spPr>
          <a:xfrm>
            <a:off x="6817128" y="4084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149" name="z"/>
          <p:cNvSpPr txBox="1"/>
          <p:nvPr/>
        </p:nvSpPr>
        <p:spPr>
          <a:xfrm>
            <a:off x="6829778" y="4592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150" name="Rectangle"/>
          <p:cNvSpPr/>
          <p:nvPr/>
        </p:nvSpPr>
        <p:spPr>
          <a:xfrm>
            <a:off x="7153653" y="455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66888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71714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690366" y="5955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4690366" y="3467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5983274" y="3610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5753353" y="6107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419580" y="3408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7419580" y="4252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7419580" y="4887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4690366" y="6321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1" name="list"/>
          <p:cNvSpPr txBox="1"/>
          <p:nvPr/>
        </p:nvSpPr>
        <p:spPr>
          <a:xfrm>
            <a:off x="6461273" y="6975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2" name="list"/>
          <p:cNvSpPr txBox="1"/>
          <p:nvPr/>
        </p:nvSpPr>
        <p:spPr>
          <a:xfrm>
            <a:off x="9833571" y="5385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3" name="list"/>
          <p:cNvSpPr txBox="1"/>
          <p:nvPr/>
        </p:nvSpPr>
        <p:spPr>
          <a:xfrm>
            <a:off x="9579626" y="4084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4" name="dict"/>
          <p:cNvSpPr txBox="1"/>
          <p:nvPr/>
        </p:nvSpPr>
        <p:spPr>
          <a:xfrm>
            <a:off x="9755838" y="7539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5" name="dict"/>
          <p:cNvSpPr txBox="1"/>
          <p:nvPr/>
        </p:nvSpPr>
        <p:spPr>
          <a:xfrm>
            <a:off x="7114995" y="5554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6" name="L"/>
          <p:cNvSpPr txBox="1"/>
          <p:nvPr/>
        </p:nvSpPr>
        <p:spPr>
          <a:xfrm>
            <a:off x="6818616" y="5100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167" name="Rectangle"/>
          <p:cNvSpPr/>
          <p:nvPr/>
        </p:nvSpPr>
        <p:spPr>
          <a:xfrm>
            <a:off x="7153653" y="5062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5794230" y="5343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9" name="Frames:"/>
          <p:cNvSpPr txBox="1"/>
          <p:nvPr/>
        </p:nvSpPr>
        <p:spPr>
          <a:xfrm>
            <a:off x="2625493" y="4516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170" name="Line"/>
          <p:cNvSpPr/>
          <p:nvPr/>
        </p:nvSpPr>
        <p:spPr>
          <a:xfrm rot="18900000">
            <a:off x="5139867" y="5683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note: quotes for strings…"/>
          <p:cNvSpPr txBox="1"/>
          <p:nvPr/>
        </p:nvSpPr>
        <p:spPr>
          <a:xfrm>
            <a:off x="1926983" y="3310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5190179" y="3396629"/>
            <a:ext cx="1" cy="4773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Practice with nesting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Practice with nesting...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Demo 2: FIFA 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Demo </a:t>
            </a:r>
            <a:r>
              <a:rPr lang="en-US" dirty="0"/>
              <a:t>3</a:t>
            </a:r>
            <a:r>
              <a:rPr dirty="0"/>
              <a:t>: FIFA JSON</a:t>
            </a:r>
          </a:p>
        </p:txBody>
      </p:sp>
      <p:sp>
        <p:nvSpPr>
          <p:cNvPr id="497" name="Goal: lookup stats about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lookup stats about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Player ID and column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lookup.py 20801 name</a:t>
            </a:r>
            <a:br>
              <a:rPr sz="2800" b="1"/>
            </a:br>
            <a:r>
              <a:rPr sz="2800"/>
              <a:t>Cristiano Ronaldo</a:t>
            </a:r>
            <a:br>
              <a:rPr sz="2800" b="1"/>
            </a:br>
            <a:endParaRPr sz="2800" b="1"/>
          </a:p>
        </p:txBody>
      </p:sp>
      <p:sp>
        <p:nvSpPr>
          <p:cNvPr id="498" name="{…"/>
          <p:cNvSpPr/>
          <p:nvPr/>
        </p:nvSpPr>
        <p:spPr>
          <a:xfrm>
            <a:off x="7340600" y="3175000"/>
            <a:ext cx="5095280" cy="2840534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600" b="0"/>
            </a:pPr>
            <a:r>
              <a:t>{</a:t>
            </a:r>
          </a:p>
          <a:p>
            <a:pPr algn="l">
              <a:defRPr sz="1600" b="0"/>
            </a:pPr>
            <a:r>
              <a:t>  "20801": {</a:t>
            </a:r>
          </a:p>
          <a:p>
            <a:pPr algn="l">
              <a:defRPr sz="1600" b="0"/>
            </a:pPr>
            <a:r>
              <a:t>    "name": "Cristiano Ronaldo",</a:t>
            </a:r>
          </a:p>
          <a:p>
            <a:pPr algn="l">
              <a:defRPr sz="1600" b="0"/>
            </a:pPr>
            <a:r>
              <a:t>    "Age": 32,</a:t>
            </a:r>
          </a:p>
          <a:p>
            <a:pPr algn="l">
              <a:defRPr sz="1600" b="0"/>
            </a:pPr>
            <a:r>
              <a:t>    "nationality": "Portugal",</a:t>
            </a:r>
          </a:p>
          <a:p>
            <a:pPr algn="l">
              <a:defRPr sz="1600" b="0"/>
            </a:pPr>
            <a:r>
              <a:t>    "club": "Real Madrid CF",</a:t>
            </a:r>
          </a:p>
          <a:p>
            <a:pPr algn="l">
              <a:defRPr sz="1600" b="0"/>
            </a:pPr>
            <a:r>
              <a:t>    "league": "Spanish Primera Divisi\u00f3n",</a:t>
            </a:r>
          </a:p>
          <a:p>
            <a:pPr algn="l">
              <a:defRPr sz="1600" b="0"/>
            </a:pPr>
            <a:r>
              <a:t>    "euro_wage": 565000,</a:t>
            </a:r>
          </a:p>
          <a:p>
            <a:pPr algn="l">
              <a:defRPr sz="1600" b="0"/>
            </a:pPr>
            <a:r>
              <a:t>    "networth": 95500000,</a:t>
            </a:r>
          </a:p>
          <a:p>
            <a:pPr algn="l">
              <a:defRPr sz="1600" b="0"/>
            </a:pPr>
            <a:r>
              <a:t>    "score_of_100": 94</a:t>
            </a:r>
          </a:p>
          <a:p>
            <a:pPr algn="l">
              <a:defRPr sz="1600" b="0"/>
            </a:pPr>
            <a:r>
              <a:t>...</a:t>
            </a:r>
          </a:p>
        </p:txBody>
      </p:sp>
      <p:sp>
        <p:nvSpPr>
          <p:cNvPr id="499" name="fifa.json"/>
          <p:cNvSpPr txBox="1"/>
          <p:nvPr/>
        </p:nvSpPr>
        <p:spPr>
          <a:xfrm>
            <a:off x="7352158" y="2616199"/>
            <a:ext cx="13230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fifa.json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emo 4: Prime Cach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4: Prime Cache</a:t>
            </a:r>
          </a:p>
        </p:txBody>
      </p:sp>
      <p:sp>
        <p:nvSpPr>
          <p:cNvPr id="505" name="Goal: find number of primes less than N, cache previous return val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find number of primes less than N, cache previous return vals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integer 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How many primes are less than that number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Demo 5: Upper Autocomple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5: Upper Autocomplete</a:t>
            </a:r>
          </a:p>
        </p:txBody>
      </p:sp>
      <p:sp>
        <p:nvSpPr>
          <p:cNvPr id="508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486578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complete phrase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partial phrase ending with a *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upper case version of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Options to autocomplete </a:t>
            </a:r>
          </a:p>
        </p:txBody>
      </p:sp>
      <p:sp>
        <p:nvSpPr>
          <p:cNvPr id="509" name="Example:  prompt&gt; python shout.py msg: hi HI msg: hello HELLO msg: h* 1: hi 2: hello select: 1 HI"/>
          <p:cNvSpPr txBox="1"/>
          <p:nvPr/>
        </p:nvSpPr>
        <p:spPr>
          <a:xfrm>
            <a:off x="8065227" y="2890490"/>
            <a:ext cx="4415880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shout.py</a:t>
            </a:r>
            <a:br>
              <a:rPr sz="2800" b="1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</a:t>
            </a:r>
            <a:br>
              <a:rPr sz="2800"/>
            </a:br>
            <a:r>
              <a:rPr sz="2800"/>
              <a:t>HI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hello</a:t>
            </a:r>
            <a:br>
              <a:rPr sz="2800"/>
            </a:br>
            <a:r>
              <a:rPr sz="2800"/>
              <a:t>HELLO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h*</a:t>
            </a:r>
            <a:br>
              <a:rPr sz="2800"/>
            </a:br>
            <a:r>
              <a:rPr sz="2800"/>
              <a:t>1: hi</a:t>
            </a:r>
            <a:br>
              <a:rPr sz="2800"/>
            </a:br>
            <a:r>
              <a:rPr sz="2800"/>
              <a:t>2: hello</a:t>
            </a:r>
            <a:br>
              <a:rPr sz="2800"/>
            </a:br>
            <a:r>
              <a:rPr sz="2800"/>
              <a:t>select: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br>
              <a:rPr sz="2800"/>
            </a:br>
            <a:r>
              <a:rPr sz="2800"/>
              <a:t>HI</a:t>
            </a:r>
          </a:p>
        </p:txBody>
      </p:sp>
      <p:sp>
        <p:nvSpPr>
          <p:cNvPr id="510" name="autocomplete must work…"/>
          <p:cNvSpPr txBox="1"/>
          <p:nvPr/>
        </p:nvSpPr>
        <p:spPr>
          <a:xfrm>
            <a:off x="2276450" y="7073900"/>
            <a:ext cx="33211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autocomplete must work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across multiple runs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85" name="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differences with Python syntax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creating JSON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 JSON files</a:t>
            </a:r>
          </a:p>
        </p:txBody>
      </p:sp>
      <p:sp>
        <p:nvSpPr>
          <p:cNvPr id="186" name="Read: Sweigart Ch 14…"/>
          <p:cNvSpPr/>
          <p:nvPr/>
        </p:nvSpPr>
        <p:spPr>
          <a:xfrm>
            <a:off x="1676400" y="4531593"/>
            <a:ext cx="9652000" cy="1838723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Read: </a:t>
            </a:r>
            <a:r>
              <a:rPr dirty="0" err="1"/>
              <a:t>Sweigart</a:t>
            </a:r>
            <a:r>
              <a:rPr dirty="0"/>
              <a:t> Ch 14</a:t>
            </a: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2800" b="0" dirty="0">
                <a:sym typeface="Gill Sans Light"/>
                <a:hlinkClick r:id="rId2"/>
              </a:rPr>
              <a:t>https://automatetheboringstuff.com/2e/chapter16/</a:t>
            </a: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“JSON and APIs” to the end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8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9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19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9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19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19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195" name="We can use CSV files to store…"/>
          <p:cNvSpPr txBox="1"/>
          <p:nvPr/>
        </p:nvSpPr>
        <p:spPr>
          <a:xfrm>
            <a:off x="3788742" y="6959600"/>
            <a:ext cx="54273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can use CSV files to store</a:t>
            </a:r>
          </a:p>
          <a:p>
            <a:r>
              <a:t>data we would want in lists of lists</a:t>
            </a:r>
          </a:p>
        </p:txBody>
      </p:sp>
      <p:sp>
        <p:nvSpPr>
          <p:cNvPr id="196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9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0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0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0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0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0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05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06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07" name="?"/>
          <p:cNvSpPr txBox="1"/>
          <p:nvPr/>
        </p:nvSpPr>
        <p:spPr>
          <a:xfrm>
            <a:off x="8913452" y="5575300"/>
            <a:ext cx="61349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?</a:t>
            </a:r>
          </a:p>
        </p:txBody>
      </p:sp>
      <p:sp>
        <p:nvSpPr>
          <p:cNvPr id="208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12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13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14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15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16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17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18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9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0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21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22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46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47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48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49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50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51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52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3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54" name="Rectangle"/>
          <p:cNvSpPr/>
          <p:nvPr/>
        </p:nvSpPr>
        <p:spPr>
          <a:xfrm>
            <a:off x="304800" y="12807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6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59" name="Rectangle"/>
          <p:cNvSpPr/>
          <p:nvPr/>
        </p:nvSpPr>
        <p:spPr>
          <a:xfrm>
            <a:off x="7556500" y="5410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dicts use curly braces"/>
          <p:cNvSpPr txBox="1"/>
          <p:nvPr/>
        </p:nvSpPr>
        <p:spPr>
          <a:xfrm>
            <a:off x="3502620" y="4961560"/>
            <a:ext cx="3408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dicts use curly braces</a:t>
            </a:r>
          </a:p>
        </p:txBody>
      </p:sp>
      <p:sp>
        <p:nvSpPr>
          <p:cNvPr id="261" name="Rectangle"/>
          <p:cNvSpPr/>
          <p:nvPr/>
        </p:nvSpPr>
        <p:spPr>
          <a:xfrm>
            <a:off x="7556500" y="7696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67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68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69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70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71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72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73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4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75" name="Rectangle"/>
          <p:cNvSpPr/>
          <p:nvPr/>
        </p:nvSpPr>
        <p:spPr>
          <a:xfrm>
            <a:off x="558800" y="11684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7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8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9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80" name="Rectangle"/>
          <p:cNvSpPr/>
          <p:nvPr/>
        </p:nvSpPr>
        <p:spPr>
          <a:xfrm>
            <a:off x="8178800" y="6055864"/>
            <a:ext cx="921016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keys are separated from…"/>
          <p:cNvSpPr txBox="1"/>
          <p:nvPr/>
        </p:nvSpPr>
        <p:spPr>
          <a:xfrm>
            <a:off x="3228925" y="4783760"/>
            <a:ext cx="39561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keys are separated from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values with a colon</a:t>
            </a:r>
          </a:p>
        </p:txBody>
      </p:sp>
      <p:sp>
        <p:nvSpPr>
          <p:cNvPr id="282" name="Rectangle"/>
          <p:cNvSpPr/>
          <p:nvPr/>
        </p:nvSpPr>
        <p:spPr>
          <a:xfrm>
            <a:off x="9309100" y="6055864"/>
            <a:ext cx="485545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8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8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9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9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9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9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9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96" name="Rectangle"/>
          <p:cNvSpPr/>
          <p:nvPr/>
        </p:nvSpPr>
        <p:spPr>
          <a:xfrm>
            <a:off x="114300" y="11918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0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01" name="Rectangle"/>
          <p:cNvSpPr/>
          <p:nvPr/>
        </p:nvSpPr>
        <p:spPr>
          <a:xfrm>
            <a:off x="9766300" y="6424270"/>
            <a:ext cx="352674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lists use square brackets"/>
          <p:cNvSpPr txBox="1"/>
          <p:nvPr/>
        </p:nvSpPr>
        <p:spPr>
          <a:xfrm>
            <a:off x="3260625" y="4961560"/>
            <a:ext cx="3892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lists use square brackets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2003</Words>
  <Application>Microsoft Macintosh PowerPoint</Application>
  <PresentationFormat>Custom</PresentationFormat>
  <Paragraphs>441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Courier</vt:lpstr>
      <vt:lpstr>Gill Sans</vt:lpstr>
      <vt:lpstr>Gill Sans Light</vt:lpstr>
      <vt:lpstr>Gill Sans SemiBold</vt:lpstr>
      <vt:lpstr>Helvetica Neue</vt:lpstr>
      <vt:lpstr>White</vt:lpstr>
      <vt:lpstr>[220] JSON</vt:lpstr>
      <vt:lpstr>Practice with nesting...</vt:lpstr>
      <vt:lpstr>Learning Objectives Today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JSON</vt:lpstr>
      <vt:lpstr>Reading JSON Files</vt:lpstr>
      <vt:lpstr>Reading JSON Files</vt:lpstr>
      <vt:lpstr>Data Structures and Files</vt:lpstr>
      <vt:lpstr>Writing JSON Files</vt:lpstr>
      <vt:lpstr>Writing JSON Files</vt:lpstr>
      <vt:lpstr>Demo 1: Number Count</vt:lpstr>
      <vt:lpstr>Demo 2: Score Tracker</vt:lpstr>
      <vt:lpstr>Demo 3: FIFA JSON</vt:lpstr>
      <vt:lpstr>Demo 4: Prime Cache</vt:lpstr>
      <vt:lpstr>Demo 5: Upper Autocomplete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JSON</dc:title>
  <cp:lastModifiedBy>MEENA SYAMKUMAR</cp:lastModifiedBy>
  <cp:revision>18</cp:revision>
  <dcterms:modified xsi:type="dcterms:W3CDTF">2020-10-15T04:51:29Z</dcterms:modified>
</cp:coreProperties>
</file>