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331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25"/>
    <p:restoredTop sz="94611"/>
  </p:normalViewPr>
  <p:slideViewPr>
    <p:cSldViewPr snapToGrid="0" snapToObjects="1">
      <p:cViewPr varScale="1">
        <p:scale>
          <a:sx n="61" d="100"/>
          <a:sy n="61" d="100"/>
        </p:scale>
        <p:origin x="9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Objects+References"/>
          <p:cNvSpPr txBox="1">
            <a:spLocks noGrp="1"/>
          </p:cNvSpPr>
          <p:nvPr>
            <p:ph type="ctrTitle"/>
          </p:nvPr>
        </p:nvSpPr>
        <p:spPr>
          <a:xfrm>
            <a:off x="210740" y="1638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</a:t>
            </a:r>
            <a:r>
              <a:rPr dirty="0"/>
              <a:t>] </a:t>
            </a:r>
            <a:r>
              <a:rPr dirty="0" err="1"/>
              <a:t>Objects+References</a:t>
            </a:r>
            <a:endParaRPr dirty="0"/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422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>
            <a:normAutofit lnSpcReduction="10000"/>
          </a:bodyPr>
          <a:lstStyle/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Meena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Syamkumar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hangingPunct="1">
              <a:spcBef>
                <a:spcPct val="0"/>
              </a:spcBef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Mike 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Doescher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DC3269-84F6-3C4A-A734-C902DFF8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7124759"/>
            <a:ext cx="4495800" cy="841256"/>
          </a:xfrm>
          <a:prstGeom prst="rect">
            <a:avLst/>
          </a:prstGeom>
          <a:solidFill>
            <a:schemeClr val="accent1"/>
          </a:solidFill>
          <a:ln w="25400" algn="ctr">
            <a:solidFill>
              <a:srgbClr val="000000"/>
            </a:solidFill>
            <a:miter lim="4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Cheaters caught: 0</a:t>
            </a:r>
          </a:p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(Through P5)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98DB8-FC93-B64B-8BA4-8C35D492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1" y="7147044"/>
            <a:ext cx="4495800" cy="841256"/>
          </a:xfrm>
          <a:prstGeom prst="rect">
            <a:avLst/>
          </a:prstGeom>
          <a:noFill/>
          <a:ln w="25400" algn="ctr">
            <a:noFill/>
            <a:miter lim="400000"/>
            <a:headEnd/>
            <a:tailEnd/>
          </a:ln>
          <a:effectLst/>
        </p:spPr>
        <p:txBody>
          <a:bodyPr lIns="50800" tIns="50800" rIns="50800" bIns="50800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ctr" eaLnBrk="1"/>
            <a:r>
              <a:rPr lang="en-US" altLang="en-US" dirty="0">
                <a:latin typeface="Helvetica Neue" panose="02000503000000020004" pitchFamily="2" charset="0"/>
                <a:sym typeface="Helvetica Neue" panose="02000503000000020004" pitchFamily="2" charset="0"/>
              </a:rPr>
              <a:t>Do not post &gt; 5 lines on Piazza!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59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[0] = 99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[0] = 99</a:t>
            </a:r>
          </a:p>
        </p:txBody>
      </p:sp>
      <p:sp>
        <p:nvSpPr>
          <p:cNvPr id="460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immutable</a:t>
            </a:r>
            <a:r>
              <a:t> (like a string)</a:t>
            </a:r>
          </a:p>
        </p:txBody>
      </p:sp>
      <p:sp>
        <p:nvSpPr>
          <p:cNvPr id="461" name="Traceback (most recent call last):…"/>
          <p:cNvSpPr txBox="1"/>
          <p:nvPr/>
        </p:nvSpPr>
        <p:spPr>
          <a:xfrm>
            <a:off x="6177861" y="4813299"/>
            <a:ext cx="6766360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Traceback (most recent call last):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  File "&lt;stdin&gt;", line 1, in &lt;module&gt;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 b="0">
                <a:latin typeface="Menlo"/>
                <a:ea typeface="Menlo"/>
                <a:cs typeface="Menlo"/>
                <a:sym typeface="Menlo"/>
              </a:defRPr>
            </a:pPr>
            <a:r>
              <a:t>TypeError: 'tuple' object does not support item assignment</a:t>
            </a:r>
          </a:p>
        </p:txBody>
      </p:sp>
      <p:sp>
        <p:nvSpPr>
          <p:cNvPr id="462" name="Crashes!"/>
          <p:cNvSpPr txBox="1"/>
          <p:nvPr/>
        </p:nvSpPr>
        <p:spPr>
          <a:xfrm>
            <a:off x="6133603" y="4368799"/>
            <a:ext cx="14233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Crashes!</a:t>
            </a:r>
          </a:p>
        </p:txBody>
      </p:sp>
      <p:sp>
        <p:nvSpPr>
          <p:cNvPr id="469" name="Connection Line"/>
          <p:cNvSpPr/>
          <p:nvPr/>
        </p:nvSpPr>
        <p:spPr>
          <a:xfrm>
            <a:off x="5555191" y="3838273"/>
            <a:ext cx="1197522" cy="537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05" extrusionOk="0">
                <a:moveTo>
                  <a:pt x="21600" y="20705"/>
                </a:moveTo>
                <a:cubicBezTo>
                  <a:pt x="17968" y="5976"/>
                  <a:pt x="10768" y="-895"/>
                  <a:pt x="0" y="93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changes list to…"/>
          <p:cNvSpPr txBox="1"/>
          <p:nvPr/>
        </p:nvSpPr>
        <p:spPr>
          <a:xfrm>
            <a:off x="8349133" y="3378274"/>
            <a:ext cx="24238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changes list to</a:t>
            </a:r>
          </a:p>
          <a:p>
            <a:pPr>
              <a:defRPr b="0"/>
            </a:pPr>
            <a:r>
              <a:t>[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99</a:t>
            </a:r>
            <a:r>
              <a:t>, 100, 300]</a:t>
            </a:r>
          </a:p>
        </p:txBody>
      </p:sp>
      <p:sp>
        <p:nvSpPr>
          <p:cNvPr id="470" name="Connection Line"/>
          <p:cNvSpPr/>
          <p:nvPr/>
        </p:nvSpPr>
        <p:spPr>
          <a:xfrm>
            <a:off x="5402791" y="3063984"/>
            <a:ext cx="3504953" cy="347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16207"/>
                </a:moveTo>
                <a:cubicBezTo>
                  <a:pt x="13703" y="-4963"/>
                  <a:pt x="6503" y="-5393"/>
                  <a:pt x="0" y="14917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6" name="Why would we ever want immutability?…"/>
          <p:cNvSpPr txBox="1"/>
          <p:nvPr/>
        </p:nvSpPr>
        <p:spPr>
          <a:xfrm>
            <a:off x="5690679" y="6767620"/>
            <a:ext cx="682632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i="1">
                <a:solidFill>
                  <a:srgbClr val="5E5E5E"/>
                </a:solidFill>
              </a:defRPr>
            </a:pPr>
            <a:r>
              <a:t>Why would we ever want immutability?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avoid certain bugs</a:t>
            </a:r>
          </a:p>
          <a:p>
            <a:pPr marL="860425" indent="-555625" algn="l">
              <a:buSzPct val="100000"/>
              <a:buAutoNum type="arabicPeriod"/>
              <a:defRPr sz="2800" b="0">
                <a:solidFill>
                  <a:srgbClr val="5E5E5E"/>
                </a:solidFill>
              </a:defRPr>
            </a:pPr>
            <a:r>
              <a:t>some use cases require it (e.g., dict keys)</a:t>
            </a:r>
          </a:p>
        </p:txBody>
      </p:sp>
      <p:sp>
        <p:nvSpPr>
          <p:cNvPr id="467" name="Dingbat Check"/>
          <p:cNvSpPr/>
          <p:nvPr/>
        </p:nvSpPr>
        <p:spPr>
          <a:xfrm>
            <a:off x="454129" y="3089996"/>
            <a:ext cx="559227" cy="53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8" name="Dingbat X"/>
          <p:cNvSpPr/>
          <p:nvPr/>
        </p:nvSpPr>
        <p:spPr>
          <a:xfrm>
            <a:off x="387085" y="36475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73" name="buildings = {   [0,0]: “Comp Sci”,   [0,2]: “Psychology”,   [4,0]: “Noland”,   [1,8]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[0,0]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[0,2]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[4,0]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[1,8]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74" name="Traceback (most recent call last):…"/>
          <p:cNvSpPr txBox="1"/>
          <p:nvPr/>
        </p:nvSpPr>
        <p:spPr>
          <a:xfrm>
            <a:off x="2878509" y="7175499"/>
            <a:ext cx="7247782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Traceback (most recent call last):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File "test2.py", line 1, in &lt;module&gt;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buildings = {[0,0]: "CS"}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TypeError: unhashable type: 'list'</a:t>
            </a:r>
          </a:p>
        </p:txBody>
      </p:sp>
      <p:sp>
        <p:nvSpPr>
          <p:cNvPr id="475" name="FAILS!"/>
          <p:cNvSpPr txBox="1"/>
          <p:nvPr/>
        </p:nvSpPr>
        <p:spPr>
          <a:xfrm>
            <a:off x="2821731" y="6242050"/>
            <a:ext cx="21035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FAILS!</a:t>
            </a:r>
          </a:p>
        </p:txBody>
      </p:sp>
      <p:sp>
        <p:nvSpPr>
          <p:cNvPr id="478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7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Example: location -&gt; building map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location -&gt; building mapping</a:t>
            </a:r>
          </a:p>
        </p:txBody>
      </p:sp>
      <p:sp>
        <p:nvSpPr>
          <p:cNvPr id="481" name="buildings = {   (0,0): “Comp Sci”,   (0,2): “Psychology”,   (4,0): “Noland”,   (1,8): “Van Vleck” }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335215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buildings = {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(0,0)</a:t>
            </a:r>
            <a:r>
              <a:t>: “Comp Sci”,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(0,2)</a:t>
            </a:r>
            <a:r>
              <a:t>: “Psychology”,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(4,0)</a:t>
            </a:r>
            <a:r>
              <a:t>: “Noland”,</a:t>
            </a:r>
            <a:br/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(1,8)</a:t>
            </a:r>
            <a:r>
              <a:t>: “Van Vleck”</a:t>
            </a:r>
            <a:br/>
            <a:r>
              <a:t>}</a:t>
            </a:r>
          </a:p>
        </p:txBody>
      </p:sp>
      <p:sp>
        <p:nvSpPr>
          <p:cNvPr id="482" name="Succeeds!…"/>
          <p:cNvSpPr txBox="1"/>
          <p:nvPr/>
        </p:nvSpPr>
        <p:spPr>
          <a:xfrm>
            <a:off x="1550888" y="6267449"/>
            <a:ext cx="3273624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Succeeds!</a:t>
            </a:r>
          </a:p>
          <a:p>
            <a:pPr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(with tuples)</a:t>
            </a:r>
          </a:p>
        </p:txBody>
      </p:sp>
      <p:sp>
        <p:nvSpPr>
          <p:cNvPr id="485" name="Connection Line"/>
          <p:cNvSpPr/>
          <p:nvPr/>
        </p:nvSpPr>
        <p:spPr>
          <a:xfrm>
            <a:off x="2155030" y="4222435"/>
            <a:ext cx="1328524" cy="81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18" h="21600" extrusionOk="0">
                <a:moveTo>
                  <a:pt x="20718" y="21600"/>
                </a:moveTo>
                <a:cubicBezTo>
                  <a:pt x="5994" y="20346"/>
                  <a:pt x="-882" y="13146"/>
                  <a:pt x="9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4" name="trying to use x,y coordinates as key"/>
          <p:cNvSpPr txBox="1"/>
          <p:nvPr/>
        </p:nvSpPr>
        <p:spPr>
          <a:xfrm>
            <a:off x="3838748" y="4825999"/>
            <a:ext cx="44891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trying to use x,y coordinates as key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A note on parenthetical charac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A note on parenthetical characters</a:t>
            </a:r>
          </a:p>
        </p:txBody>
      </p:sp>
      <p:sp>
        <p:nvSpPr>
          <p:cNvPr id="522" name="parentheses:    ( and )"/>
          <p:cNvSpPr txBox="1"/>
          <p:nvPr/>
        </p:nvSpPr>
        <p:spPr>
          <a:xfrm>
            <a:off x="661640" y="2743294"/>
            <a:ext cx="350272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parentheses: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523" name="brackets:    [ and ]"/>
          <p:cNvSpPr txBox="1"/>
          <p:nvPr/>
        </p:nvSpPr>
        <p:spPr>
          <a:xfrm>
            <a:off x="1157840" y="5422899"/>
            <a:ext cx="29999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brackets: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</a:p>
        </p:txBody>
      </p:sp>
      <p:sp>
        <p:nvSpPr>
          <p:cNvPr id="524" name="braces:    { and }"/>
          <p:cNvSpPr txBox="1"/>
          <p:nvPr/>
        </p:nvSpPr>
        <p:spPr>
          <a:xfrm>
            <a:off x="1488322" y="8064499"/>
            <a:ext cx="262121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braces:   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{</a:t>
            </a:r>
            <a:r>
              <a:t> and </a:t>
            </a:r>
            <a:r>
              <a: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}</a:t>
            </a:r>
          </a:p>
        </p:txBody>
      </p:sp>
      <p:sp>
        <p:nvSpPr>
          <p:cNvPr id="525" name="type of parenthesis"/>
          <p:cNvSpPr txBox="1"/>
          <p:nvPr/>
        </p:nvSpPr>
        <p:spPr>
          <a:xfrm>
            <a:off x="434776" y="1384299"/>
            <a:ext cx="4096148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type of parenthesis</a:t>
            </a:r>
          </a:p>
        </p:txBody>
      </p:sp>
      <p:sp>
        <p:nvSpPr>
          <p:cNvPr id="526" name="uses"/>
          <p:cNvSpPr txBox="1"/>
          <p:nvPr/>
        </p:nvSpPr>
        <p:spPr>
          <a:xfrm>
            <a:off x="6893520" y="1384299"/>
            <a:ext cx="100846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uses</a:t>
            </a:r>
          </a:p>
        </p:txBody>
      </p:sp>
      <p:sp>
        <p:nvSpPr>
          <p:cNvPr id="527" name="specifying order:"/>
          <p:cNvSpPr txBox="1"/>
          <p:nvPr/>
        </p:nvSpPr>
        <p:spPr>
          <a:xfrm>
            <a:off x="6081814" y="2071537"/>
            <a:ext cx="22135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specifying order: </a:t>
            </a:r>
          </a:p>
        </p:txBody>
      </p:sp>
      <p:sp>
        <p:nvSpPr>
          <p:cNvPr id="528" name="function invocation:"/>
          <p:cNvSpPr txBox="1"/>
          <p:nvPr/>
        </p:nvSpPr>
        <p:spPr>
          <a:xfrm>
            <a:off x="5763471" y="2833537"/>
            <a:ext cx="2531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function invocation:</a:t>
            </a:r>
          </a:p>
        </p:txBody>
      </p:sp>
      <p:sp>
        <p:nvSpPr>
          <p:cNvPr id="529" name="sequence indexing:"/>
          <p:cNvSpPr txBox="1"/>
          <p:nvPr/>
        </p:nvSpPr>
        <p:spPr>
          <a:xfrm>
            <a:off x="5861251" y="5373537"/>
            <a:ext cx="24340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indexing:</a:t>
            </a:r>
          </a:p>
        </p:txBody>
      </p:sp>
      <p:sp>
        <p:nvSpPr>
          <p:cNvPr id="530" name="sequence slicing:"/>
          <p:cNvSpPr txBox="1"/>
          <p:nvPr/>
        </p:nvSpPr>
        <p:spPr>
          <a:xfrm>
            <a:off x="6149829" y="6135537"/>
            <a:ext cx="214550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sequence</a:t>
            </a:r>
            <a:r>
              <a:t> slicing:</a:t>
            </a:r>
          </a:p>
        </p:txBody>
      </p:sp>
      <p:sp>
        <p:nvSpPr>
          <p:cNvPr id="531" name="dict lookup:"/>
          <p:cNvSpPr txBox="1"/>
          <p:nvPr/>
        </p:nvSpPr>
        <p:spPr>
          <a:xfrm>
            <a:off x="6718352" y="6897537"/>
            <a:ext cx="15769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lookup:</a:t>
            </a:r>
          </a:p>
        </p:txBody>
      </p:sp>
      <p:sp>
        <p:nvSpPr>
          <p:cNvPr id="532" name="list creation:"/>
          <p:cNvSpPr txBox="1"/>
          <p:nvPr/>
        </p:nvSpPr>
        <p:spPr>
          <a:xfrm>
            <a:off x="6664030" y="4611537"/>
            <a:ext cx="1631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list</a:t>
            </a:r>
            <a:r>
              <a:t> creation:</a:t>
            </a:r>
          </a:p>
        </p:txBody>
      </p:sp>
      <p:sp>
        <p:nvSpPr>
          <p:cNvPr id="533" name="dict creation:"/>
          <p:cNvSpPr txBox="1"/>
          <p:nvPr/>
        </p:nvSpPr>
        <p:spPr>
          <a:xfrm>
            <a:off x="6559255" y="7913537"/>
            <a:ext cx="17360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dict</a:t>
            </a:r>
            <a:r>
              <a:t> creation:</a:t>
            </a:r>
          </a:p>
        </p:txBody>
      </p:sp>
      <p:sp>
        <p:nvSpPr>
          <p:cNvPr id="534" name="set creation:"/>
          <p:cNvSpPr txBox="1"/>
          <p:nvPr/>
        </p:nvSpPr>
        <p:spPr>
          <a:xfrm>
            <a:off x="6651677" y="8675537"/>
            <a:ext cx="164365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r">
              <a:defRPr b="0">
                <a:solidFill>
                  <a:srgbClr val="929292"/>
                </a:solidFill>
              </a:defRPr>
            </a:pPr>
            <a:r>
              <a:rPr>
                <a:solidFill>
                  <a:schemeClr val="accent1"/>
                </a:solidFill>
              </a:rPr>
              <a:t>set</a:t>
            </a:r>
            <a:r>
              <a:t> creation:</a:t>
            </a:r>
          </a:p>
        </p:txBody>
      </p:sp>
      <p:sp>
        <p:nvSpPr>
          <p:cNvPr id="535" name="(1+2)*3"/>
          <p:cNvSpPr txBox="1"/>
          <p:nvPr/>
        </p:nvSpPr>
        <p:spPr>
          <a:xfrm>
            <a:off x="8518869" y="2065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(1+2)*3</a:t>
            </a:r>
          </a:p>
        </p:txBody>
      </p:sp>
      <p:sp>
        <p:nvSpPr>
          <p:cNvPr id="536" name="f()"/>
          <p:cNvSpPr txBox="1"/>
          <p:nvPr/>
        </p:nvSpPr>
        <p:spPr>
          <a:xfrm>
            <a:off x="8518869" y="2827187"/>
            <a:ext cx="663031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f()</a:t>
            </a:r>
          </a:p>
        </p:txBody>
      </p:sp>
      <p:sp>
        <p:nvSpPr>
          <p:cNvPr id="537" name="s[-1]"/>
          <p:cNvSpPr txBox="1"/>
          <p:nvPr/>
        </p:nvSpPr>
        <p:spPr>
          <a:xfrm>
            <a:off x="8518869" y="5367187"/>
            <a:ext cx="102885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</a:t>
            </a:r>
          </a:p>
        </p:txBody>
      </p:sp>
      <p:sp>
        <p:nvSpPr>
          <p:cNvPr id="538" name="s[1:-2]"/>
          <p:cNvSpPr txBox="1"/>
          <p:nvPr/>
        </p:nvSpPr>
        <p:spPr>
          <a:xfrm>
            <a:off x="8518869" y="612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s[1:-2]</a:t>
            </a:r>
          </a:p>
        </p:txBody>
      </p:sp>
      <p:sp>
        <p:nvSpPr>
          <p:cNvPr id="539" name="d[&quot;one&quot;]"/>
          <p:cNvSpPr txBox="1"/>
          <p:nvPr/>
        </p:nvSpPr>
        <p:spPr>
          <a:xfrm>
            <a:off x="8518869" y="6891187"/>
            <a:ext cx="157758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d["one"]</a:t>
            </a:r>
          </a:p>
        </p:txBody>
      </p:sp>
      <p:sp>
        <p:nvSpPr>
          <p:cNvPr id="540" name="s = [1,2,3]"/>
          <p:cNvSpPr txBox="1"/>
          <p:nvPr/>
        </p:nvSpPr>
        <p:spPr>
          <a:xfrm>
            <a:off x="8518869" y="4605187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 = [1,2,3]</a:t>
            </a:r>
          </a:p>
        </p:txBody>
      </p:sp>
      <p:sp>
        <p:nvSpPr>
          <p:cNvPr id="541" name="d = {&quot;one&quot;:1, &quot;two&quot;:2}"/>
          <p:cNvSpPr txBox="1"/>
          <p:nvPr/>
        </p:nvSpPr>
        <p:spPr>
          <a:xfrm>
            <a:off x="8518869" y="7907187"/>
            <a:ext cx="413831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 = {"one":1, "two":2}</a:t>
            </a:r>
          </a:p>
        </p:txBody>
      </p:sp>
      <p:sp>
        <p:nvSpPr>
          <p:cNvPr id="542" name="{1,2,3}"/>
          <p:cNvSpPr txBox="1"/>
          <p:nvPr/>
        </p:nvSpPr>
        <p:spPr>
          <a:xfrm>
            <a:off x="8518869" y="866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{1,2,3}</a:t>
            </a:r>
          </a:p>
        </p:txBody>
      </p:sp>
      <p:sp>
        <p:nvSpPr>
          <p:cNvPr id="543" name="Line"/>
          <p:cNvSpPr/>
          <p:nvPr/>
        </p:nvSpPr>
        <p:spPr>
          <a:xfrm flipV="1">
            <a:off x="4142854" y="2317945"/>
            <a:ext cx="1663155" cy="5817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 flipV="1">
            <a:off x="4149898" y="3060598"/>
            <a:ext cx="1342679" cy="223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Line"/>
          <p:cNvSpPr/>
          <p:nvPr/>
        </p:nvSpPr>
        <p:spPr>
          <a:xfrm flipV="1">
            <a:off x="4310831" y="4889794"/>
            <a:ext cx="2155578" cy="80704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6" name="Line"/>
          <p:cNvSpPr/>
          <p:nvPr/>
        </p:nvSpPr>
        <p:spPr>
          <a:xfrm flipV="1">
            <a:off x="4310831" y="5608634"/>
            <a:ext cx="1192164" cy="1644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7" name="Line"/>
          <p:cNvSpPr/>
          <p:nvPr/>
        </p:nvSpPr>
        <p:spPr>
          <a:xfrm>
            <a:off x="4310831" y="5849240"/>
            <a:ext cx="1457623" cy="50561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8" name="Line"/>
          <p:cNvSpPr/>
          <p:nvPr/>
        </p:nvSpPr>
        <p:spPr>
          <a:xfrm>
            <a:off x="4310831" y="5925439"/>
            <a:ext cx="2157256" cy="12118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9" name="Line"/>
          <p:cNvSpPr/>
          <p:nvPr/>
        </p:nvSpPr>
        <p:spPr>
          <a:xfrm flipV="1">
            <a:off x="4310831" y="8164659"/>
            <a:ext cx="2044155" cy="721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0" name="Line"/>
          <p:cNvSpPr/>
          <p:nvPr/>
        </p:nvSpPr>
        <p:spPr>
          <a:xfrm>
            <a:off x="4310831" y="8490840"/>
            <a:ext cx="2127301" cy="44167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1" name="tuple:"/>
          <p:cNvSpPr txBox="1"/>
          <p:nvPr/>
        </p:nvSpPr>
        <p:spPr>
          <a:xfrm>
            <a:off x="7495086" y="3595537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tuple:</a:t>
            </a:r>
          </a:p>
        </p:txBody>
      </p:sp>
      <p:sp>
        <p:nvSpPr>
          <p:cNvPr id="552" name="(1,2,3)"/>
          <p:cNvSpPr txBox="1"/>
          <p:nvPr/>
        </p:nvSpPr>
        <p:spPr>
          <a:xfrm>
            <a:off x="8518869" y="3589187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(1,2,3)</a:t>
            </a:r>
          </a:p>
        </p:txBody>
      </p:sp>
      <p:sp>
        <p:nvSpPr>
          <p:cNvPr id="553" name="Line"/>
          <p:cNvSpPr/>
          <p:nvPr/>
        </p:nvSpPr>
        <p:spPr>
          <a:xfrm>
            <a:off x="4149551" y="3260027"/>
            <a:ext cx="3186239" cy="5667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(1+2)"/>
          <p:cNvSpPr txBox="1"/>
          <p:nvPr/>
        </p:nvSpPr>
        <p:spPr>
          <a:xfrm>
            <a:off x="10522136" y="2077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(1+2)</a:t>
            </a:r>
          </a:p>
        </p:txBody>
      </p:sp>
      <p:sp>
        <p:nvSpPr>
          <p:cNvPr id="555" name="(1+2,)"/>
          <p:cNvSpPr txBox="1"/>
          <p:nvPr/>
        </p:nvSpPr>
        <p:spPr>
          <a:xfrm>
            <a:off x="10522136" y="3601887"/>
            <a:ext cx="1394670" cy="444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(1+2,)</a:t>
            </a:r>
          </a:p>
        </p:txBody>
      </p:sp>
      <p:sp>
        <p:nvSpPr>
          <p:cNvPr id="556" name="tuple of size 1"/>
          <p:cNvSpPr txBox="1"/>
          <p:nvPr/>
        </p:nvSpPr>
        <p:spPr>
          <a:xfrm>
            <a:off x="10442674" y="4013199"/>
            <a:ext cx="15535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 b="0"/>
            </a:lvl1pPr>
          </a:lstStyle>
          <a:p>
            <a:r>
              <a:t>tuple of size 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55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ee any bug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See any bugs?</a:t>
            </a:r>
          </a:p>
        </p:txBody>
      </p:sp>
      <p:sp>
        <p:nvSpPr>
          <p:cNvPr id="562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63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p[1]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p[2])</a:t>
            </a:r>
          </a:p>
        </p:txBody>
      </p:sp>
      <p:pic>
        <p:nvPicPr>
          <p:cNvPr id="56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66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67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68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69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70" name="Ant"/>
          <p:cNvSpPr/>
          <p:nvPr/>
        </p:nvSpPr>
        <p:spPr>
          <a:xfrm rot="120672">
            <a:off x="6091487" y="508275"/>
            <a:ext cx="1533026" cy="63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1" extrusionOk="0">
                <a:moveTo>
                  <a:pt x="4804" y="6"/>
                </a:moveTo>
                <a:cubicBezTo>
                  <a:pt x="4688" y="16"/>
                  <a:pt x="4568" y="40"/>
                  <a:pt x="4446" y="75"/>
                </a:cubicBezTo>
                <a:cubicBezTo>
                  <a:pt x="1063" y="1061"/>
                  <a:pt x="275" y="9905"/>
                  <a:pt x="275" y="9905"/>
                </a:cubicBezTo>
                <a:cubicBezTo>
                  <a:pt x="675" y="10384"/>
                  <a:pt x="2079" y="11684"/>
                  <a:pt x="2739" y="12138"/>
                </a:cubicBezTo>
                <a:cubicBezTo>
                  <a:pt x="2020" y="17184"/>
                  <a:pt x="832" y="19983"/>
                  <a:pt x="0" y="21449"/>
                </a:cubicBezTo>
                <a:lnTo>
                  <a:pt x="275" y="21449"/>
                </a:lnTo>
                <a:cubicBezTo>
                  <a:pt x="275" y="21449"/>
                  <a:pt x="2452" y="18388"/>
                  <a:pt x="3360" y="12422"/>
                </a:cubicBezTo>
                <a:cubicBezTo>
                  <a:pt x="3479" y="12487"/>
                  <a:pt x="3608" y="12538"/>
                  <a:pt x="3743" y="12564"/>
                </a:cubicBezTo>
                <a:cubicBezTo>
                  <a:pt x="3257" y="16753"/>
                  <a:pt x="2371" y="19606"/>
                  <a:pt x="1587" y="21461"/>
                </a:cubicBezTo>
                <a:lnTo>
                  <a:pt x="1911" y="21461"/>
                </a:lnTo>
                <a:cubicBezTo>
                  <a:pt x="1911" y="21461"/>
                  <a:pt x="3480" y="18997"/>
                  <a:pt x="4457" y="12628"/>
                </a:cubicBezTo>
                <a:cubicBezTo>
                  <a:pt x="6538" y="12654"/>
                  <a:pt x="7141" y="11463"/>
                  <a:pt x="7746" y="9815"/>
                </a:cubicBezTo>
                <a:cubicBezTo>
                  <a:pt x="8108" y="10620"/>
                  <a:pt x="8644" y="11060"/>
                  <a:pt x="9119" y="10736"/>
                </a:cubicBezTo>
                <a:cubicBezTo>
                  <a:pt x="9022" y="11773"/>
                  <a:pt x="8277" y="12553"/>
                  <a:pt x="7699" y="12916"/>
                </a:cubicBezTo>
                <a:cubicBezTo>
                  <a:pt x="7699" y="12916"/>
                  <a:pt x="7579" y="16934"/>
                  <a:pt x="4743" y="21461"/>
                </a:cubicBezTo>
                <a:lnTo>
                  <a:pt x="5040" y="21461"/>
                </a:lnTo>
                <a:cubicBezTo>
                  <a:pt x="5040" y="21461"/>
                  <a:pt x="6910" y="19269"/>
                  <a:pt x="7736" y="15494"/>
                </a:cubicBezTo>
                <a:cubicBezTo>
                  <a:pt x="7520" y="18854"/>
                  <a:pt x="6381" y="21461"/>
                  <a:pt x="6381" y="21461"/>
                </a:cubicBezTo>
                <a:lnTo>
                  <a:pt x="6688" y="21461"/>
                </a:lnTo>
                <a:cubicBezTo>
                  <a:pt x="7985" y="18517"/>
                  <a:pt x="8374" y="16093"/>
                  <a:pt x="8412" y="13719"/>
                </a:cubicBezTo>
                <a:cubicBezTo>
                  <a:pt x="8720" y="13589"/>
                  <a:pt x="9130" y="13317"/>
                  <a:pt x="9627" y="12746"/>
                </a:cubicBezTo>
                <a:cubicBezTo>
                  <a:pt x="9930" y="12409"/>
                  <a:pt x="10168" y="12019"/>
                  <a:pt x="10352" y="11656"/>
                </a:cubicBezTo>
                <a:cubicBezTo>
                  <a:pt x="10400" y="11565"/>
                  <a:pt x="10437" y="11474"/>
                  <a:pt x="10475" y="11396"/>
                </a:cubicBezTo>
                <a:cubicBezTo>
                  <a:pt x="10513" y="11305"/>
                  <a:pt x="10546" y="11228"/>
                  <a:pt x="10578" y="11137"/>
                </a:cubicBezTo>
                <a:cubicBezTo>
                  <a:pt x="10978" y="11383"/>
                  <a:pt x="11448" y="11345"/>
                  <a:pt x="11718" y="11190"/>
                </a:cubicBezTo>
                <a:cubicBezTo>
                  <a:pt x="12269" y="13719"/>
                  <a:pt x="13524" y="14575"/>
                  <a:pt x="14453" y="14627"/>
                </a:cubicBezTo>
                <a:cubicBezTo>
                  <a:pt x="14448" y="14627"/>
                  <a:pt x="14409" y="14627"/>
                  <a:pt x="14431" y="14627"/>
                </a:cubicBezTo>
                <a:cubicBezTo>
                  <a:pt x="14885" y="19776"/>
                  <a:pt x="16688" y="21449"/>
                  <a:pt x="16688" y="21449"/>
                </a:cubicBezTo>
                <a:lnTo>
                  <a:pt x="17019" y="21449"/>
                </a:lnTo>
                <a:cubicBezTo>
                  <a:pt x="15496" y="19516"/>
                  <a:pt x="15095" y="16157"/>
                  <a:pt x="14986" y="14444"/>
                </a:cubicBezTo>
                <a:cubicBezTo>
                  <a:pt x="16289" y="20619"/>
                  <a:pt x="17835" y="21449"/>
                  <a:pt x="17835" y="21449"/>
                </a:cubicBezTo>
                <a:lnTo>
                  <a:pt x="18159" y="21449"/>
                </a:lnTo>
                <a:cubicBezTo>
                  <a:pt x="17041" y="20255"/>
                  <a:pt x="16268" y="18620"/>
                  <a:pt x="15268" y="13354"/>
                </a:cubicBezTo>
                <a:cubicBezTo>
                  <a:pt x="14728" y="13354"/>
                  <a:pt x="14301" y="13172"/>
                  <a:pt x="13977" y="12965"/>
                </a:cubicBezTo>
                <a:cubicBezTo>
                  <a:pt x="13528" y="12589"/>
                  <a:pt x="13052" y="11877"/>
                  <a:pt x="12879" y="10541"/>
                </a:cubicBezTo>
                <a:cubicBezTo>
                  <a:pt x="13312" y="10061"/>
                  <a:pt x="14075" y="9077"/>
                  <a:pt x="14237" y="6625"/>
                </a:cubicBezTo>
                <a:cubicBezTo>
                  <a:pt x="14777" y="8078"/>
                  <a:pt x="16062" y="9892"/>
                  <a:pt x="17007" y="9892"/>
                </a:cubicBezTo>
                <a:cubicBezTo>
                  <a:pt x="17148" y="9892"/>
                  <a:pt x="17278" y="9803"/>
                  <a:pt x="17278" y="9803"/>
                </a:cubicBezTo>
                <a:cubicBezTo>
                  <a:pt x="17278" y="9803"/>
                  <a:pt x="18040" y="11772"/>
                  <a:pt x="18051" y="11603"/>
                </a:cubicBezTo>
                <a:cubicBezTo>
                  <a:pt x="18245" y="8983"/>
                  <a:pt x="17862" y="6194"/>
                  <a:pt x="17105" y="3755"/>
                </a:cubicBezTo>
                <a:lnTo>
                  <a:pt x="17068" y="3626"/>
                </a:lnTo>
                <a:cubicBezTo>
                  <a:pt x="17242" y="3556"/>
                  <a:pt x="18012" y="3231"/>
                  <a:pt x="18944" y="2276"/>
                </a:cubicBezTo>
                <a:cubicBezTo>
                  <a:pt x="20386" y="6700"/>
                  <a:pt x="20903" y="12941"/>
                  <a:pt x="20903" y="12941"/>
                </a:cubicBezTo>
                <a:lnTo>
                  <a:pt x="21077" y="13123"/>
                </a:lnTo>
                <a:cubicBezTo>
                  <a:pt x="21077" y="13123"/>
                  <a:pt x="20765" y="7509"/>
                  <a:pt x="19258" y="1944"/>
                </a:cubicBezTo>
                <a:cubicBezTo>
                  <a:pt x="19425" y="1750"/>
                  <a:pt x="19590" y="1541"/>
                  <a:pt x="19753" y="1307"/>
                </a:cubicBezTo>
                <a:cubicBezTo>
                  <a:pt x="20752" y="3344"/>
                  <a:pt x="21460" y="8932"/>
                  <a:pt x="21460" y="8932"/>
                </a:cubicBezTo>
                <a:lnTo>
                  <a:pt x="21600" y="9074"/>
                </a:lnTo>
                <a:cubicBezTo>
                  <a:pt x="21600" y="9074"/>
                  <a:pt x="21109" y="3459"/>
                  <a:pt x="19758" y="294"/>
                </a:cubicBezTo>
                <a:cubicBezTo>
                  <a:pt x="19758" y="294"/>
                  <a:pt x="19536" y="762"/>
                  <a:pt x="19091" y="1356"/>
                </a:cubicBezTo>
                <a:cubicBezTo>
                  <a:pt x="19033" y="1153"/>
                  <a:pt x="18977" y="950"/>
                  <a:pt x="18915" y="748"/>
                </a:cubicBezTo>
                <a:cubicBezTo>
                  <a:pt x="18915" y="748"/>
                  <a:pt x="18105" y="2258"/>
                  <a:pt x="16842" y="2993"/>
                </a:cubicBezTo>
                <a:cubicBezTo>
                  <a:pt x="16456" y="2047"/>
                  <a:pt x="15987" y="1452"/>
                  <a:pt x="15689" y="1279"/>
                </a:cubicBezTo>
                <a:cubicBezTo>
                  <a:pt x="14554" y="617"/>
                  <a:pt x="13982" y="2666"/>
                  <a:pt x="13955" y="4015"/>
                </a:cubicBezTo>
                <a:cubicBezTo>
                  <a:pt x="13658" y="2562"/>
                  <a:pt x="12718" y="1318"/>
                  <a:pt x="11551" y="1344"/>
                </a:cubicBezTo>
                <a:cubicBezTo>
                  <a:pt x="10697" y="1344"/>
                  <a:pt x="9708" y="2473"/>
                  <a:pt x="9281" y="4315"/>
                </a:cubicBezTo>
                <a:cubicBezTo>
                  <a:pt x="9108" y="4081"/>
                  <a:pt x="8374" y="4174"/>
                  <a:pt x="8120" y="4550"/>
                </a:cubicBezTo>
                <a:cubicBezTo>
                  <a:pt x="7502" y="2446"/>
                  <a:pt x="6538" y="-139"/>
                  <a:pt x="4804" y="6"/>
                </a:cubicBezTo>
                <a:close/>
                <a:moveTo>
                  <a:pt x="18769" y="1745"/>
                </a:moveTo>
                <a:cubicBezTo>
                  <a:pt x="18769" y="1746"/>
                  <a:pt x="18770" y="1748"/>
                  <a:pt x="18770" y="1749"/>
                </a:cubicBezTo>
                <a:cubicBezTo>
                  <a:pt x="18764" y="1756"/>
                  <a:pt x="18759" y="1762"/>
                  <a:pt x="18753" y="1769"/>
                </a:cubicBezTo>
                <a:cubicBezTo>
                  <a:pt x="18758" y="1760"/>
                  <a:pt x="18764" y="1754"/>
                  <a:pt x="18769" y="1745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Vote: Which is Better Code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Vote: Which is Better Code?</a:t>
            </a:r>
          </a:p>
        </p:txBody>
      </p:sp>
      <p:sp>
        <p:nvSpPr>
          <p:cNvPr id="573" name="people=[…"/>
          <p:cNvSpPr txBox="1"/>
          <p:nvPr/>
        </p:nvSpPr>
        <p:spPr>
          <a:xfrm>
            <a:off x="1562100" y="1898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74" name="people=[…"/>
          <p:cNvSpPr txBox="1"/>
          <p:nvPr/>
        </p:nvSpPr>
        <p:spPr>
          <a:xfrm>
            <a:off x="1562100" y="5835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7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219700"/>
            <a:ext cx="12242800" cy="101600"/>
          </a:xfrm>
          <a:prstGeom prst="rect">
            <a:avLst/>
          </a:prstGeom>
        </p:spPr>
      </p:pic>
      <p:sp>
        <p:nvSpPr>
          <p:cNvPr id="577" name="1"/>
          <p:cNvSpPr/>
          <p:nvPr/>
        </p:nvSpPr>
        <p:spPr>
          <a:xfrm>
            <a:off x="317500" y="2736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78" name="2"/>
          <p:cNvSpPr/>
          <p:nvPr/>
        </p:nvSpPr>
        <p:spPr>
          <a:xfrm>
            <a:off x="317500" y="667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79" name="dict"/>
          <p:cNvSpPr/>
          <p:nvPr/>
        </p:nvSpPr>
        <p:spPr>
          <a:xfrm>
            <a:off x="11671300" y="391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80" name="tuple"/>
          <p:cNvSpPr/>
          <p:nvPr/>
        </p:nvSpPr>
        <p:spPr>
          <a:xfrm>
            <a:off x="11671300" y="7848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eople=[…"/>
          <p:cNvSpPr txBox="1"/>
          <p:nvPr/>
        </p:nvSpPr>
        <p:spPr>
          <a:xfrm>
            <a:off x="1562100" y="120650"/>
            <a:ext cx="10849348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30},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{</a:t>
            </a:r>
            <a:r>
              <a:t>"fname"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"Bob"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"lname"</a:t>
            </a:r>
            <a:r>
              <a:rPr>
                <a:solidFill>
                  <a:srgbClr val="000000"/>
                </a:solidFill>
              </a:rPr>
              <a:t>: </a:t>
            </a:r>
            <a:r>
              <a:t>"Baker"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"age"</a:t>
            </a:r>
            <a:r>
              <a:rPr>
                <a:solidFill>
                  <a:srgbClr val="000000"/>
                </a:solidFill>
              </a:rPr>
              <a:t>: 31},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])</a:t>
            </a:r>
          </a:p>
        </p:txBody>
      </p:sp>
      <p:sp>
        <p:nvSpPr>
          <p:cNvPr id="583" name="people=[…"/>
          <p:cNvSpPr txBox="1"/>
          <p:nvPr/>
        </p:nvSpPr>
        <p:spPr>
          <a:xfrm>
            <a:off x="1562100" y="3041650"/>
            <a:ext cx="7072201" cy="238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  (</a:t>
            </a:r>
            <a:r>
              <a:t>"Alice"</a:t>
            </a:r>
            <a:r>
              <a:rPr>
                <a:solidFill>
                  <a:srgbClr val="000000"/>
                </a:solidFill>
              </a:rPr>
              <a:t>, </a:t>
            </a:r>
            <a:r>
              <a:t>"Anderson"</a:t>
            </a:r>
            <a:r>
              <a:rPr>
                <a:solidFill>
                  <a:srgbClr val="000000"/>
                </a:solidFill>
              </a:rP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p[0]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p[1])</a:t>
            </a:r>
          </a:p>
        </p:txBody>
      </p:sp>
      <p:pic>
        <p:nvPicPr>
          <p:cNvPr id="584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79700"/>
            <a:ext cx="12242800" cy="101600"/>
          </a:xfrm>
          <a:prstGeom prst="rect">
            <a:avLst/>
          </a:prstGeom>
        </p:spPr>
      </p:pic>
      <p:sp>
        <p:nvSpPr>
          <p:cNvPr id="586" name="1"/>
          <p:cNvSpPr/>
          <p:nvPr/>
        </p:nvSpPr>
        <p:spPr>
          <a:xfrm>
            <a:off x="317500" y="958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587" name="2"/>
          <p:cNvSpPr/>
          <p:nvPr/>
        </p:nvSpPr>
        <p:spPr>
          <a:xfrm>
            <a:off x="3175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588" name="from collections import  namedtuple…"/>
          <p:cNvSpPr txBox="1"/>
          <p:nvPr/>
        </p:nvSpPr>
        <p:spPr>
          <a:xfrm>
            <a:off x="1562100" y="60896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people</a:t>
            </a:r>
            <a:r>
              <a:rPr>
                <a:solidFill>
                  <a:srgbClr val="000000"/>
                </a:solidFill>
              </a:rPr>
              <a:t>=[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t>, 30),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    Person(</a:t>
            </a:r>
            <a:r>
              <a:rPr>
                <a:solidFill>
                  <a:srgbClr val="AF3782"/>
                </a:solidFill>
              </a:rPr>
              <a:t>"Bob"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"Baker"</a:t>
            </a:r>
            <a:r>
              <a:t>, 31),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t>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</a:t>
            </a:r>
            <a:r>
              <a:t> = people[0]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589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27700"/>
            <a:ext cx="12242800" cy="101600"/>
          </a:xfrm>
          <a:prstGeom prst="rect">
            <a:avLst/>
          </a:prstGeom>
        </p:spPr>
      </p:pic>
      <p:sp>
        <p:nvSpPr>
          <p:cNvPr id="591" name="3"/>
          <p:cNvSpPr/>
          <p:nvPr/>
        </p:nvSpPr>
        <p:spPr>
          <a:xfrm>
            <a:off x="317500" y="6927850"/>
            <a:ext cx="902345" cy="902345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6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592" name="dict"/>
          <p:cNvSpPr/>
          <p:nvPr/>
        </p:nvSpPr>
        <p:spPr>
          <a:xfrm>
            <a:off x="11671300" y="2133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dict</a:t>
            </a:r>
          </a:p>
        </p:txBody>
      </p:sp>
      <p:sp>
        <p:nvSpPr>
          <p:cNvPr id="593" name="tuple"/>
          <p:cNvSpPr/>
          <p:nvPr/>
        </p:nvSpPr>
        <p:spPr>
          <a:xfrm>
            <a:off x="11671300" y="5181600"/>
            <a:ext cx="90234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594" name="namedtuple"/>
          <p:cNvSpPr/>
          <p:nvPr/>
        </p:nvSpPr>
        <p:spPr>
          <a:xfrm>
            <a:off x="10698360" y="8864600"/>
            <a:ext cx="1875285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73" name="Connection Line"/>
          <p:cNvSpPr/>
          <p:nvPr/>
        </p:nvSpPr>
        <p:spPr>
          <a:xfrm>
            <a:off x="6787091" y="1135591"/>
            <a:ext cx="942877" cy="458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0444" y="20466"/>
                  <a:pt x="3244" y="1326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5" name="need to import this data struct"/>
          <p:cNvSpPr txBox="1"/>
          <p:nvPr/>
        </p:nvSpPr>
        <p:spPr>
          <a:xfrm>
            <a:off x="7879605" y="1352549"/>
            <a:ext cx="362099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 to import this data struct</a:t>
            </a:r>
          </a:p>
        </p:txBody>
      </p:sp>
      <p:sp>
        <p:nvSpPr>
          <p:cNvPr id="674" name="Connection Line"/>
          <p:cNvSpPr/>
          <p:nvPr/>
        </p:nvSpPr>
        <p:spPr>
          <a:xfrm>
            <a:off x="3849522" y="2229428"/>
            <a:ext cx="1327746" cy="734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1973" y="1360"/>
                  <a:pt x="4773" y="8560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7" name="creates a new type!"/>
          <p:cNvSpPr txBox="1"/>
          <p:nvPr/>
        </p:nvSpPr>
        <p:spPr>
          <a:xfrm>
            <a:off x="5344293" y="1987549"/>
            <a:ext cx="23162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creates a new type!</a:t>
            </a:r>
          </a:p>
        </p:txBody>
      </p:sp>
      <p:sp>
        <p:nvSpPr>
          <p:cNvPr id="648" name="str"/>
          <p:cNvSpPr/>
          <p:nvPr/>
        </p:nvSpPr>
        <p:spPr>
          <a:xfrm>
            <a:off x="9184066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649" name="list"/>
          <p:cNvSpPr/>
          <p:nvPr/>
        </p:nvSpPr>
        <p:spPr>
          <a:xfrm>
            <a:off x="10224483" y="4745077"/>
            <a:ext cx="69140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650" name="tuple"/>
          <p:cNvSpPr/>
          <p:nvPr/>
        </p:nvSpPr>
        <p:spPr>
          <a:xfrm>
            <a:off x="11176000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651" name="Line"/>
          <p:cNvSpPr/>
          <p:nvPr/>
        </p:nvSpPr>
        <p:spPr>
          <a:xfrm>
            <a:off x="11023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H="1">
            <a:off x="9626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>
            <a:off x="1057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int"/>
          <p:cNvSpPr/>
          <p:nvPr/>
        </p:nvSpPr>
        <p:spPr>
          <a:xfrm>
            <a:off x="5716966" y="4727655"/>
            <a:ext cx="691407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int</a:t>
            </a:r>
          </a:p>
        </p:txBody>
      </p:sp>
      <p:sp>
        <p:nvSpPr>
          <p:cNvPr id="655" name="float"/>
          <p:cNvSpPr/>
          <p:nvPr/>
        </p:nvSpPr>
        <p:spPr>
          <a:xfrm>
            <a:off x="7495917" y="4727655"/>
            <a:ext cx="943504" cy="471522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float</a:t>
            </a:r>
          </a:p>
        </p:txBody>
      </p:sp>
      <p:sp>
        <p:nvSpPr>
          <p:cNvPr id="656" name="Line"/>
          <p:cNvSpPr/>
          <p:nvPr/>
        </p:nvSpPr>
        <p:spPr>
          <a:xfrm>
            <a:off x="7556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H="1">
            <a:off x="6159499" y="4211677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8" name="Person"/>
          <p:cNvSpPr/>
          <p:nvPr/>
        </p:nvSpPr>
        <p:spPr>
          <a:xfrm>
            <a:off x="476401" y="4745077"/>
            <a:ext cx="1328736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Person</a:t>
            </a:r>
          </a:p>
        </p:txBody>
      </p:sp>
      <p:sp>
        <p:nvSpPr>
          <p:cNvPr id="659" name="Hurricane"/>
          <p:cNvSpPr/>
          <p:nvPr/>
        </p:nvSpPr>
        <p:spPr>
          <a:xfrm>
            <a:off x="2170063" y="4745077"/>
            <a:ext cx="1560247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Hurricane</a:t>
            </a:r>
          </a:p>
        </p:txBody>
      </p:sp>
      <p:sp>
        <p:nvSpPr>
          <p:cNvPr id="660" name="????"/>
          <p:cNvSpPr/>
          <p:nvPr/>
        </p:nvSpPr>
        <p:spPr>
          <a:xfrm>
            <a:off x="4042138" y="4745077"/>
            <a:ext cx="943504" cy="471523"/>
          </a:xfrm>
          <a:prstGeom prst="roundRect">
            <a:avLst>
              <a:gd name="adj" fmla="val 21995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????</a:t>
            </a:r>
          </a:p>
        </p:txBody>
      </p:sp>
      <p:sp>
        <p:nvSpPr>
          <p:cNvPr id="661" name="Line"/>
          <p:cNvSpPr/>
          <p:nvPr/>
        </p:nvSpPr>
        <p:spPr>
          <a:xfrm>
            <a:off x="3805932" y="4211677"/>
            <a:ext cx="351533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2" name="Line"/>
          <p:cNvSpPr/>
          <p:nvPr/>
        </p:nvSpPr>
        <p:spPr>
          <a:xfrm flipH="1">
            <a:off x="1752599" y="4229100"/>
            <a:ext cx="351534" cy="4692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Line"/>
          <p:cNvSpPr/>
          <p:nvPr/>
        </p:nvSpPr>
        <p:spPr>
          <a:xfrm>
            <a:off x="2955032" y="4229099"/>
            <a:ext cx="1" cy="4700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5" name="Connection Line"/>
          <p:cNvSpPr/>
          <p:nvPr/>
        </p:nvSpPr>
        <p:spPr>
          <a:xfrm>
            <a:off x="5627522" y="2613561"/>
            <a:ext cx="726729" cy="3505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63" extrusionOk="0">
                <a:moveTo>
                  <a:pt x="21600" y="128"/>
                </a:moveTo>
                <a:cubicBezTo>
                  <a:pt x="13401" y="-1037"/>
                  <a:pt x="6201" y="5775"/>
                  <a:pt x="0" y="2056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5" name="name of that type"/>
          <p:cNvSpPr txBox="1"/>
          <p:nvPr/>
        </p:nvSpPr>
        <p:spPr>
          <a:xfrm>
            <a:off x="6499826" y="2380905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6" name="Connection Line"/>
          <p:cNvSpPr/>
          <p:nvPr/>
        </p:nvSpPr>
        <p:spPr>
          <a:xfrm>
            <a:off x="2267132" y="5701936"/>
            <a:ext cx="940644" cy="816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19" y="20987"/>
                  <a:pt x="2419" y="137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7" name="creates a object of type Person (sub type of namedtuple) (like str(3) creates a new string or list() creates a new list)"/>
          <p:cNvSpPr txBox="1"/>
          <p:nvPr/>
        </p:nvSpPr>
        <p:spPr>
          <a:xfrm>
            <a:off x="2777015" y="6252873"/>
            <a:ext cx="8248502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creates a object of type Person (sub type of namedtuple)</a:t>
            </a:r>
            <a:br/>
            <a:r>
              <a:t>(like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str(3)</a:t>
            </a:r>
            <a:r>
              <a:t> creates a new string or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list()</a:t>
            </a:r>
            <a:r>
              <a:t> creates a new list)</a:t>
            </a:r>
          </a:p>
        </p:txBody>
      </p:sp>
      <p:sp>
        <p:nvSpPr>
          <p:cNvPr id="677" name="Connection Line"/>
          <p:cNvSpPr/>
          <p:nvPr/>
        </p:nvSpPr>
        <p:spPr>
          <a:xfrm>
            <a:off x="1309522" y="2249917"/>
            <a:ext cx="462360" cy="714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9785" y="4182"/>
                  <a:pt x="2585" y="11382"/>
                  <a:pt x="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69" name="name of that type"/>
          <p:cNvSpPr txBox="1"/>
          <p:nvPr/>
        </p:nvSpPr>
        <p:spPr>
          <a:xfrm>
            <a:off x="1893513" y="1987549"/>
            <a:ext cx="211334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name of that type</a:t>
            </a:r>
          </a:p>
        </p:txBody>
      </p:sp>
      <p:sp>
        <p:nvSpPr>
          <p:cNvPr id="670" name="sequence"/>
          <p:cNvSpPr/>
          <p:nvPr/>
        </p:nvSpPr>
        <p:spPr>
          <a:xfrm>
            <a:off x="9702800" y="3676810"/>
            <a:ext cx="1734773" cy="506367"/>
          </a:xfrm>
          <a:prstGeom prst="roundRect">
            <a:avLst>
              <a:gd name="adj" fmla="val 2794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sequence</a:t>
            </a:r>
          </a:p>
        </p:txBody>
      </p:sp>
      <p:sp>
        <p:nvSpPr>
          <p:cNvPr id="671" name="number"/>
          <p:cNvSpPr/>
          <p:nvPr/>
        </p:nvSpPr>
        <p:spPr>
          <a:xfrm>
            <a:off x="6235700" y="3694232"/>
            <a:ext cx="1560247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number</a:t>
            </a:r>
          </a:p>
        </p:txBody>
      </p:sp>
      <p:sp>
        <p:nvSpPr>
          <p:cNvPr id="672" name="namedtuple"/>
          <p:cNvSpPr/>
          <p:nvPr/>
        </p:nvSpPr>
        <p:spPr>
          <a:xfrm>
            <a:off x="1922735" y="3711654"/>
            <a:ext cx="2113348" cy="471523"/>
          </a:xfrm>
          <a:prstGeom prst="roundRect">
            <a:avLst>
              <a:gd name="adj" fmla="val 30015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collections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namedtuple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namedtuple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, 30)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4207365" y="3630705"/>
            <a:ext cx="3173507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1" name="Line"/>
          <p:cNvSpPr/>
          <p:nvPr/>
        </p:nvSpPr>
        <p:spPr>
          <a:xfrm flipV="1">
            <a:off x="5928589" y="3630705"/>
            <a:ext cx="290456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 flipV="1">
            <a:off x="7424270" y="3630705"/>
            <a:ext cx="2770096" cy="184523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3" name="can use either positional or keyword arguments to create a Person"/>
          <p:cNvSpPr txBox="1"/>
          <p:nvPr/>
        </p:nvSpPr>
        <p:spPr>
          <a:xfrm>
            <a:off x="1679296" y="6343036"/>
            <a:ext cx="7995209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</a:t>
            </a:r>
            <a:r>
              <a:rPr b="1"/>
              <a:t>positional</a:t>
            </a:r>
            <a:r>
              <a:t> or keyword arguments to create a Person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st yourself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Test yourself!</a:t>
            </a:r>
          </a:p>
        </p:txBody>
      </p:sp>
      <p:sp>
        <p:nvSpPr>
          <p:cNvPr id="123" name="A"/>
          <p:cNvSpPr/>
          <p:nvPr/>
        </p:nvSpPr>
        <p:spPr>
          <a:xfrm>
            <a:off x="1130300" y="1593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124" name="B"/>
          <p:cNvSpPr/>
          <p:nvPr/>
        </p:nvSpPr>
        <p:spPr>
          <a:xfrm>
            <a:off x="1130300" y="3879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</a:t>
            </a:r>
          </a:p>
        </p:txBody>
      </p:sp>
      <p:sp>
        <p:nvSpPr>
          <p:cNvPr id="125" name="C"/>
          <p:cNvSpPr/>
          <p:nvPr/>
        </p:nvSpPr>
        <p:spPr>
          <a:xfrm>
            <a:off x="1130300" y="616585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126" name="what is the type of the following?      {}"/>
          <p:cNvSpPr txBox="1"/>
          <p:nvPr/>
        </p:nvSpPr>
        <p:spPr>
          <a:xfrm>
            <a:off x="2692400" y="1810072"/>
            <a:ext cx="61455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what is the type of the following?     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{}</a:t>
            </a:r>
          </a:p>
        </p:txBody>
      </p:sp>
      <p:sp>
        <p:nvSpPr>
          <p:cNvPr id="127" name="1"/>
          <p:cNvSpPr/>
          <p:nvPr/>
        </p:nvSpPr>
        <p:spPr>
          <a:xfrm>
            <a:off x="3136900" y="2368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28" name="2"/>
          <p:cNvSpPr/>
          <p:nvPr/>
        </p:nvSpPr>
        <p:spPr>
          <a:xfrm>
            <a:off x="3136900" y="3130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29" name="set"/>
          <p:cNvSpPr txBox="1"/>
          <p:nvPr/>
        </p:nvSpPr>
        <p:spPr>
          <a:xfrm>
            <a:off x="4189834" y="2466268"/>
            <a:ext cx="5865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set</a:t>
            </a:r>
          </a:p>
        </p:txBody>
      </p:sp>
      <p:sp>
        <p:nvSpPr>
          <p:cNvPr id="130" name="dict"/>
          <p:cNvSpPr txBox="1"/>
          <p:nvPr/>
        </p:nvSpPr>
        <p:spPr>
          <a:xfrm>
            <a:off x="4132758" y="3228268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dict</a:t>
            </a:r>
          </a:p>
        </p:txBody>
      </p:sp>
      <p:sp>
        <p:nvSpPr>
          <p:cNvPr id="131" name="if S is a string and L is a list, which line definitely fails?"/>
          <p:cNvSpPr txBox="1"/>
          <p:nvPr/>
        </p:nvSpPr>
        <p:spPr>
          <a:xfrm>
            <a:off x="2692400" y="4096072"/>
            <a:ext cx="839033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S</a:t>
            </a:r>
            <a:r>
              <a:t> is a string and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t> is a list, which line definitely fails?</a:t>
            </a:r>
          </a:p>
        </p:txBody>
      </p:sp>
      <p:sp>
        <p:nvSpPr>
          <p:cNvPr id="132" name="1"/>
          <p:cNvSpPr/>
          <p:nvPr/>
        </p:nvSpPr>
        <p:spPr>
          <a:xfrm>
            <a:off x="3136900" y="4654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3" name="2"/>
          <p:cNvSpPr/>
          <p:nvPr/>
        </p:nvSpPr>
        <p:spPr>
          <a:xfrm>
            <a:off x="3136900" y="5416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4" name="S[-1] = &quot;.&quot;"/>
          <p:cNvSpPr txBox="1"/>
          <p:nvPr/>
        </p:nvSpPr>
        <p:spPr>
          <a:xfrm>
            <a:off x="4060130" y="4745918"/>
            <a:ext cx="212630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S[-1] = "."</a:t>
            </a:r>
          </a:p>
        </p:txBody>
      </p:sp>
      <p:sp>
        <p:nvSpPr>
          <p:cNvPr id="135" name="L[len(S)] = S"/>
          <p:cNvSpPr txBox="1"/>
          <p:nvPr/>
        </p:nvSpPr>
        <p:spPr>
          <a:xfrm>
            <a:off x="4060130" y="5507918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L[len(S)] = S</a:t>
            </a:r>
          </a:p>
        </p:txBody>
      </p:sp>
      <p:sp>
        <p:nvSpPr>
          <p:cNvPr id="136" name="which type is immutable?"/>
          <p:cNvSpPr txBox="1"/>
          <p:nvPr/>
        </p:nvSpPr>
        <p:spPr>
          <a:xfrm>
            <a:off x="2692400" y="6388422"/>
            <a:ext cx="40149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which type is immutable?</a:t>
            </a:r>
          </a:p>
        </p:txBody>
      </p:sp>
      <p:sp>
        <p:nvSpPr>
          <p:cNvPr id="137" name="1"/>
          <p:cNvSpPr/>
          <p:nvPr/>
        </p:nvSpPr>
        <p:spPr>
          <a:xfrm>
            <a:off x="3136900" y="6940550"/>
            <a:ext cx="652637" cy="65263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8" name="2"/>
          <p:cNvSpPr/>
          <p:nvPr/>
        </p:nvSpPr>
        <p:spPr>
          <a:xfrm>
            <a:off x="3136900" y="7702550"/>
            <a:ext cx="652637" cy="652637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" name="str"/>
          <p:cNvSpPr txBox="1"/>
          <p:nvPr/>
        </p:nvSpPr>
        <p:spPr>
          <a:xfrm>
            <a:off x="4060130" y="7031918"/>
            <a:ext cx="66303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str</a:t>
            </a:r>
          </a:p>
        </p:txBody>
      </p:sp>
      <p:sp>
        <p:nvSpPr>
          <p:cNvPr id="140" name="list"/>
          <p:cNvSpPr txBox="1"/>
          <p:nvPr/>
        </p:nvSpPr>
        <p:spPr>
          <a:xfrm>
            <a:off x="4060130" y="7793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list</a:t>
            </a:r>
          </a:p>
        </p:txBody>
      </p:sp>
      <p:sp>
        <p:nvSpPr>
          <p:cNvPr id="141" name="3"/>
          <p:cNvSpPr/>
          <p:nvPr/>
        </p:nvSpPr>
        <p:spPr>
          <a:xfrm>
            <a:off x="3136900" y="8464550"/>
            <a:ext cx="652637" cy="652637"/>
          </a:xfrm>
          <a:prstGeom prst="ellipse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42" name="dict"/>
          <p:cNvSpPr txBox="1"/>
          <p:nvPr/>
        </p:nvSpPr>
        <p:spPr>
          <a:xfrm>
            <a:off x="4060130" y="8555918"/>
            <a:ext cx="84594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86" name="Line"/>
          <p:cNvSpPr/>
          <p:nvPr/>
        </p:nvSpPr>
        <p:spPr>
          <a:xfrm flipV="1">
            <a:off x="4330423" y="3523322"/>
            <a:ext cx="6578582" cy="198996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Line"/>
          <p:cNvSpPr/>
          <p:nvPr/>
        </p:nvSpPr>
        <p:spPr>
          <a:xfrm flipV="1">
            <a:off x="6502399" y="3523323"/>
            <a:ext cx="833717" cy="1936374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8" name="Line"/>
          <p:cNvSpPr/>
          <p:nvPr/>
        </p:nvSpPr>
        <p:spPr>
          <a:xfrm flipV="1">
            <a:off x="9490809" y="3576917"/>
            <a:ext cx="0" cy="1829186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9" name="can use either positional or keyword arguments to create a Person"/>
          <p:cNvSpPr txBox="1"/>
          <p:nvPr/>
        </p:nvSpPr>
        <p:spPr>
          <a:xfrm>
            <a:off x="1711765" y="6343036"/>
            <a:ext cx="7930270" cy="420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can use either positional or </a:t>
            </a:r>
            <a:r>
              <a:rPr b="1"/>
              <a:t>keyword</a:t>
            </a:r>
            <a:r>
              <a:t> arguments to create a Person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2" name="crashes…"/>
          <p:cNvSpPr txBox="1"/>
          <p:nvPr/>
        </p:nvSpPr>
        <p:spPr>
          <a:xfrm>
            <a:off x="4280327" y="5848350"/>
            <a:ext cx="1548546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crashes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immediately</a:t>
            </a:r>
          </a:p>
          <a:p>
            <a: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(good!)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from collections import  namedtuple…"/>
          <p:cNvSpPr txBox="1"/>
          <p:nvPr/>
        </p:nvSpPr>
        <p:spPr>
          <a:xfrm>
            <a:off x="779530" y="704850"/>
            <a:ext cx="11445739" cy="7340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695" name="Line"/>
          <p:cNvSpPr/>
          <p:nvPr/>
        </p:nvSpPr>
        <p:spPr>
          <a:xfrm flipV="1">
            <a:off x="5109030" y="5991215"/>
            <a:ext cx="1231058" cy="1818581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Line"/>
          <p:cNvSpPr/>
          <p:nvPr/>
        </p:nvSpPr>
        <p:spPr>
          <a:xfrm flipV="1">
            <a:off x="8375161" y="5991215"/>
            <a:ext cx="1199506" cy="1761829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699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00" name="Arrow"/>
          <p:cNvSpPr/>
          <p:nvPr/>
        </p:nvSpPr>
        <p:spPr>
          <a:xfrm>
            <a:off x="3479800" y="2925779"/>
            <a:ext cx="863005" cy="459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256"/>
                </a:moveTo>
                <a:lnTo>
                  <a:pt x="7364" y="21600"/>
                </a:lnTo>
                <a:lnTo>
                  <a:pt x="0" y="10800"/>
                </a:lnTo>
                <a:lnTo>
                  <a:pt x="7364" y="0"/>
                </a:lnTo>
                <a:lnTo>
                  <a:pt x="7364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1" name="mutable equivalent of a namedtuple"/>
          <p:cNvSpPr txBox="1"/>
          <p:nvPr/>
        </p:nvSpPr>
        <p:spPr>
          <a:xfrm>
            <a:off x="4547195" y="2927027"/>
            <a:ext cx="44946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mutable equivalent of a namedtuple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0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recordclass</a:t>
            </a:r>
            <a:r>
              <a:rPr dirty="0"/>
              <a:t> </a:t>
            </a:r>
            <a:r>
              <a:rPr dirty="0">
                <a:solidFill>
                  <a:srgbClr val="D03BFF"/>
                </a:solidFill>
              </a:rPr>
              <a:t>import</a:t>
            </a:r>
            <a:r>
              <a:rPr dirty="0"/>
              <a:t>	 </a:t>
            </a:r>
            <a:r>
              <a:rPr dirty="0" err="1"/>
              <a:t>recordclass</a:t>
            </a:r>
            <a:r>
              <a:rPr dirty="0"/>
              <a:t>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Person</a:t>
            </a:r>
            <a:r>
              <a:rPr dirty="0"/>
              <a:t> = </a:t>
            </a:r>
            <a:r>
              <a:rPr dirty="0" err="1"/>
              <a:t>recordclass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"Person"</a:t>
            </a:r>
            <a:r>
              <a:rPr dirty="0"/>
              <a:t>, [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fname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 err="1">
                <a:solidFill>
                  <a:srgbClr val="AF3782"/>
                </a:solidFill>
              </a:rPr>
              <a:t>lname</a:t>
            </a:r>
            <a:r>
              <a:rPr dirty="0">
                <a:solidFill>
                  <a:srgbClr val="AF3782"/>
                </a:solidFill>
              </a:rPr>
              <a:t>"</a:t>
            </a:r>
            <a:r>
              <a:rPr dirty="0"/>
              <a:t>, </a:t>
            </a:r>
            <a:r>
              <a:rPr dirty="0">
                <a:solidFill>
                  <a:srgbClr val="AF3782"/>
                </a:solidFill>
              </a:rPr>
              <a:t>"age"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 </a:t>
            </a:r>
            <a:r>
              <a:rPr dirty="0">
                <a:solidFill>
                  <a:srgbClr val="000000"/>
                </a:solidFill>
              </a:rPr>
              <a:t>= Person(age=30, </a:t>
            </a:r>
            <a:r>
              <a:rPr dirty="0" err="1">
                <a:solidFill>
                  <a:srgbClr val="000000"/>
                </a:solidFill>
              </a:rPr>
              <a:t>fname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AF3782"/>
                </a:solidFill>
              </a:rPr>
              <a:t>"Alice"</a:t>
            </a:r>
            <a:r>
              <a:rPr dirty="0">
                <a:solidFill>
                  <a:srgbClr val="000000"/>
                </a:solidFill>
              </a:rPr>
              <a:t>,</a:t>
            </a:r>
            <a:r>
              <a:rPr dirty="0"/>
              <a:t> </a:t>
            </a:r>
            <a:r>
              <a:rPr dirty="0" err="1">
                <a:solidFill>
                  <a:srgbClr val="000000"/>
                </a:solidFill>
              </a:rPr>
              <a:t>lname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>
                <a:solidFill>
                  <a:srgbClr val="AF3782"/>
                </a:solidFill>
              </a:rPr>
              <a:t>"Anderson"</a:t>
            </a:r>
            <a:r>
              <a:rPr dirty="0"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>
                <a:solidFill>
                  <a:srgbClr val="000000"/>
                </a:solidFill>
              </a:rPr>
              <a:t>p.age</a:t>
            </a:r>
            <a:r>
              <a:rPr dirty="0">
                <a:solidFill>
                  <a:srgbClr val="000000"/>
                </a:solidFill>
              </a:rPr>
              <a:t> += 1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print</a:t>
            </a:r>
            <a:r>
              <a:rPr dirty="0"/>
              <a:t>(</a:t>
            </a:r>
            <a:r>
              <a:rPr dirty="0">
                <a:solidFill>
                  <a:srgbClr val="AF3782"/>
                </a:solidFill>
              </a:rPr>
              <a:t>"Hello "</a:t>
            </a:r>
            <a:r>
              <a:rPr dirty="0"/>
              <a:t> + </a:t>
            </a:r>
            <a:r>
              <a:rPr dirty="0" err="1"/>
              <a:t>p.fname</a:t>
            </a:r>
            <a:r>
              <a:rPr dirty="0"/>
              <a:t> + </a:t>
            </a:r>
            <a:r>
              <a:rPr dirty="0">
                <a:solidFill>
                  <a:srgbClr val="AF3782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p.lname</a:t>
            </a:r>
            <a:r>
              <a:rPr dirty="0"/>
              <a:t>)</a:t>
            </a:r>
          </a:p>
        </p:txBody>
      </p:sp>
      <p:pic>
        <p:nvPicPr>
          <p:cNvPr id="70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0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0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09" name="Arrow"/>
          <p:cNvSpPr/>
          <p:nvPr/>
        </p:nvSpPr>
        <p:spPr>
          <a:xfrm>
            <a:off x="406400" y="30353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0" name="Arrow"/>
          <p:cNvSpPr/>
          <p:nvPr/>
        </p:nvSpPr>
        <p:spPr>
          <a:xfrm>
            <a:off x="406400" y="7073900"/>
            <a:ext cx="678384" cy="678384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1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from collections import  namedtuple…"/>
          <p:cNvSpPr txBox="1"/>
          <p:nvPr/>
        </p:nvSpPr>
        <p:spPr>
          <a:xfrm>
            <a:off x="1287530" y="1212850"/>
            <a:ext cx="11445739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collections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namedtuple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namedtuple(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 strike="sngStrike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14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pic>
        <p:nvPicPr>
          <p:cNvPr id="715" name="Line Line" descr="Line Lin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711700"/>
            <a:ext cx="12242800" cy="101600"/>
          </a:xfrm>
          <a:prstGeom prst="rect">
            <a:avLst/>
          </a:prstGeom>
        </p:spPr>
      </p:pic>
      <p:sp>
        <p:nvSpPr>
          <p:cNvPr id="717" name="namedtuple"/>
          <p:cNvSpPr/>
          <p:nvPr/>
        </p:nvSpPr>
        <p:spPr>
          <a:xfrm>
            <a:off x="10763547" y="4092326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namedtuple</a:t>
            </a:r>
          </a:p>
        </p:txBody>
      </p:sp>
      <p:sp>
        <p:nvSpPr>
          <p:cNvPr id="718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19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0" name="Dingbat X"/>
          <p:cNvSpPr/>
          <p:nvPr/>
        </p:nvSpPr>
        <p:spPr>
          <a:xfrm>
            <a:off x="387085" y="3126860"/>
            <a:ext cx="476190" cy="562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1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2" name="Cake"/>
          <p:cNvSpPr/>
          <p:nvPr/>
        </p:nvSpPr>
        <p:spPr>
          <a:xfrm>
            <a:off x="10986435" y="2849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Dingbat X"/>
          <p:cNvSpPr/>
          <p:nvPr/>
        </p:nvSpPr>
        <p:spPr>
          <a:xfrm>
            <a:off x="11156685" y="2780329"/>
            <a:ext cx="1097891" cy="12973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4" name="which type supports birthdays mutability?"/>
          <p:cNvSpPr txBox="1"/>
          <p:nvPr/>
        </p:nvSpPr>
        <p:spPr>
          <a:xfrm>
            <a:off x="3689002" y="368300"/>
            <a:ext cx="562679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type supports </a:t>
            </a:r>
            <a:r>
              <a:rPr strike="sngStrike"/>
              <a:t>birthdays</a:t>
            </a:r>
            <a:r>
              <a:t> mutability?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from recordclass import  recordclass # not in collections!…"/>
          <p:cNvSpPr txBox="1"/>
          <p:nvPr/>
        </p:nvSpPr>
        <p:spPr>
          <a:xfrm>
            <a:off x="1188131" y="5264150"/>
            <a:ext cx="11656902" cy="31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from</a:t>
            </a:r>
            <a:r>
              <a:t> recordclass </a:t>
            </a:r>
            <a:r>
              <a:rPr>
                <a:solidFill>
                  <a:srgbClr val="D03BFF"/>
                </a:solidFill>
              </a:rPr>
              <a:t>import</a:t>
            </a:r>
            <a:r>
              <a:t>	 recordclass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not in collections!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CD7923"/>
                </a:solidFill>
              </a:rPr>
              <a:t>Person</a:t>
            </a:r>
            <a:r>
              <a:t> = recordclass(</a:t>
            </a:r>
            <a:r>
              <a:rPr>
                <a:solidFill>
                  <a:srgbClr val="AF3782"/>
                </a:solidFill>
              </a:rPr>
              <a:t>"Person"</a:t>
            </a:r>
            <a:r>
              <a:t>, [</a:t>
            </a:r>
            <a:r>
              <a:rPr>
                <a:solidFill>
                  <a:srgbClr val="AF3782"/>
                </a:solidFill>
              </a:rPr>
              <a:t>"fname"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"lname"</a:t>
            </a:r>
            <a:r>
              <a:t>, </a:t>
            </a:r>
            <a:r>
              <a:rPr>
                <a:solidFill>
                  <a:srgbClr val="AF3782"/>
                </a:solidFill>
              </a:rPr>
              <a:t>"age"</a:t>
            </a:r>
            <a:r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 </a:t>
            </a:r>
            <a:r>
              <a:rPr>
                <a:solidFill>
                  <a:srgbClr val="000000"/>
                </a:solidFill>
              </a:rPr>
              <a:t>= Person(age=30, fname=</a:t>
            </a:r>
            <a:r>
              <a:rPr>
                <a:solidFill>
                  <a:srgbClr val="AF3782"/>
                </a:solidFill>
              </a:rPr>
              <a:t>"Alice"</a:t>
            </a:r>
            <a:r>
              <a:rPr>
                <a:solidFill>
                  <a:srgbClr val="000000"/>
                </a:solidFill>
              </a:rPr>
              <a:t>,</a:t>
            </a:r>
            <a:r>
              <a:t> </a:t>
            </a:r>
            <a:r>
              <a:rPr>
                <a:solidFill>
                  <a:srgbClr val="000000"/>
                </a:solidFill>
              </a:rPr>
              <a:t>lname=</a:t>
            </a:r>
            <a:r>
              <a:rPr>
                <a:solidFill>
                  <a:srgbClr val="AF3782"/>
                </a:solidFill>
              </a:rPr>
              <a:t>"Anderson"</a:t>
            </a:r>
            <a:r>
              <a:rPr>
                <a:solidFill>
                  <a:srgbClr val="000000"/>
                </a:solidFill>
              </a:rPr>
              <a:t>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</a:rPr>
              <a:t>p.age += 1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it's a birthday!</a:t>
            </a: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solidFill>
                  <a:srgbClr val="CD7923"/>
                </a:solidFill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6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print</a:t>
            </a:r>
            <a:r>
              <a:t>(</a:t>
            </a:r>
            <a:r>
              <a:rPr>
                <a:solidFill>
                  <a:srgbClr val="AF3782"/>
                </a:solidFill>
              </a:rPr>
              <a:t>"Hello "</a:t>
            </a:r>
            <a:r>
              <a:t> + p.fname + </a:t>
            </a:r>
            <a:r>
              <a:rPr>
                <a:solidFill>
                  <a:srgbClr val="AF3782"/>
                </a:solidFill>
              </a:rPr>
              <a:t>" "</a:t>
            </a:r>
            <a:r>
              <a:t> + p.lname)</a:t>
            </a:r>
          </a:p>
        </p:txBody>
      </p:sp>
      <p:sp>
        <p:nvSpPr>
          <p:cNvPr id="727" name="recordclass"/>
          <p:cNvSpPr/>
          <p:nvPr/>
        </p:nvSpPr>
        <p:spPr>
          <a:xfrm>
            <a:off x="10763547" y="8585200"/>
            <a:ext cx="1810098" cy="42252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recordclass</a:t>
            </a:r>
          </a:p>
        </p:txBody>
      </p:sp>
      <p:sp>
        <p:nvSpPr>
          <p:cNvPr id="728" name="Dingbat Check"/>
          <p:cNvSpPr/>
          <p:nvPr/>
        </p:nvSpPr>
        <p:spPr>
          <a:xfrm>
            <a:off x="345566" y="7192095"/>
            <a:ext cx="559228" cy="531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9" name="Cake"/>
          <p:cNvSpPr/>
          <p:nvPr/>
        </p:nvSpPr>
        <p:spPr>
          <a:xfrm>
            <a:off x="10986435" y="7294516"/>
            <a:ext cx="1364322" cy="11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2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0" name="pip install recordclass"/>
          <p:cNvSpPr txBox="1"/>
          <p:nvPr/>
        </p:nvSpPr>
        <p:spPr>
          <a:xfrm>
            <a:off x="3785393" y="2533649"/>
            <a:ext cx="5967414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pip install recordclass</a:t>
            </a:r>
          </a:p>
        </p:txBody>
      </p:sp>
      <p:sp>
        <p:nvSpPr>
          <p:cNvPr id="731" name="need to install recordclass:"/>
          <p:cNvSpPr txBox="1"/>
          <p:nvPr/>
        </p:nvSpPr>
        <p:spPr>
          <a:xfrm>
            <a:off x="3732584" y="1936749"/>
            <a:ext cx="42188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need to install recordclass: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734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  <p:sp>
        <p:nvSpPr>
          <p:cNvPr id="735" name="Brain"/>
          <p:cNvSpPr/>
          <p:nvPr/>
        </p:nvSpPr>
        <p:spPr>
          <a:xfrm>
            <a:off x="4399010" y="3509349"/>
            <a:ext cx="1412779" cy="1083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6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3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6" name="let's evolve our mental model of state!"/>
          <p:cNvSpPr txBox="1"/>
          <p:nvPr/>
        </p:nvSpPr>
        <p:spPr>
          <a:xfrm>
            <a:off x="5790679" y="3822699"/>
            <a:ext cx="6097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r>
              <a:t>let's evolve our mental model of state!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39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40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41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42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43" name="Rectangle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5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46" name="Arrow"/>
          <p:cNvSpPr/>
          <p:nvPr/>
        </p:nvSpPr>
        <p:spPr>
          <a:xfrm>
            <a:off x="1727200" y="31762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7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note: we're not drawing frame boxes for simplicity since everything is in the global frame"/>
          <p:cNvSpPr txBox="1"/>
          <p:nvPr/>
        </p:nvSpPr>
        <p:spPr>
          <a:xfrm>
            <a:off x="1330176" y="8502547"/>
            <a:ext cx="10344448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51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52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53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54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55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56" name="Rectangle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7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58" name="Arrow"/>
          <p:cNvSpPr/>
          <p:nvPr/>
        </p:nvSpPr>
        <p:spPr>
          <a:xfrm>
            <a:off x="17272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9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8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09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0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11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13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14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17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18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20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21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22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23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24" name="zebra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225" name="mammal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226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27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28" name="8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229" name="9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230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2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233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234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235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6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37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6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0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6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7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8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249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0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251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252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72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4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25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6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257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259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260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  <p:sp>
        <p:nvSpPr>
          <p:cNvPr id="261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</p:txBody>
      </p:sp>
      <p:sp>
        <p:nvSpPr>
          <p:cNvPr id="262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263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6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6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64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65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66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7" name="hello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68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69" name="Arrow"/>
          <p:cNvSpPr/>
          <p:nvPr/>
        </p:nvSpPr>
        <p:spPr>
          <a:xfrm>
            <a:off x="17272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7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7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75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76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77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78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7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80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Mental Model for State (v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(v1)</a:t>
            </a:r>
          </a:p>
        </p:txBody>
      </p:sp>
      <p:sp>
        <p:nvSpPr>
          <p:cNvPr id="784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85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86" name="x"/>
          <p:cNvSpPr txBox="1"/>
          <p:nvPr/>
        </p:nvSpPr>
        <p:spPr>
          <a:xfrm>
            <a:off x="2731211" y="63626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787" name="y"/>
          <p:cNvSpPr txBox="1"/>
          <p:nvPr/>
        </p:nvSpPr>
        <p:spPr>
          <a:xfrm>
            <a:off x="2733954" y="74040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788" name="hello"/>
          <p:cNvSpPr/>
          <p:nvPr/>
        </p:nvSpPr>
        <p:spPr>
          <a:xfrm>
            <a:off x="3187700" y="61976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</a:t>
            </a:r>
          </a:p>
        </p:txBody>
      </p:sp>
      <p:sp>
        <p:nvSpPr>
          <p:cNvPr id="789" name="hello world"/>
          <p:cNvSpPr/>
          <p:nvPr/>
        </p:nvSpPr>
        <p:spPr>
          <a:xfrm>
            <a:off x="3187700" y="7239000"/>
            <a:ext cx="5107782" cy="7874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hello world</a:t>
            </a:r>
          </a:p>
        </p:txBody>
      </p:sp>
      <p:sp>
        <p:nvSpPr>
          <p:cNvPr id="790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791" name="Arrow"/>
          <p:cNvSpPr/>
          <p:nvPr/>
        </p:nvSpPr>
        <p:spPr>
          <a:xfrm>
            <a:off x="1727200" y="440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Common mental model…"/>
          <p:cNvSpPr txBox="1"/>
          <p:nvPr/>
        </p:nvSpPr>
        <p:spPr>
          <a:xfrm>
            <a:off x="6782460" y="1790699"/>
            <a:ext cx="5421413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Common mental model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equivalent for immutable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PythonTutor uses for strings, etc</a:t>
            </a:r>
          </a:p>
        </p:txBody>
      </p:sp>
      <p:sp>
        <p:nvSpPr>
          <p:cNvPr id="793" name="Issues…"/>
          <p:cNvSpPr txBox="1"/>
          <p:nvPr/>
        </p:nvSpPr>
        <p:spPr>
          <a:xfrm>
            <a:off x="6782460" y="3448776"/>
            <a:ext cx="479407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Issues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incorrect for mutable types</a:t>
            </a:r>
          </a:p>
          <a:p>
            <a:pPr marL="635000" indent="-444500" algn="l">
              <a:buSzPct val="145000"/>
              <a:buChar char="•"/>
              <a:defRPr sz="2800"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ignores performance</a:t>
            </a:r>
          </a:p>
        </p:txBody>
      </p:sp>
      <p:sp>
        <p:nvSpPr>
          <p:cNvPr id="79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7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7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79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00" name="Arrow"/>
          <p:cNvSpPr/>
          <p:nvPr/>
        </p:nvSpPr>
        <p:spPr>
          <a:xfrm>
            <a:off x="1752600" y="3138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0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note: we're still not drawing frame boxes for simplicity since everything is in the global frame"/>
          <p:cNvSpPr txBox="1"/>
          <p:nvPr/>
        </p:nvSpPr>
        <p:spPr>
          <a:xfrm>
            <a:off x="1270248" y="9244955"/>
            <a:ext cx="10794505" cy="458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b="1"/>
              <a:t>note</a:t>
            </a:r>
            <a:r>
              <a:t>: </a:t>
            </a:r>
            <a:r>
              <a:rPr i="1"/>
              <a:t>we're still not drawing frame boxes for simplicity since everything is in the global frame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0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0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1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1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2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13" name="Arrow"/>
          <p:cNvSpPr/>
          <p:nvPr/>
        </p:nvSpPr>
        <p:spPr>
          <a:xfrm>
            <a:off x="1752600" y="35953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16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17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18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0" name="any box with an arrow is a reference (variables are one kind of reference)"/>
          <p:cNvSpPr txBox="1"/>
          <p:nvPr/>
        </p:nvSpPr>
        <p:spPr>
          <a:xfrm>
            <a:off x="1553046" y="8701582"/>
            <a:ext cx="42816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any box with an arrow is a reference</a:t>
            </a:r>
            <a:br/>
            <a:r>
              <a:t>(variables are one kind of reference)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23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24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25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26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27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8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9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30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2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33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34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35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6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7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40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41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42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43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44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x = “hello”…"/>
          <p:cNvSpPr txBox="1"/>
          <p:nvPr/>
        </p:nvSpPr>
        <p:spPr>
          <a:xfrm>
            <a:off x="2782316" y="3282307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47" name="Arrow"/>
          <p:cNvSpPr/>
          <p:nvPr/>
        </p:nvSpPr>
        <p:spPr>
          <a:xfrm>
            <a:off x="1752600" y="4027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8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50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51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52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3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54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2895023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Mental Model for State (v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Mental Model for State (v2)</a:t>
            </a:r>
          </a:p>
        </p:txBody>
      </p:sp>
      <p:sp>
        <p:nvSpPr>
          <p:cNvPr id="858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59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60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861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862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3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4" name="x = “hello”…"/>
          <p:cNvSpPr txBox="1"/>
          <p:nvPr/>
        </p:nvSpPr>
        <p:spPr>
          <a:xfrm>
            <a:off x="2782316" y="3282307"/>
            <a:ext cx="7620676" cy="139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+= “ world”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# y = y + “ world”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65" name="Arrow"/>
          <p:cNvSpPr/>
          <p:nvPr/>
        </p:nvSpPr>
        <p:spPr>
          <a:xfrm>
            <a:off x="1752600" y="42811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6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67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868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69" name="“hello”"/>
          <p:cNvSpPr txBox="1"/>
          <p:nvPr/>
        </p:nvSpPr>
        <p:spPr>
          <a:xfrm>
            <a:off x="7729562" y="6718299"/>
            <a:ext cx="974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“hello”</a:t>
            </a:r>
          </a:p>
        </p:txBody>
      </p:sp>
      <p:sp>
        <p:nvSpPr>
          <p:cNvPr id="870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1" name="“hello world”"/>
          <p:cNvSpPr txBox="1"/>
          <p:nvPr/>
        </p:nvSpPr>
        <p:spPr>
          <a:xfrm>
            <a:off x="7708189" y="7734299"/>
            <a:ext cx="178355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“hello world”</a:t>
            </a:r>
          </a:p>
        </p:txBody>
      </p:sp>
      <p:sp>
        <p:nvSpPr>
          <p:cNvPr id="872" name="Line"/>
          <p:cNvSpPr/>
          <p:nvPr/>
        </p:nvSpPr>
        <p:spPr>
          <a:xfrm flipV="1">
            <a:off x="3708400" y="7995517"/>
            <a:ext cx="3845819" cy="14069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73" name="Line"/>
          <p:cNvSpPr/>
          <p:nvPr/>
        </p:nvSpPr>
        <p:spPr>
          <a:xfrm flipV="1">
            <a:off x="6001456" y="5378450"/>
            <a:ext cx="1" cy="3867805"/>
          </a:xfrm>
          <a:prstGeom prst="line">
            <a:avLst/>
          </a:prstGeom>
          <a:ln w="381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47868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Revisiting Assignment and Passing Rules for v2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560831">
              <a:defRPr sz="4608"/>
            </a:lvl1pPr>
          </a:lstStyle>
          <a:p>
            <a:r>
              <a:t>Revisiting Assignment and Passing Rules for v2</a:t>
            </a:r>
          </a:p>
        </p:txBody>
      </p:sp>
      <p:sp>
        <p:nvSpPr>
          <p:cNvPr id="876" name="# RULE 1 (assignment)…"/>
          <p:cNvSpPr txBox="1"/>
          <p:nvPr/>
        </p:nvSpPr>
        <p:spPr>
          <a:xfrm>
            <a:off x="915416" y="2482207"/>
            <a:ext cx="1057064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1 (assignment)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=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  <p:sp>
        <p:nvSpPr>
          <p:cNvPr id="877" name="# RULE 2 (argument passing)…"/>
          <p:cNvSpPr txBox="1"/>
          <p:nvPr/>
        </p:nvSpPr>
        <p:spPr>
          <a:xfrm>
            <a:off x="915416" y="5149207"/>
            <a:ext cx="10357248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# RULE 2 (argument passing)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def f(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    pass</a:t>
            </a: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D6D5D5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 = </a:t>
            </a:r>
            <a:r>
              <a:rPr>
                <a:solidFill>
                  <a:srgbClr val="D6D5D5"/>
                </a:solidFill>
              </a:rPr>
              <a:t>????</a:t>
            </a:r>
            <a:endParaRPr>
              <a:solidFill>
                <a:srgbClr val="929292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f(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x</a:t>
            </a:r>
            <a:r>
              <a:t>) 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# y should reference whatever x references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5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277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279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281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282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285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286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288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289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290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291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292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3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4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295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296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7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8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299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0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01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02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03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4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05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39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1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2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3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4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5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6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4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5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6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17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8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19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20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47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2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323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324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325" name="Observations…"/>
          <p:cNvSpPr txBox="1"/>
          <p:nvPr/>
        </p:nvSpPr>
        <p:spPr>
          <a:xfrm>
            <a:off x="831337" y="7234561"/>
            <a:ext cx="11658502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Observations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objects have a "life of their own" beyond variables or even function frames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here there are dict and list objects (others are possible)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references show up two places: as variables and values in data structures</a:t>
            </a:r>
          </a:p>
          <a:p>
            <a:pPr marL="758825" indent="-555625" algn="l">
              <a:buSzPct val="100000"/>
              <a:buAutoNum type="arabicPeriod"/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technically ints and strs (and all values) are objects too in Python...</a:t>
            </a:r>
          </a:p>
        </p:txBody>
      </p:sp>
      <p:sp>
        <p:nvSpPr>
          <p:cNvPr id="326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327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328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329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348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9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0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1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34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335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336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338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How PythonTutor renders immutable types is configurable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 defTabSz="426466">
              <a:defRPr sz="3504"/>
            </a:lvl1pPr>
          </a:lstStyle>
          <a:p>
            <a:r>
              <a:t>How PythonTutor renders immutable types is configurable...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0" y="1619250"/>
            <a:ext cx="5130800" cy="2324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50" y="4102100"/>
            <a:ext cx="4965700" cy="50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850" y="5429250"/>
            <a:ext cx="5753100" cy="2451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850" y="7988300"/>
            <a:ext cx="4965700" cy="431800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Code:"/>
          <p:cNvSpPr txBox="1"/>
          <p:nvPr/>
        </p:nvSpPr>
        <p:spPr>
          <a:xfrm>
            <a:off x="771276" y="4614560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85" name="x = “hello”…"/>
          <p:cNvSpPr txBox="1"/>
          <p:nvPr/>
        </p:nvSpPr>
        <p:spPr>
          <a:xfrm>
            <a:off x="801116" y="5090168"/>
            <a:ext cx="2888433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“hello”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+= “ world”</a:t>
            </a:r>
          </a:p>
        </p:txBody>
      </p:sp>
      <p:sp>
        <p:nvSpPr>
          <p:cNvPr id="886" name="Line"/>
          <p:cNvSpPr/>
          <p:nvPr/>
        </p:nvSpPr>
        <p:spPr>
          <a:xfrm flipV="1">
            <a:off x="3797299" y="4334440"/>
            <a:ext cx="2415680" cy="113923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>
            <a:off x="3797299" y="6235670"/>
            <a:ext cx="2376886" cy="188471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88" name="v1"/>
          <p:cNvSpPr txBox="1"/>
          <p:nvPr/>
        </p:nvSpPr>
        <p:spPr>
          <a:xfrm>
            <a:off x="4689400" y="43433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v1</a:t>
            </a:r>
          </a:p>
        </p:txBody>
      </p:sp>
      <p:sp>
        <p:nvSpPr>
          <p:cNvPr id="889" name="v2"/>
          <p:cNvSpPr txBox="1"/>
          <p:nvPr/>
        </p:nvSpPr>
        <p:spPr>
          <a:xfrm>
            <a:off x="4473500" y="7111999"/>
            <a:ext cx="4002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v2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89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Why does Python have the complexity of separate references and objects?…"/>
          <p:cNvSpPr txBox="1"/>
          <p:nvPr/>
        </p:nvSpPr>
        <p:spPr>
          <a:xfrm>
            <a:off x="856550" y="3232013"/>
            <a:ext cx="11291700" cy="3289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 b="0"/>
            </a:pPr>
            <a:r>
              <a:t>Why does Python have the complexity of separate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references</a:t>
            </a:r>
            <a:r>
              <a:t> and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objects</a:t>
            </a:r>
            <a:r>
              <a:t>?</a:t>
            </a:r>
          </a:p>
          <a:p>
            <a:pPr>
              <a:defRPr sz="4400" b="0"/>
            </a:pPr>
            <a:endParaRPr/>
          </a:p>
          <a:p>
            <a:pPr>
              <a:defRPr sz="4400" b="0"/>
            </a:pPr>
            <a:r>
              <a:t>Why not follow the original organization we saw for everything (</a:t>
            </a:r>
            <a:r>
              <a:rPr i="1"/>
              <a:t>i.e.,</a:t>
            </a:r>
            <a:r>
              <a:t> boxes of data with labels)?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897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898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899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00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01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2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3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04" name="Arrow"/>
          <p:cNvSpPr/>
          <p:nvPr/>
        </p:nvSpPr>
        <p:spPr>
          <a:xfrm>
            <a:off x="1752600" y="36207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5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06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07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08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09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Reason 1: Performa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1: Performance</a:t>
            </a:r>
          </a:p>
        </p:txBody>
      </p:sp>
      <p:sp>
        <p:nvSpPr>
          <p:cNvPr id="912" name="Code:"/>
          <p:cNvSpPr txBox="1"/>
          <p:nvPr/>
        </p:nvSpPr>
        <p:spPr>
          <a:xfrm>
            <a:off x="2168276" y="2247899"/>
            <a:ext cx="9974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Code:</a:t>
            </a:r>
          </a:p>
        </p:txBody>
      </p:sp>
      <p:sp>
        <p:nvSpPr>
          <p:cNvPr id="913" name="State:"/>
          <p:cNvSpPr txBox="1"/>
          <p:nvPr/>
        </p:nvSpPr>
        <p:spPr>
          <a:xfrm>
            <a:off x="2152947" y="5511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14" name="x"/>
          <p:cNvSpPr txBox="1"/>
          <p:nvPr/>
        </p:nvSpPr>
        <p:spPr>
          <a:xfrm>
            <a:off x="2934411" y="6845299"/>
            <a:ext cx="301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x</a:t>
            </a:r>
          </a:p>
        </p:txBody>
      </p:sp>
      <p:sp>
        <p:nvSpPr>
          <p:cNvPr id="915" name="y"/>
          <p:cNvSpPr txBox="1"/>
          <p:nvPr/>
        </p:nvSpPr>
        <p:spPr>
          <a:xfrm>
            <a:off x="2937154" y="7886699"/>
            <a:ext cx="2920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y</a:t>
            </a:r>
          </a:p>
        </p:txBody>
      </p:sp>
      <p:sp>
        <p:nvSpPr>
          <p:cNvPr id="916" name="Rectangle"/>
          <p:cNvSpPr/>
          <p:nvPr/>
        </p:nvSpPr>
        <p:spPr>
          <a:xfrm>
            <a:off x="3390900" y="66802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7" name="Rectangle"/>
          <p:cNvSpPr/>
          <p:nvPr/>
        </p:nvSpPr>
        <p:spPr>
          <a:xfrm>
            <a:off x="3390900" y="7721600"/>
            <a:ext cx="605929" cy="7874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18" name="x = “this string is millions of characters…”…"/>
          <p:cNvSpPr txBox="1"/>
          <p:nvPr/>
        </p:nvSpPr>
        <p:spPr>
          <a:xfrm>
            <a:off x="2782316" y="3282307"/>
            <a:ext cx="9717064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“this string is millions of characters…”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x # this is fast!</a:t>
            </a:r>
          </a:p>
        </p:txBody>
      </p:sp>
      <p:sp>
        <p:nvSpPr>
          <p:cNvPr id="919" name="Arrow"/>
          <p:cNvSpPr/>
          <p:nvPr/>
        </p:nvSpPr>
        <p:spPr>
          <a:xfrm>
            <a:off x="1752600" y="3963684"/>
            <a:ext cx="902345" cy="902346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346247" y="5245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1" name="references"/>
          <p:cNvSpPr txBox="1"/>
          <p:nvPr/>
        </p:nvSpPr>
        <p:spPr>
          <a:xfrm>
            <a:off x="2954436" y="6053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22" name="objects"/>
          <p:cNvSpPr txBox="1"/>
          <p:nvPr/>
        </p:nvSpPr>
        <p:spPr>
          <a:xfrm>
            <a:off x="7769150" y="6053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23" name="“this string is millions of …”"/>
          <p:cNvSpPr txBox="1"/>
          <p:nvPr/>
        </p:nvSpPr>
        <p:spPr>
          <a:xfrm>
            <a:off x="7708189" y="6718299"/>
            <a:ext cx="35980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“this string is millions of …”</a:t>
            </a:r>
          </a:p>
        </p:txBody>
      </p:sp>
      <p:sp>
        <p:nvSpPr>
          <p:cNvPr id="924" name="Line"/>
          <p:cNvSpPr/>
          <p:nvPr/>
        </p:nvSpPr>
        <p:spPr>
          <a:xfrm flipV="1">
            <a:off x="3708400" y="6948114"/>
            <a:ext cx="3896470" cy="172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5" name="Line"/>
          <p:cNvSpPr/>
          <p:nvPr/>
        </p:nvSpPr>
        <p:spPr>
          <a:xfrm flipV="1">
            <a:off x="3708400" y="7159549"/>
            <a:ext cx="3904209" cy="97666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2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2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3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32" name="Arrow"/>
          <p:cNvSpPr/>
          <p:nvPr/>
        </p:nvSpPr>
        <p:spPr>
          <a:xfrm>
            <a:off x="266700" y="30543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3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3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3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3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3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42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43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44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5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46" name="Arrow"/>
          <p:cNvSpPr/>
          <p:nvPr/>
        </p:nvSpPr>
        <p:spPr>
          <a:xfrm>
            <a:off x="266700" y="3384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7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48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49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50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51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2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53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54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55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58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59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60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1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62" name="Arrow"/>
          <p:cNvSpPr/>
          <p:nvPr/>
        </p:nvSpPr>
        <p:spPr>
          <a:xfrm>
            <a:off x="266700" y="37655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3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4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65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66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67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8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69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0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71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2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73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7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7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7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7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980" name="Arrow"/>
          <p:cNvSpPr/>
          <p:nvPr/>
        </p:nvSpPr>
        <p:spPr>
          <a:xfrm>
            <a:off x="292100" y="4514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98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98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98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98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88" name="name:Alice | score:10 | age:30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age:30</a:t>
            </a:r>
          </a:p>
        </p:txBody>
      </p:sp>
      <p:sp>
        <p:nvSpPr>
          <p:cNvPr id="98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99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99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99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99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00" name="Arrow"/>
          <p:cNvSpPr/>
          <p:nvPr/>
        </p:nvSpPr>
        <p:spPr>
          <a:xfrm>
            <a:off x="266700" y="4895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0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0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0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0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0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1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3" name="Oval"/>
          <p:cNvSpPr/>
          <p:nvPr/>
        </p:nvSpPr>
        <p:spPr>
          <a:xfrm>
            <a:off x="10375900" y="7253237"/>
            <a:ext cx="1069544" cy="647900"/>
          </a:xfrm>
          <a:prstGeom prst="ellips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Line"/>
          <p:cNvSpPr/>
          <p:nvPr/>
        </p:nvSpPr>
        <p:spPr>
          <a:xfrm flipV="1">
            <a:off x="5190179" y="1278904"/>
            <a:ext cx="1" cy="51136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Rectangle"/>
          <p:cNvSpPr/>
          <p:nvPr/>
        </p:nvSpPr>
        <p:spPr>
          <a:xfrm>
            <a:off x="2663657" y="3278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global"/>
          <p:cNvSpPr txBox="1"/>
          <p:nvPr/>
        </p:nvSpPr>
        <p:spPr>
          <a:xfrm>
            <a:off x="1715920" y="3684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356" name="Rectangle"/>
          <p:cNvSpPr/>
          <p:nvPr/>
        </p:nvSpPr>
        <p:spPr>
          <a:xfrm>
            <a:off x="2663657" y="4675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7" name="foooo"/>
          <p:cNvSpPr txBox="1"/>
          <p:nvPr/>
        </p:nvSpPr>
        <p:spPr>
          <a:xfrm>
            <a:off x="1700144" y="5081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358" name="Rectangle"/>
          <p:cNvSpPr/>
          <p:nvPr/>
        </p:nvSpPr>
        <p:spPr>
          <a:xfrm>
            <a:off x="4238271" y="334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webster"/>
          <p:cNvSpPr txBox="1"/>
          <p:nvPr/>
        </p:nvSpPr>
        <p:spPr>
          <a:xfrm>
            <a:off x="3049407" y="3367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360" name="luny_list"/>
          <p:cNvSpPr txBox="1"/>
          <p:nvPr/>
        </p:nvSpPr>
        <p:spPr>
          <a:xfrm>
            <a:off x="3026785" y="4002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361" name="Rectangle"/>
          <p:cNvSpPr/>
          <p:nvPr/>
        </p:nvSpPr>
        <p:spPr>
          <a:xfrm>
            <a:off x="4238271" y="397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Rectangle"/>
          <p:cNvSpPr/>
          <p:nvPr/>
        </p:nvSpPr>
        <p:spPr>
          <a:xfrm>
            <a:off x="4238271" y="4739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3" name="everything"/>
          <p:cNvSpPr txBox="1"/>
          <p:nvPr/>
        </p:nvSpPr>
        <p:spPr>
          <a:xfrm>
            <a:off x="2765145" y="4764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364" name="final_letter"/>
          <p:cNvSpPr txBox="1"/>
          <p:nvPr/>
        </p:nvSpPr>
        <p:spPr>
          <a:xfrm>
            <a:off x="2694006" y="5399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365" name="Rectangle"/>
          <p:cNvSpPr/>
          <p:nvPr/>
        </p:nvSpPr>
        <p:spPr>
          <a:xfrm>
            <a:off x="4238271" y="5374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apple"/>
          <p:cNvSpPr/>
          <p:nvPr/>
        </p:nvSpPr>
        <p:spPr>
          <a:xfrm>
            <a:off x="83276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367" name="and"/>
          <p:cNvSpPr/>
          <p:nvPr/>
        </p:nvSpPr>
        <p:spPr>
          <a:xfrm>
            <a:off x="93182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368" name="ada"/>
          <p:cNvSpPr/>
          <p:nvPr/>
        </p:nvSpPr>
        <p:spPr>
          <a:xfrm>
            <a:off x="10308871" y="1830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369" name="bike"/>
          <p:cNvSpPr/>
          <p:nvPr/>
        </p:nvSpPr>
        <p:spPr>
          <a:xfrm>
            <a:off x="90583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370" name="deBug"/>
          <p:cNvSpPr/>
          <p:nvPr/>
        </p:nvSpPr>
        <p:spPr>
          <a:xfrm>
            <a:off x="10048996" y="3134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371" name="Rectangle"/>
          <p:cNvSpPr/>
          <p:nvPr/>
        </p:nvSpPr>
        <p:spPr>
          <a:xfrm>
            <a:off x="9419871" y="4808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2" name="Rectangle"/>
          <p:cNvSpPr/>
          <p:nvPr/>
        </p:nvSpPr>
        <p:spPr>
          <a:xfrm>
            <a:off x="9419871" y="5304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3" name="name"/>
          <p:cNvSpPr txBox="1"/>
          <p:nvPr/>
        </p:nvSpPr>
        <p:spPr>
          <a:xfrm>
            <a:off x="8573808" y="4834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374" name="kind"/>
          <p:cNvSpPr txBox="1"/>
          <p:nvPr/>
        </p:nvSpPr>
        <p:spPr>
          <a:xfrm>
            <a:off x="8645245" y="5342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375" name="Rectangle"/>
          <p:cNvSpPr/>
          <p:nvPr/>
        </p:nvSpPr>
        <p:spPr>
          <a:xfrm>
            <a:off x="57236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6" name="Rectangle"/>
          <p:cNvSpPr/>
          <p:nvPr/>
        </p:nvSpPr>
        <p:spPr>
          <a:xfrm>
            <a:off x="62062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7" name="Rectangle"/>
          <p:cNvSpPr/>
          <p:nvPr/>
        </p:nvSpPr>
        <p:spPr>
          <a:xfrm>
            <a:off x="7153653" y="1773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8" name="Rectangle"/>
          <p:cNvSpPr/>
          <p:nvPr/>
        </p:nvSpPr>
        <p:spPr>
          <a:xfrm>
            <a:off x="7153653" y="2268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79" name="a"/>
          <p:cNvSpPr txBox="1"/>
          <p:nvPr/>
        </p:nvSpPr>
        <p:spPr>
          <a:xfrm>
            <a:off x="6828290" y="1798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380" name="b"/>
          <p:cNvSpPr txBox="1"/>
          <p:nvPr/>
        </p:nvSpPr>
        <p:spPr>
          <a:xfrm>
            <a:off x="6817128" y="2306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381" name="z"/>
          <p:cNvSpPr txBox="1"/>
          <p:nvPr/>
        </p:nvSpPr>
        <p:spPr>
          <a:xfrm>
            <a:off x="6829778" y="2814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382" name="Rectangle"/>
          <p:cNvSpPr/>
          <p:nvPr/>
        </p:nvSpPr>
        <p:spPr>
          <a:xfrm>
            <a:off x="7153653" y="277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3" name="Rectangle"/>
          <p:cNvSpPr/>
          <p:nvPr/>
        </p:nvSpPr>
        <p:spPr>
          <a:xfrm>
            <a:off x="66888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384" name="Rectangle"/>
          <p:cNvSpPr/>
          <p:nvPr/>
        </p:nvSpPr>
        <p:spPr>
          <a:xfrm>
            <a:off x="7171444" y="4739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18" name="Connection Line"/>
          <p:cNvSpPr/>
          <p:nvPr/>
        </p:nvSpPr>
        <p:spPr>
          <a:xfrm>
            <a:off x="4690366" y="4177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9" name="Connection Line"/>
          <p:cNvSpPr/>
          <p:nvPr/>
        </p:nvSpPr>
        <p:spPr>
          <a:xfrm>
            <a:off x="4690366" y="1689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0" name="Connection Line"/>
          <p:cNvSpPr/>
          <p:nvPr/>
        </p:nvSpPr>
        <p:spPr>
          <a:xfrm>
            <a:off x="5983274" y="1832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1" name="Connection Line"/>
          <p:cNvSpPr/>
          <p:nvPr/>
        </p:nvSpPr>
        <p:spPr>
          <a:xfrm>
            <a:off x="5753353" y="4329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2" name="Connection Line"/>
          <p:cNvSpPr/>
          <p:nvPr/>
        </p:nvSpPr>
        <p:spPr>
          <a:xfrm>
            <a:off x="10356994" y="4900514"/>
            <a:ext cx="1215630" cy="180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35" extrusionOk="0">
                <a:moveTo>
                  <a:pt x="21600" y="13353"/>
                </a:moveTo>
                <a:cubicBezTo>
                  <a:pt x="14150" y="-5365"/>
                  <a:pt x="6950" y="-4404"/>
                  <a:pt x="0" y="16235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3" name="Connection Line"/>
          <p:cNvSpPr/>
          <p:nvPr/>
        </p:nvSpPr>
        <p:spPr>
          <a:xfrm>
            <a:off x="7419580" y="2474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4" name="Connection Line"/>
          <p:cNvSpPr/>
          <p:nvPr/>
        </p:nvSpPr>
        <p:spPr>
          <a:xfrm>
            <a:off x="7419580" y="3109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Connection Line"/>
          <p:cNvSpPr/>
          <p:nvPr/>
        </p:nvSpPr>
        <p:spPr>
          <a:xfrm>
            <a:off x="4690366" y="4543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3" name="list"/>
          <p:cNvSpPr txBox="1"/>
          <p:nvPr/>
        </p:nvSpPr>
        <p:spPr>
          <a:xfrm>
            <a:off x="6461273" y="5197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4" name="list"/>
          <p:cNvSpPr txBox="1"/>
          <p:nvPr/>
        </p:nvSpPr>
        <p:spPr>
          <a:xfrm>
            <a:off x="9833571" y="3607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5" name="list"/>
          <p:cNvSpPr txBox="1"/>
          <p:nvPr/>
        </p:nvSpPr>
        <p:spPr>
          <a:xfrm>
            <a:off x="9579626" y="2306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396" name="dict"/>
          <p:cNvSpPr txBox="1"/>
          <p:nvPr/>
        </p:nvSpPr>
        <p:spPr>
          <a:xfrm>
            <a:off x="9755838" y="5761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7" name="dict"/>
          <p:cNvSpPr txBox="1"/>
          <p:nvPr/>
        </p:nvSpPr>
        <p:spPr>
          <a:xfrm>
            <a:off x="7114995" y="3776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98" name="L"/>
          <p:cNvSpPr txBox="1"/>
          <p:nvPr/>
        </p:nvSpPr>
        <p:spPr>
          <a:xfrm>
            <a:off x="6818616" y="3322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399" name="Rectangle"/>
          <p:cNvSpPr/>
          <p:nvPr/>
        </p:nvSpPr>
        <p:spPr>
          <a:xfrm>
            <a:off x="7153653" y="328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426" name="Connection Line"/>
          <p:cNvSpPr/>
          <p:nvPr/>
        </p:nvSpPr>
        <p:spPr>
          <a:xfrm>
            <a:off x="5794230" y="3565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Frames:"/>
          <p:cNvSpPr txBox="1"/>
          <p:nvPr/>
        </p:nvSpPr>
        <p:spPr>
          <a:xfrm>
            <a:off x="2625493" y="2738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402" name="note: quotes for strings…"/>
          <p:cNvSpPr txBox="1"/>
          <p:nvPr/>
        </p:nvSpPr>
        <p:spPr>
          <a:xfrm>
            <a:off x="1926983" y="1532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403" name="Objects and Referenc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Objects and References</a:t>
            </a:r>
          </a:p>
        </p:txBody>
      </p:sp>
      <p:sp>
        <p:nvSpPr>
          <p:cNvPr id="404" name="Questions…"/>
          <p:cNvSpPr txBox="1"/>
          <p:nvPr/>
        </p:nvSpPr>
        <p:spPr>
          <a:xfrm>
            <a:off x="2761890" y="7202809"/>
            <a:ext cx="7865493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t>Questions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why do we need this more complicated model?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create new types of objects?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compare objects and references?</a:t>
            </a:r>
          </a:p>
          <a:p>
            <a:pPr marL="758825" indent="-555625" algn="l">
              <a:buSzPct val="100000"/>
              <a:buAutoNum type="arabicPeriod"/>
              <a:defRPr sz="2800" b="0"/>
            </a:pPr>
            <a:r>
              <a:t>how can we copy objects to create new objects?</a:t>
            </a:r>
          </a:p>
        </p:txBody>
      </p:sp>
      <p:sp>
        <p:nvSpPr>
          <p:cNvPr id="405" name="9"/>
          <p:cNvSpPr txBox="1"/>
          <p:nvPr/>
        </p:nvSpPr>
        <p:spPr>
          <a:xfrm>
            <a:off x="7273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406" name="8"/>
          <p:cNvSpPr txBox="1"/>
          <p:nvPr/>
        </p:nvSpPr>
        <p:spPr>
          <a:xfrm>
            <a:off x="6765745" y="6316985"/>
            <a:ext cx="25400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8</a:t>
            </a:r>
          </a:p>
        </p:txBody>
      </p:sp>
      <p:sp>
        <p:nvSpPr>
          <p:cNvPr id="407" name="&quot;zebra&quot;"/>
          <p:cNvSpPr txBox="1"/>
          <p:nvPr/>
        </p:nvSpPr>
        <p:spPr>
          <a:xfrm>
            <a:off x="11588917" y="4873226"/>
            <a:ext cx="9320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"zebra"</a:t>
            </a:r>
          </a:p>
        </p:txBody>
      </p:sp>
      <p:sp>
        <p:nvSpPr>
          <p:cNvPr id="408" name="&quot;mammal&quot;"/>
          <p:cNvSpPr txBox="1"/>
          <p:nvPr/>
        </p:nvSpPr>
        <p:spPr>
          <a:xfrm>
            <a:off x="11425888" y="5535821"/>
            <a:ext cx="125809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"mammal"</a:t>
            </a:r>
          </a:p>
        </p:txBody>
      </p:sp>
      <p:sp>
        <p:nvSpPr>
          <p:cNvPr id="427" name="Connection Line"/>
          <p:cNvSpPr/>
          <p:nvPr/>
        </p:nvSpPr>
        <p:spPr>
          <a:xfrm>
            <a:off x="10393408" y="5495120"/>
            <a:ext cx="1052216" cy="18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17" extrusionOk="0">
                <a:moveTo>
                  <a:pt x="21600" y="16517"/>
                </a:moveTo>
                <a:cubicBezTo>
                  <a:pt x="14341" y="-2456"/>
                  <a:pt x="7141" y="-5083"/>
                  <a:pt x="0" y="863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8" name="Connection Line"/>
          <p:cNvSpPr/>
          <p:nvPr/>
        </p:nvSpPr>
        <p:spPr>
          <a:xfrm>
            <a:off x="6412436" y="4975105"/>
            <a:ext cx="966887" cy="1417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20001" y="9706"/>
                  <a:pt x="12801" y="2506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9" name="Connection Line"/>
          <p:cNvSpPr/>
          <p:nvPr/>
        </p:nvSpPr>
        <p:spPr>
          <a:xfrm>
            <a:off x="5904436" y="4975105"/>
            <a:ext cx="864841" cy="1493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4" y="14858"/>
                  <a:pt x="264" y="7658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0" name="Connection Line"/>
          <p:cNvSpPr/>
          <p:nvPr/>
        </p:nvSpPr>
        <p:spPr>
          <a:xfrm>
            <a:off x="7419580" y="1630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3" name="stack"/>
          <p:cNvSpPr txBox="1"/>
          <p:nvPr/>
        </p:nvSpPr>
        <p:spPr>
          <a:xfrm>
            <a:off x="4166189" y="1075059"/>
            <a:ext cx="7426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</a:t>
            </a:r>
          </a:p>
        </p:txBody>
      </p:sp>
      <p:sp>
        <p:nvSpPr>
          <p:cNvPr id="414" name="heap"/>
          <p:cNvSpPr txBox="1"/>
          <p:nvPr/>
        </p:nvSpPr>
        <p:spPr>
          <a:xfrm>
            <a:off x="5461415" y="1075059"/>
            <a:ext cx="692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heap</a:t>
            </a:r>
          </a:p>
        </p:txBody>
      </p:sp>
      <p:sp>
        <p:nvSpPr>
          <p:cNvPr id="415" name="Line"/>
          <p:cNvSpPr/>
          <p:nvPr/>
        </p:nvSpPr>
        <p:spPr>
          <a:xfrm rot="18900000">
            <a:off x="5139867" y="3905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this end of an…"/>
          <p:cNvSpPr txBox="1"/>
          <p:nvPr/>
        </p:nvSpPr>
        <p:spPr>
          <a:xfrm>
            <a:off x="2604994" y="6004242"/>
            <a:ext cx="289143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 </a:t>
            </a:r>
            <a:r>
              <a:rPr b="1"/>
              <a:t>reference</a:t>
            </a:r>
          </a:p>
        </p:txBody>
      </p:sp>
      <p:sp>
        <p:nvSpPr>
          <p:cNvPr id="417" name="this end of an…"/>
          <p:cNvSpPr txBox="1"/>
          <p:nvPr/>
        </p:nvSpPr>
        <p:spPr>
          <a:xfrm>
            <a:off x="9443113" y="4009824"/>
            <a:ext cx="2543474" cy="814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end of an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arrow is an </a:t>
            </a:r>
            <a:r>
              <a:rPr b="1"/>
              <a:t>object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Reason 2: Centralized Upda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Reason 2: Centralized Updates</a:t>
            </a:r>
          </a:p>
        </p:txBody>
      </p:sp>
      <p:sp>
        <p:nvSpPr>
          <p:cNvPr id="1016" name="State:"/>
          <p:cNvSpPr txBox="1"/>
          <p:nvPr/>
        </p:nvSpPr>
        <p:spPr>
          <a:xfrm>
            <a:off x="2152947" y="6146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17" name="alice"/>
          <p:cNvSpPr txBox="1"/>
          <p:nvPr/>
        </p:nvSpPr>
        <p:spPr>
          <a:xfrm>
            <a:off x="2235911" y="7302499"/>
            <a:ext cx="10410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alice</a:t>
            </a:r>
          </a:p>
        </p:txBody>
      </p:sp>
      <p:sp>
        <p:nvSpPr>
          <p:cNvPr id="1018" name="Rectangle"/>
          <p:cNvSpPr/>
          <p:nvPr/>
        </p:nvSpPr>
        <p:spPr>
          <a:xfrm>
            <a:off x="3390900" y="7315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9" name="from recordclass import recordclass…"/>
          <p:cNvSpPr txBox="1"/>
          <p:nvPr/>
        </p:nvSpPr>
        <p:spPr>
          <a:xfrm>
            <a:off x="1321816" y="1780972"/>
            <a:ext cx="11009916" cy="416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 b="1"/>
              <a:t>from </a:t>
            </a:r>
            <a:r>
              <a:t>recordclass </a:t>
            </a:r>
            <a:r>
              <a:rPr b="1"/>
              <a:t>import </a:t>
            </a:r>
            <a:r>
              <a:t>recordclass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Person </a:t>
            </a:r>
            <a:r>
              <a:rPr b="1"/>
              <a:t>= </a:t>
            </a:r>
            <a:r>
              <a:t>recordclass(</a:t>
            </a:r>
            <a:r>
              <a:rPr b="1">
                <a:solidFill>
                  <a:srgbClr val="008080"/>
                </a:solidFill>
              </a:rPr>
              <a:t>"Person"</a:t>
            </a:r>
            <a:r>
              <a:t>, [</a:t>
            </a:r>
            <a:r>
              <a:rPr b="1">
                <a:solidFill>
                  <a:srgbClr val="008080"/>
                </a:solidFill>
              </a:rPr>
              <a:t>"name"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"score"</a:t>
            </a:r>
            <a:r>
              <a:t>, </a:t>
            </a:r>
            <a:r>
              <a:rPr b="1">
                <a:solidFill>
                  <a:srgbClr val="008080"/>
                </a:solidFill>
              </a:rPr>
              <a:t>"age"</a:t>
            </a:r>
            <a:r>
              <a:t>])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"Alice"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10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30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bob </a:t>
            </a:r>
            <a:r>
              <a:rPr b="1"/>
              <a:t>= </a:t>
            </a:r>
            <a:r>
              <a:t>Person(</a:t>
            </a:r>
            <a:r>
              <a:rPr>
                <a:solidFill>
                  <a:srgbClr val="661E99"/>
                </a:solidFill>
              </a:rPr>
              <a:t>name</a:t>
            </a:r>
            <a:r>
              <a:rPr b="1"/>
              <a:t>=</a:t>
            </a:r>
            <a:r>
              <a:rPr b="1">
                <a:solidFill>
                  <a:srgbClr val="008080"/>
                </a:solidFill>
              </a:rPr>
              <a:t>"Bob"</a:t>
            </a:r>
            <a:r>
              <a:t>, </a:t>
            </a:r>
            <a:r>
              <a:rPr>
                <a:solidFill>
                  <a:srgbClr val="661E99"/>
                </a:solidFill>
              </a:rPr>
              <a:t>score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8</a:t>
            </a:r>
            <a:r>
              <a:t>, </a:t>
            </a:r>
            <a:r>
              <a:rPr>
                <a:solidFill>
                  <a:srgbClr val="661E99"/>
                </a:solidFill>
              </a:rPr>
              <a:t>age</a:t>
            </a:r>
            <a:r>
              <a:rPr b="1"/>
              <a:t>=</a:t>
            </a:r>
            <a:r>
              <a:rPr>
                <a:solidFill>
                  <a:srgbClr val="019999"/>
                </a:solidFill>
              </a:rPr>
              <a:t>25</a:t>
            </a:r>
            <a:r>
              <a:t>)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winner </a:t>
            </a:r>
            <a:r>
              <a:rPr b="1"/>
              <a:t>= </a:t>
            </a:r>
            <a:r>
              <a:t>alice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endParaRPr/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t>alice.age </a:t>
            </a:r>
            <a:r>
              <a:rPr b="1"/>
              <a:t>+= </a:t>
            </a:r>
            <a:r>
              <a:rPr>
                <a:solidFill>
                  <a:srgbClr val="019999"/>
                </a:solidFill>
              </a:rPr>
              <a:t>1</a:t>
            </a:r>
          </a:p>
          <a:p>
            <a:pPr algn="l" defTabSz="457200">
              <a:defRPr sz="25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86B3"/>
                </a:solidFill>
              </a:rPr>
              <a:t>print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"Winner age:"</a:t>
            </a:r>
            <a:r>
              <a:t>, winner.age)</a:t>
            </a:r>
          </a:p>
        </p:txBody>
      </p:sp>
      <p:sp>
        <p:nvSpPr>
          <p:cNvPr id="1020" name="Arrow"/>
          <p:cNvSpPr/>
          <p:nvPr/>
        </p:nvSpPr>
        <p:spPr>
          <a:xfrm>
            <a:off x="266700" y="5276850"/>
            <a:ext cx="902345" cy="902345"/>
          </a:xfrm>
          <a:prstGeom prst="rightArrow">
            <a:avLst>
              <a:gd name="adj1" fmla="val 27019"/>
              <a:gd name="adj2" fmla="val 3909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1" name="Line"/>
          <p:cNvSpPr/>
          <p:nvPr/>
        </p:nvSpPr>
        <p:spPr>
          <a:xfrm>
            <a:off x="346247" y="5880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2" name="references"/>
          <p:cNvSpPr txBox="1"/>
          <p:nvPr/>
        </p:nvSpPr>
        <p:spPr>
          <a:xfrm>
            <a:off x="2954436" y="6688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23" name="objects"/>
          <p:cNvSpPr txBox="1"/>
          <p:nvPr/>
        </p:nvSpPr>
        <p:spPr>
          <a:xfrm>
            <a:off x="7769150" y="6688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24" name="bob"/>
          <p:cNvSpPr txBox="1"/>
          <p:nvPr/>
        </p:nvSpPr>
        <p:spPr>
          <a:xfrm>
            <a:off x="2235911" y="8064499"/>
            <a:ext cx="9264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l"/>
            <a:r>
              <a:t>bob</a:t>
            </a:r>
          </a:p>
        </p:txBody>
      </p:sp>
      <p:sp>
        <p:nvSpPr>
          <p:cNvPr id="1025" name="Rectangle"/>
          <p:cNvSpPr/>
          <p:nvPr/>
        </p:nvSpPr>
        <p:spPr>
          <a:xfrm>
            <a:off x="3390900" y="8077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6" name="winner"/>
          <p:cNvSpPr txBox="1"/>
          <p:nvPr/>
        </p:nvSpPr>
        <p:spPr>
          <a:xfrm>
            <a:off x="1844556" y="8826499"/>
            <a:ext cx="14163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winner</a:t>
            </a:r>
          </a:p>
        </p:txBody>
      </p:sp>
      <p:sp>
        <p:nvSpPr>
          <p:cNvPr id="1027" name="Rectangle"/>
          <p:cNvSpPr/>
          <p:nvPr/>
        </p:nvSpPr>
        <p:spPr>
          <a:xfrm>
            <a:off x="3390900" y="8839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8" name="name:Alice | score:10 | age:31"/>
          <p:cNvSpPr/>
          <p:nvPr/>
        </p:nvSpPr>
        <p:spPr>
          <a:xfrm>
            <a:off x="7581900" y="7289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name:Alice | score:10 | age:31</a:t>
            </a:r>
          </a:p>
        </p:txBody>
      </p:sp>
      <p:sp>
        <p:nvSpPr>
          <p:cNvPr id="1029" name="Line"/>
          <p:cNvSpPr/>
          <p:nvPr/>
        </p:nvSpPr>
        <p:spPr>
          <a:xfrm>
            <a:off x="3721100" y="7563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0" name="name:Bob | score:8 | age:25"/>
          <p:cNvSpPr/>
          <p:nvPr/>
        </p:nvSpPr>
        <p:spPr>
          <a:xfrm>
            <a:off x="7581900" y="8051800"/>
            <a:ext cx="4103886" cy="574775"/>
          </a:xfrm>
          <a:prstGeom prst="rect">
            <a:avLst/>
          </a:prstGeom>
          <a:solidFill>
            <a:schemeClr val="accent6">
              <a:hueOff val="-146070"/>
              <a:satOff val="-10048"/>
              <a:lumOff val="-30626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name:Bob | score:8 | age:25</a:t>
            </a:r>
          </a:p>
        </p:txBody>
      </p:sp>
      <p:sp>
        <p:nvSpPr>
          <p:cNvPr id="1031" name="Line"/>
          <p:cNvSpPr/>
          <p:nvPr/>
        </p:nvSpPr>
        <p:spPr>
          <a:xfrm>
            <a:off x="3721100" y="8325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2" name="Line"/>
          <p:cNvSpPr/>
          <p:nvPr/>
        </p:nvSpPr>
        <p:spPr>
          <a:xfrm flipV="1">
            <a:off x="3721099" y="7779744"/>
            <a:ext cx="3772589" cy="13080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prints 31, even though we didn’t directly modify winner"/>
          <p:cNvSpPr txBox="1"/>
          <p:nvPr/>
        </p:nvSpPr>
        <p:spPr>
          <a:xfrm>
            <a:off x="7846974" y="4794096"/>
            <a:ext cx="410388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prints 31, even though we didn’t directly modify winner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36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ferences and Arguments/Parameter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References and Arguments/Parameters</a:t>
            </a:r>
          </a:p>
        </p:txBody>
      </p:sp>
      <p:sp>
        <p:nvSpPr>
          <p:cNvPr id="1039" name="Python Tutor always illustrates references with an arrow for mutable types…"/>
          <p:cNvSpPr txBox="1">
            <a:spLocks noGrp="1"/>
          </p:cNvSpPr>
          <p:nvPr>
            <p:ph type="body" idx="1"/>
          </p:nvPr>
        </p:nvSpPr>
        <p:spPr>
          <a:xfrm>
            <a:off x="952500" y="1841896"/>
            <a:ext cx="10287447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Tutor </a:t>
            </a:r>
            <a:r>
              <a:rPr b="1"/>
              <a:t>always</a:t>
            </a:r>
            <a:r>
              <a:t> illustrates references with an arrow for mutable types</a:t>
            </a:r>
          </a:p>
          <a:p>
            <a:pPr marL="0" lvl="5" indent="0">
              <a:spcBef>
                <a:spcPts val="4900"/>
              </a:spcBef>
              <a:buSzTx/>
              <a:buNone/>
            </a:pPr>
            <a:r>
              <a:t>Thinking carefully about a few examples will prevent many debugging headaches…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Example 1: reassign paramet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1: reassign parameter</a:t>
            </a:r>
          </a:p>
        </p:txBody>
      </p:sp>
      <p:sp>
        <p:nvSpPr>
          <p:cNvPr id="1042" name="def f(x):…"/>
          <p:cNvSpPr txBox="1"/>
          <p:nvPr/>
        </p:nvSpPr>
        <p:spPr>
          <a:xfrm>
            <a:off x="912499" y="1587500"/>
            <a:ext cx="5007770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f(x):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x *= 3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num =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f(num)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num)</a:t>
            </a:r>
          </a:p>
        </p:txBody>
      </p:sp>
      <p:sp>
        <p:nvSpPr>
          <p:cNvPr id="1043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4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45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Example 2: modify list via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2: modify list via param</a:t>
            </a:r>
          </a:p>
        </p:txBody>
      </p:sp>
      <p:sp>
        <p:nvSpPr>
          <p:cNvPr id="1048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</a:t>
            </a:r>
            <a:r>
              <a:rPr dirty="0" err="1"/>
              <a:t>items.append</a:t>
            </a:r>
            <a:r>
              <a:rPr dirty="0"/>
              <a:t>("!!!")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words)</a:t>
            </a:r>
          </a:p>
        </p:txBody>
      </p:sp>
      <p:sp>
        <p:nvSpPr>
          <p:cNvPr id="1049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0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1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Example 3: reassign new list to para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3: reassign new list to param</a:t>
            </a:r>
          </a:p>
        </p:txBody>
      </p:sp>
      <p:sp>
        <p:nvSpPr>
          <p:cNvPr id="1054" name="def f(items):…"/>
          <p:cNvSpPr txBox="1"/>
          <p:nvPr/>
        </p:nvSpPr>
        <p:spPr>
          <a:xfrm>
            <a:off x="912499" y="1587500"/>
            <a:ext cx="6720484" cy="347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items = items + ["!!!"]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print("f:", 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words = ['hello', 'world']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f(words)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print("after:", words)</a:t>
            </a:r>
          </a:p>
        </p:txBody>
      </p:sp>
      <p:sp>
        <p:nvSpPr>
          <p:cNvPr id="1055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57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Example 4: in-place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4: in-place sort</a:t>
            </a:r>
          </a:p>
        </p:txBody>
      </p:sp>
      <p:sp>
        <p:nvSpPr>
          <p:cNvPr id="1060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items.sort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print("first:", first(numbers))</a:t>
            </a:r>
          </a:p>
        </p:txBody>
      </p:sp>
      <p:sp>
        <p:nvSpPr>
          <p:cNvPr id="1061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2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3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Example 5: sorted sor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 5: sorted sort</a:t>
            </a:r>
          </a:p>
        </p:txBody>
      </p:sp>
      <p:sp>
        <p:nvSpPr>
          <p:cNvPr id="1066" name="def first(items):…"/>
          <p:cNvSpPr txBox="1"/>
          <p:nvPr/>
        </p:nvSpPr>
        <p:spPr>
          <a:xfrm>
            <a:off x="912499" y="1587500"/>
            <a:ext cx="9411891" cy="541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first(items):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def smallest(items):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items = sorted(items)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 return items[0]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numbers	= [4,5,3,2,1]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print("first:", first(numbers))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print("smallest:", smallest(numbers))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print("first:", first(numbers))</a:t>
            </a:r>
          </a:p>
        </p:txBody>
      </p:sp>
      <p:sp>
        <p:nvSpPr>
          <p:cNvPr id="1067" name="Weightlifting"/>
          <p:cNvSpPr/>
          <p:nvPr/>
        </p:nvSpPr>
        <p:spPr>
          <a:xfrm>
            <a:off x="8319423" y="7466704"/>
            <a:ext cx="4327840" cy="1786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41" y="0"/>
                </a:moveTo>
                <a:cubicBezTo>
                  <a:pt x="4436" y="0"/>
                  <a:pt x="4268" y="407"/>
                  <a:pt x="4268" y="904"/>
                </a:cubicBezTo>
                <a:lnTo>
                  <a:pt x="4268" y="3980"/>
                </a:lnTo>
                <a:cubicBezTo>
                  <a:pt x="4241" y="3967"/>
                  <a:pt x="4214" y="3952"/>
                  <a:pt x="4187" y="3952"/>
                </a:cubicBezTo>
                <a:lnTo>
                  <a:pt x="2605" y="3952"/>
                </a:lnTo>
                <a:cubicBezTo>
                  <a:pt x="2400" y="3952"/>
                  <a:pt x="2232" y="4358"/>
                  <a:pt x="2232" y="4856"/>
                </a:cubicBezTo>
                <a:lnTo>
                  <a:pt x="2232" y="9450"/>
                </a:lnTo>
                <a:lnTo>
                  <a:pt x="557" y="9450"/>
                </a:lnTo>
                <a:cubicBezTo>
                  <a:pt x="249" y="9450"/>
                  <a:pt x="0" y="10054"/>
                  <a:pt x="0" y="10800"/>
                </a:cubicBezTo>
                <a:cubicBezTo>
                  <a:pt x="0" y="11546"/>
                  <a:pt x="249" y="12150"/>
                  <a:pt x="557" y="12150"/>
                </a:cubicBezTo>
                <a:lnTo>
                  <a:pt x="2232" y="12150"/>
                </a:lnTo>
                <a:lnTo>
                  <a:pt x="2232" y="16744"/>
                </a:lnTo>
                <a:cubicBezTo>
                  <a:pt x="2232" y="17242"/>
                  <a:pt x="2400" y="17648"/>
                  <a:pt x="2605" y="17648"/>
                </a:cubicBezTo>
                <a:lnTo>
                  <a:pt x="4187" y="17648"/>
                </a:lnTo>
                <a:cubicBezTo>
                  <a:pt x="4214" y="17648"/>
                  <a:pt x="4241" y="17633"/>
                  <a:pt x="4268" y="17620"/>
                </a:cubicBezTo>
                <a:lnTo>
                  <a:pt x="4268" y="20696"/>
                </a:lnTo>
                <a:cubicBezTo>
                  <a:pt x="4268" y="21193"/>
                  <a:pt x="4436" y="21600"/>
                  <a:pt x="4641" y="21600"/>
                </a:cubicBezTo>
                <a:lnTo>
                  <a:pt x="6218" y="21600"/>
                </a:lnTo>
                <a:cubicBezTo>
                  <a:pt x="6423" y="21600"/>
                  <a:pt x="6591" y="21193"/>
                  <a:pt x="6591" y="20696"/>
                </a:cubicBezTo>
                <a:lnTo>
                  <a:pt x="6591" y="12150"/>
                </a:lnTo>
                <a:lnTo>
                  <a:pt x="10800" y="12150"/>
                </a:lnTo>
                <a:lnTo>
                  <a:pt x="15004" y="12150"/>
                </a:lnTo>
                <a:lnTo>
                  <a:pt x="15004" y="20696"/>
                </a:lnTo>
                <a:cubicBezTo>
                  <a:pt x="15004" y="21193"/>
                  <a:pt x="15170" y="21600"/>
                  <a:pt x="15375" y="21600"/>
                </a:cubicBezTo>
                <a:lnTo>
                  <a:pt x="16959" y="21600"/>
                </a:lnTo>
                <a:cubicBezTo>
                  <a:pt x="17164" y="21600"/>
                  <a:pt x="17332" y="21193"/>
                  <a:pt x="17332" y="20696"/>
                </a:cubicBezTo>
                <a:lnTo>
                  <a:pt x="17332" y="17620"/>
                </a:lnTo>
                <a:cubicBezTo>
                  <a:pt x="17359" y="17633"/>
                  <a:pt x="17386" y="17648"/>
                  <a:pt x="17413" y="17648"/>
                </a:cubicBezTo>
                <a:lnTo>
                  <a:pt x="18995" y="17648"/>
                </a:lnTo>
                <a:cubicBezTo>
                  <a:pt x="19200" y="17648"/>
                  <a:pt x="19368" y="17242"/>
                  <a:pt x="19368" y="16744"/>
                </a:cubicBezTo>
                <a:lnTo>
                  <a:pt x="19368" y="12150"/>
                </a:lnTo>
                <a:lnTo>
                  <a:pt x="21043" y="12150"/>
                </a:lnTo>
                <a:cubicBezTo>
                  <a:pt x="21351" y="12150"/>
                  <a:pt x="21600" y="11546"/>
                  <a:pt x="21600" y="10800"/>
                </a:cubicBezTo>
                <a:cubicBezTo>
                  <a:pt x="21600" y="10054"/>
                  <a:pt x="21351" y="9450"/>
                  <a:pt x="21043" y="9450"/>
                </a:cubicBezTo>
                <a:lnTo>
                  <a:pt x="19368" y="9450"/>
                </a:lnTo>
                <a:lnTo>
                  <a:pt x="19368" y="4856"/>
                </a:lnTo>
                <a:cubicBezTo>
                  <a:pt x="19368" y="4358"/>
                  <a:pt x="19200" y="3952"/>
                  <a:pt x="18995" y="3952"/>
                </a:cubicBezTo>
                <a:lnTo>
                  <a:pt x="17413" y="3952"/>
                </a:lnTo>
                <a:cubicBezTo>
                  <a:pt x="17386" y="3952"/>
                  <a:pt x="17359" y="3967"/>
                  <a:pt x="17332" y="3980"/>
                </a:cubicBezTo>
                <a:lnTo>
                  <a:pt x="17332" y="904"/>
                </a:lnTo>
                <a:cubicBezTo>
                  <a:pt x="17332" y="407"/>
                  <a:pt x="17164" y="0"/>
                  <a:pt x="16959" y="0"/>
                </a:cubicBezTo>
                <a:lnTo>
                  <a:pt x="15382" y="0"/>
                </a:lnTo>
                <a:cubicBezTo>
                  <a:pt x="15177" y="0"/>
                  <a:pt x="15009" y="407"/>
                  <a:pt x="15009" y="904"/>
                </a:cubicBezTo>
                <a:lnTo>
                  <a:pt x="15009" y="9450"/>
                </a:lnTo>
                <a:lnTo>
                  <a:pt x="10800" y="9450"/>
                </a:lnTo>
                <a:lnTo>
                  <a:pt x="6596" y="9450"/>
                </a:lnTo>
                <a:lnTo>
                  <a:pt x="6596" y="904"/>
                </a:lnTo>
                <a:cubicBezTo>
                  <a:pt x="6596" y="407"/>
                  <a:pt x="6430" y="0"/>
                  <a:pt x="6225" y="0"/>
                </a:cubicBez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68" name="interactive"/>
          <p:cNvSpPr txBox="1"/>
          <p:nvPr/>
        </p:nvSpPr>
        <p:spPr>
          <a:xfrm>
            <a:off x="9779831" y="7772399"/>
            <a:ext cx="14070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interactive</a:t>
            </a:r>
          </a:p>
        </p:txBody>
      </p:sp>
      <p:sp>
        <p:nvSpPr>
          <p:cNvPr id="1069" name="exercises"/>
          <p:cNvSpPr txBox="1"/>
          <p:nvPr/>
        </p:nvSpPr>
        <p:spPr>
          <a:xfrm>
            <a:off x="9861538" y="8407399"/>
            <a:ext cx="12436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107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rgbClr val="929292"/>
                </a:solidFill>
              </a:defRPr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rgbClr val="929292"/>
                </a:solidFill>
              </a:defRPr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“is” vs. “==”</a:t>
            </a:r>
          </a:p>
        </p:txBody>
      </p:sp>
      <p:sp>
        <p:nvSpPr>
          <p:cNvPr id="1073" name="are two objects equivalent?…"/>
          <p:cNvSpPr txBox="1"/>
          <p:nvPr/>
        </p:nvSpPr>
        <p:spPr>
          <a:xfrm>
            <a:off x="1844178" y="6299200"/>
            <a:ext cx="5303120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600" b="0" i="1"/>
            </a:pPr>
            <a:r>
              <a:t>are two objects equivalent?</a:t>
            </a:r>
          </a:p>
          <a:p>
            <a:pPr algn="l">
              <a:defRPr sz="3600" b="0" i="1"/>
            </a:pPr>
            <a:endParaRPr/>
          </a:p>
          <a:p>
            <a:pPr algn="l">
              <a:defRPr sz="3600" b="0" i="1"/>
            </a:pPr>
            <a:r>
              <a:t>are two references equivalent?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0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0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0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0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0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0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0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0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0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096" name="observation: x and y are equal to each other,…"/>
          <p:cNvSpPr txBox="1"/>
          <p:nvPr/>
        </p:nvSpPr>
        <p:spPr>
          <a:xfrm>
            <a:off x="5172298" y="1852860"/>
            <a:ext cx="6267004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 b="1"/>
              <a:t>observation</a:t>
            </a:r>
            <a:r>
              <a:t>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are </a:t>
            </a:r>
            <a:r>
              <a:rPr b="1"/>
              <a:t>equal</a:t>
            </a:r>
            <a:r>
              <a:t> to each other,</a:t>
            </a:r>
          </a:p>
          <a:p>
            <a:pPr>
              <a:defRPr b="0"/>
            </a:pPr>
            <a:r>
              <a:t>but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 and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z</a:t>
            </a:r>
            <a:r>
              <a:t> are </a:t>
            </a:r>
            <a:r>
              <a:rPr b="1"/>
              <a:t>MORE equal</a:t>
            </a:r>
            <a:r>
              <a:t> to each other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oday's 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Today's Outline</a:t>
            </a:r>
          </a:p>
        </p:txBody>
      </p:sp>
      <p:sp>
        <p:nvSpPr>
          <p:cNvPr id="433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namedtuple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recordclass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motivation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bugs: accidental argument modification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“is” vs. “==”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099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00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01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2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04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05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y</a:t>
            </a:r>
          </a:p>
        </p:txBody>
      </p:sp>
      <p:sp>
        <p:nvSpPr>
          <p:cNvPr id="1106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7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08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9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0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</p:txBody>
      </p:sp>
      <p:sp>
        <p:nvSpPr>
          <p:cNvPr id="1111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2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3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14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5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6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17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8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z = y</a:t>
            </a:r>
          </a:p>
        </p:txBody>
      </p:sp>
      <p:sp>
        <p:nvSpPr>
          <p:cNvPr id="1119" name="w == x"/>
          <p:cNvSpPr txBox="1"/>
          <p:nvPr/>
        </p:nvSpPr>
        <p:spPr>
          <a:xfrm>
            <a:off x="7441852" y="1542106"/>
            <a:ext cx="21850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w == x</a:t>
            </a:r>
          </a:p>
        </p:txBody>
      </p:sp>
      <p:sp>
        <p:nvSpPr>
          <p:cNvPr id="1120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  <p:sp>
        <p:nvSpPr>
          <p:cNvPr id="1121" name="Circle"/>
          <p:cNvSpPr/>
          <p:nvPr/>
        </p:nvSpPr>
        <p:spPr>
          <a:xfrm>
            <a:off x="7559446" y="63952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25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26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127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8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29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30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31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32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3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134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5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6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37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8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39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40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1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2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43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4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45" name="y == z"/>
          <p:cNvSpPr txBox="1"/>
          <p:nvPr/>
        </p:nvSpPr>
        <p:spPr>
          <a:xfrm>
            <a:off x="7543800" y="1542106"/>
            <a:ext cx="19812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rPr dirty="0"/>
              <a:t>y == z</a:t>
            </a:r>
          </a:p>
        </p:txBody>
      </p:sp>
      <p:sp>
        <p:nvSpPr>
          <p:cNvPr id="1146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47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5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5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5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5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5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5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5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6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6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6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70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7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3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17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17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17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7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18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18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18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18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18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8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19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19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196" name="x == y"/>
          <p:cNvSpPr txBox="1"/>
          <p:nvPr/>
        </p:nvSpPr>
        <p:spPr>
          <a:xfrm>
            <a:off x="7524452" y="1542106"/>
            <a:ext cx="201989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== y</a:t>
            </a:r>
          </a:p>
        </p:txBody>
      </p:sp>
      <p:sp>
        <p:nvSpPr>
          <p:cNvPr id="1197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True</a:t>
            </a:r>
          </a:p>
        </p:txBody>
      </p:sp>
      <p:sp>
        <p:nvSpPr>
          <p:cNvPr id="1198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99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0" name="because x and y refer to…"/>
          <p:cNvSpPr txBox="1"/>
          <p:nvPr/>
        </p:nvSpPr>
        <p:spPr>
          <a:xfrm>
            <a:off x="6937399" y="3515970"/>
            <a:ext cx="319400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because x and y refer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two equivalent objects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0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0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0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0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0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1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1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1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1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1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2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2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23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2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5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6" name="Arrow"/>
          <p:cNvSpPr/>
          <p:nvPr/>
        </p:nvSpPr>
        <p:spPr>
          <a:xfrm rot="16200000">
            <a:off x="7899400" y="2394294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7" name="new operator to check if two…"/>
          <p:cNvSpPr txBox="1"/>
          <p:nvPr/>
        </p:nvSpPr>
        <p:spPr>
          <a:xfrm>
            <a:off x="5749081" y="3769329"/>
            <a:ext cx="557063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new operator to check if two</a:t>
            </a:r>
          </a:p>
          <a:p>
            <a:r>
              <a:t>references refer to the same object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30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31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x</a:t>
            </a:r>
          </a:p>
        </p:txBody>
      </p:sp>
      <p:sp>
        <p:nvSpPr>
          <p:cNvPr id="1232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3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4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35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36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37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8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z</a:t>
            </a:r>
          </a:p>
        </p:txBody>
      </p:sp>
      <p:sp>
        <p:nvSpPr>
          <p:cNvPr id="1239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0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1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42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3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4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45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6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7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48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49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50" name="x is y"/>
          <p:cNvSpPr txBox="1"/>
          <p:nvPr/>
        </p:nvSpPr>
        <p:spPr>
          <a:xfrm>
            <a:off x="7690246" y="1542106"/>
            <a:ext cx="168830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x is y</a:t>
            </a:r>
          </a:p>
        </p:txBody>
      </p:sp>
      <p:sp>
        <p:nvSpPr>
          <p:cNvPr id="1251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2" name="Circle"/>
          <p:cNvSpPr/>
          <p:nvPr/>
        </p:nvSpPr>
        <p:spPr>
          <a:xfrm>
            <a:off x="7559446" y="7182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3" name="False"/>
          <p:cNvSpPr txBox="1"/>
          <p:nvPr/>
        </p:nvSpPr>
        <p:spPr>
          <a:xfrm>
            <a:off x="7686823" y="2506320"/>
            <a:ext cx="169515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False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56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57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58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9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0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61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62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63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4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65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6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7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68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9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0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71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2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3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74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5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276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277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8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9" name="????"/>
          <p:cNvSpPr txBox="1"/>
          <p:nvPr/>
        </p:nvSpPr>
        <p:spPr>
          <a:xfrm>
            <a:off x="8008143" y="2506320"/>
            <a:ext cx="1052514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????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282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283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284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5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86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287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288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289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0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291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2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3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294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5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6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297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298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99" name="[2]"/>
          <p:cNvSpPr txBox="1"/>
          <p:nvPr/>
        </p:nvSpPr>
        <p:spPr>
          <a:xfrm>
            <a:off x="7551563" y="7975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00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1" name="w = [1]…"/>
          <p:cNvSpPr txBox="1"/>
          <p:nvPr/>
        </p:nvSpPr>
        <p:spPr>
          <a:xfrm>
            <a:off x="1171984" y="2035779"/>
            <a:ext cx="1821459" cy="182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</p:txBody>
      </p:sp>
      <p:sp>
        <p:nvSpPr>
          <p:cNvPr id="1302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03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04" name="Circle"/>
          <p:cNvSpPr/>
          <p:nvPr/>
        </p:nvSpPr>
        <p:spPr>
          <a:xfrm>
            <a:off x="7559446" y="7944642"/>
            <a:ext cx="552908" cy="5529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5" name="Circle"/>
          <p:cNvSpPr/>
          <p:nvPr/>
        </p:nvSpPr>
        <p:spPr>
          <a:xfrm>
            <a:off x="7419746" y="7804942"/>
            <a:ext cx="832308" cy="83230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08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09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10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1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2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13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14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15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6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17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8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9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20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1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2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23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24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5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26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7" name="w = [1]…"/>
          <p:cNvSpPr txBox="1"/>
          <p:nvPr/>
        </p:nvSpPr>
        <p:spPr>
          <a:xfrm>
            <a:off x="1171984" y="2035779"/>
            <a:ext cx="2675037" cy="269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</p:txBody>
      </p:sp>
      <p:sp>
        <p:nvSpPr>
          <p:cNvPr id="1328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29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30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== and i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== and is</a:t>
            </a:r>
          </a:p>
        </p:txBody>
      </p:sp>
      <p:sp>
        <p:nvSpPr>
          <p:cNvPr id="1333" name="State:"/>
          <p:cNvSpPr txBox="1"/>
          <p:nvPr/>
        </p:nvSpPr>
        <p:spPr>
          <a:xfrm>
            <a:off x="2152947" y="51307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334" name="x"/>
          <p:cNvSpPr txBox="1"/>
          <p:nvPr/>
        </p:nvSpPr>
        <p:spPr>
          <a:xfrm>
            <a:off x="2730530" y="7175499"/>
            <a:ext cx="5304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x</a:t>
            </a:r>
          </a:p>
        </p:txBody>
      </p:sp>
      <p:sp>
        <p:nvSpPr>
          <p:cNvPr id="1335" name="Rectangle"/>
          <p:cNvSpPr/>
          <p:nvPr/>
        </p:nvSpPr>
        <p:spPr>
          <a:xfrm>
            <a:off x="3390900" y="7188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6" name="Line"/>
          <p:cNvSpPr/>
          <p:nvPr/>
        </p:nvSpPr>
        <p:spPr>
          <a:xfrm>
            <a:off x="346247" y="4864100"/>
            <a:ext cx="12312307" cy="0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7" name="references"/>
          <p:cNvSpPr txBox="1"/>
          <p:nvPr/>
        </p:nvSpPr>
        <p:spPr>
          <a:xfrm>
            <a:off x="2954436" y="56724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338" name="objects"/>
          <p:cNvSpPr txBox="1"/>
          <p:nvPr/>
        </p:nvSpPr>
        <p:spPr>
          <a:xfrm>
            <a:off x="7388150" y="56724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339" name="y"/>
          <p:cNvSpPr txBox="1"/>
          <p:nvPr/>
        </p:nvSpPr>
        <p:spPr>
          <a:xfrm>
            <a:off x="2693108" y="7937499"/>
            <a:ext cx="5206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</a:t>
            </a:r>
          </a:p>
        </p:txBody>
      </p:sp>
      <p:sp>
        <p:nvSpPr>
          <p:cNvPr id="1340" name="Rectangle"/>
          <p:cNvSpPr/>
          <p:nvPr/>
        </p:nvSpPr>
        <p:spPr>
          <a:xfrm>
            <a:off x="3390900" y="7950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1" name="z"/>
          <p:cNvSpPr txBox="1"/>
          <p:nvPr/>
        </p:nvSpPr>
        <p:spPr>
          <a:xfrm>
            <a:off x="2749877" y="8699499"/>
            <a:ext cx="511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z</a:t>
            </a:r>
          </a:p>
        </p:txBody>
      </p:sp>
      <p:sp>
        <p:nvSpPr>
          <p:cNvPr id="1342" name="Rectangle"/>
          <p:cNvSpPr/>
          <p:nvPr/>
        </p:nvSpPr>
        <p:spPr>
          <a:xfrm>
            <a:off x="3390900" y="8712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3" name="Line"/>
          <p:cNvSpPr/>
          <p:nvPr/>
        </p:nvSpPr>
        <p:spPr>
          <a:xfrm>
            <a:off x="3721100" y="7436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4" name="w"/>
          <p:cNvSpPr txBox="1"/>
          <p:nvPr/>
        </p:nvSpPr>
        <p:spPr>
          <a:xfrm>
            <a:off x="2657753" y="6413499"/>
            <a:ext cx="60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algn="r"/>
            <a:r>
              <a:t>w</a:t>
            </a:r>
          </a:p>
        </p:txBody>
      </p:sp>
      <p:sp>
        <p:nvSpPr>
          <p:cNvPr id="1345" name="Rectangle"/>
          <p:cNvSpPr/>
          <p:nvPr/>
        </p:nvSpPr>
        <p:spPr>
          <a:xfrm>
            <a:off x="3390900" y="6426200"/>
            <a:ext cx="605929" cy="43565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6" name="Line"/>
          <p:cNvSpPr/>
          <p:nvPr/>
        </p:nvSpPr>
        <p:spPr>
          <a:xfrm>
            <a:off x="3721100" y="6674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7" name="[1]"/>
          <p:cNvSpPr txBox="1"/>
          <p:nvPr/>
        </p:nvSpPr>
        <p:spPr>
          <a:xfrm>
            <a:off x="7551563" y="64134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[1]</a:t>
            </a:r>
          </a:p>
        </p:txBody>
      </p:sp>
      <p:sp>
        <p:nvSpPr>
          <p:cNvPr id="1348" name="[2]"/>
          <p:cNvSpPr txBox="1"/>
          <p:nvPr/>
        </p:nvSpPr>
        <p:spPr>
          <a:xfrm>
            <a:off x="7551563" y="7213599"/>
            <a:ext cx="5686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[2]</a:t>
            </a:r>
          </a:p>
        </p:txBody>
      </p:sp>
      <p:sp>
        <p:nvSpPr>
          <p:cNvPr id="1349" name="Line"/>
          <p:cNvSpPr/>
          <p:nvPr/>
        </p:nvSpPr>
        <p:spPr>
          <a:xfrm>
            <a:off x="3721100" y="8198745"/>
            <a:ext cx="376256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0" name="[2, 3]"/>
          <p:cNvSpPr txBox="1"/>
          <p:nvPr/>
        </p:nvSpPr>
        <p:spPr>
          <a:xfrm>
            <a:off x="7592517" y="7975599"/>
            <a:ext cx="9322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[2, 3]</a:t>
            </a:r>
          </a:p>
        </p:txBody>
      </p:sp>
      <p:sp>
        <p:nvSpPr>
          <p:cNvPr id="1351" name="Line"/>
          <p:cNvSpPr/>
          <p:nvPr/>
        </p:nvSpPr>
        <p:spPr>
          <a:xfrm flipV="1">
            <a:off x="3721099" y="8474970"/>
            <a:ext cx="3759492" cy="4857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2" name="w = [1]…"/>
          <p:cNvSpPr txBox="1"/>
          <p:nvPr/>
        </p:nvSpPr>
        <p:spPr>
          <a:xfrm>
            <a:off x="1171984" y="2035779"/>
            <a:ext cx="3742011" cy="312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w = [1]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x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y = [2]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t>z = y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y.append(3)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print(z) # [2,3]</a:t>
            </a:r>
          </a:p>
        </p:txBody>
      </p:sp>
      <p:sp>
        <p:nvSpPr>
          <p:cNvPr id="1353" name="y is z"/>
          <p:cNvSpPr txBox="1"/>
          <p:nvPr/>
        </p:nvSpPr>
        <p:spPr>
          <a:xfrm>
            <a:off x="7709594" y="1542106"/>
            <a:ext cx="164961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6">
                    <a:hueOff val="-146070"/>
                    <a:satOff val="-10048"/>
                    <a:lumOff val="-30626"/>
                  </a:schemeClr>
                </a:solidFill>
              </a:defRPr>
            </a:lvl1pPr>
          </a:lstStyle>
          <a:p>
            <a:r>
              <a:t>y is z</a:t>
            </a:r>
          </a:p>
        </p:txBody>
      </p:sp>
      <p:sp>
        <p:nvSpPr>
          <p:cNvPr id="1354" name="True"/>
          <p:cNvSpPr txBox="1"/>
          <p:nvPr/>
        </p:nvSpPr>
        <p:spPr>
          <a:xfrm>
            <a:off x="7730281" y="2506320"/>
            <a:ext cx="1608238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True</a:t>
            </a:r>
          </a:p>
        </p:txBody>
      </p:sp>
      <p:sp>
        <p:nvSpPr>
          <p:cNvPr id="1355" name="This tells you that changes to…"/>
          <p:cNvSpPr txBox="1"/>
          <p:nvPr/>
        </p:nvSpPr>
        <p:spPr>
          <a:xfrm>
            <a:off x="6631260" y="3769329"/>
            <a:ext cx="38062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tells you that changes to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 will show up if we check z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36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39" name="Connection Line"/>
          <p:cNvSpPr/>
          <p:nvPr/>
        </p:nvSpPr>
        <p:spPr>
          <a:xfrm>
            <a:off x="4335991" y="2748491"/>
            <a:ext cx="1068240" cy="78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7465" y="20416"/>
                  <a:pt x="265" y="13216"/>
                  <a:pt x="0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8" name="if you use parentheses (round)…"/>
          <p:cNvSpPr txBox="1"/>
          <p:nvPr/>
        </p:nvSpPr>
        <p:spPr>
          <a:xfrm>
            <a:off x="5704085" y="3289299"/>
            <a:ext cx="395883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if you use parentheses (round)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instead of brackets [square]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you get a tuple instead of a list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Be careful with is!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/>
            </a:pPr>
            <a:r>
              <a:t>Be careful with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t>!</a:t>
            </a:r>
          </a:p>
        </p:txBody>
      </p:sp>
      <p:sp>
        <p:nvSpPr>
          <p:cNvPr id="1358" name="a = 'ha' * 10…"/>
          <p:cNvSpPr txBox="1"/>
          <p:nvPr/>
        </p:nvSpPr>
        <p:spPr>
          <a:xfrm>
            <a:off x="1006884" y="5105400"/>
            <a:ext cx="3101827" cy="182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b = 'ha' * 10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print(a == b)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8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print(a is b)</a:t>
            </a:r>
          </a:p>
        </p:txBody>
      </p:sp>
      <p:sp>
        <p:nvSpPr>
          <p:cNvPr id="1359" name="Python sometimes “deduplicates” equal immutable values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850060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Python sometimes “deduplicates” equal immutable values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This is an unpredictable optimization (called interning)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90% of the time, you want == instead of is</a:t>
            </a:r>
            <a:br/>
            <a:r>
              <a:t>(then you don’t need to care about this optimization)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 with changing replacing 10 with other numbers to see potential pitfalls: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Conclus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Conclusion</a:t>
            </a:r>
          </a:p>
        </p:txBody>
      </p:sp>
      <p:sp>
        <p:nvSpPr>
          <p:cNvPr id="1362" name="New Types of Object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28940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</a:pPr>
            <a:r>
              <a:t>New Types of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tuple</a:t>
            </a:r>
            <a:r>
              <a:t>: immutable equivalent as list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namedtuple</a:t>
            </a:r>
            <a:r>
              <a:t>: make your own immutable types!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choose names, don’t need to remember positions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recordclass</a:t>
            </a:r>
            <a:r>
              <a:t>: mutable equivalent of namedtuple</a:t>
            </a:r>
          </a:p>
          <a:p>
            <a:pPr marL="889000" lvl="1" indent="-444500">
              <a:spcBef>
                <a:spcPts val="0"/>
              </a:spcBef>
              <a:buChar char="-"/>
              <a:defRPr sz="2800"/>
            </a:pPr>
            <a:r>
              <a:t>need to install with “pip install recordclass”</a:t>
            </a:r>
          </a:p>
          <a:p>
            <a:pPr marL="0" lvl="5" indent="0">
              <a:buSzTx/>
              <a:buNone/>
            </a:pPr>
            <a:r>
              <a:t>References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motivation</a:t>
            </a:r>
            <a:r>
              <a:t>: faster and allows centralized update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gotchas</a:t>
            </a:r>
            <a:r>
              <a:t>: mutating a parameter affects arguments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is operation</a:t>
            </a:r>
            <a:r>
              <a:t>: do two variables refer to the same object?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2" name="nums_list  = [200, 100, 300] nums_tuple = (200, 100, 300)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</p:txBody>
      </p:sp>
      <p:sp>
        <p:nvSpPr>
          <p:cNvPr id="443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indexing,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4" name="What is a tuple?  A new kind of sequence!"/>
          <p:cNvSpPr txBox="1"/>
          <p:nvPr/>
        </p:nvSpPr>
        <p:spPr>
          <a:xfrm>
            <a:off x="1314177" y="3911525"/>
            <a:ext cx="5194846" cy="457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i="1"/>
              <a:t>What is a tuple?</a:t>
            </a:r>
            <a:r>
              <a:t>  A new kind of sequence!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uple Sequen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Tuple Sequence</a:t>
            </a:r>
          </a:p>
        </p:txBody>
      </p:sp>
      <p:sp>
        <p:nvSpPr>
          <p:cNvPr id="447" name="nums_list  = [200, 100, 300] nums_tuple = (200, 100, 300)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11099800" cy="276130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 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]</a:t>
            </a:r>
            <a:br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nums_tuple</a:t>
            </a:r>
            <a:r>
              <a:t> =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200, 100, 300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</a:p>
          <a:p>
            <a:pPr marL="0" indent="0">
              <a:buSzTx/>
              <a:buNone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nums_list</a:t>
            </a:r>
            <a:r>
              <a:t>[2]</a:t>
            </a:r>
            <a:br/>
            <a:r>
              <a:t>x =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nums_tuple</a:t>
            </a:r>
            <a:r>
              <a:t>[2]</a:t>
            </a:r>
          </a:p>
        </p:txBody>
      </p:sp>
      <p:sp>
        <p:nvSpPr>
          <p:cNvPr id="448" name="Like a list…"/>
          <p:cNvSpPr txBox="1"/>
          <p:nvPr/>
        </p:nvSpPr>
        <p:spPr>
          <a:xfrm>
            <a:off x="952500" y="5095676"/>
            <a:ext cx="11099800" cy="3202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spcBef>
                <a:spcPts val="4200"/>
              </a:spcBef>
              <a:defRPr sz="3200" b="0"/>
            </a:pPr>
            <a:br/>
            <a:r>
              <a:t>Like a list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for loop,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indexing</a:t>
            </a:r>
            <a:r>
              <a:t>, slicing, other methods</a:t>
            </a:r>
          </a:p>
          <a:p>
            <a:pPr algn="l">
              <a:spcBef>
                <a:spcPts val="4200"/>
              </a:spcBef>
              <a:defRPr sz="3200" b="0"/>
            </a:pPr>
            <a:r>
              <a:t>Unlike a list: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immutable (like a string)</a:t>
            </a:r>
          </a:p>
        </p:txBody>
      </p:sp>
      <p:sp>
        <p:nvSpPr>
          <p:cNvPr id="449" name="Callout"/>
          <p:cNvSpPr/>
          <p:nvPr/>
        </p:nvSpPr>
        <p:spPr>
          <a:xfrm>
            <a:off x="787400" y="3035300"/>
            <a:ext cx="5630466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4" y="0"/>
                </a:moveTo>
                <a:cubicBezTo>
                  <a:pt x="109" y="0"/>
                  <a:pt x="0" y="484"/>
                  <a:pt x="0" y="1080"/>
                </a:cubicBezTo>
                <a:lnTo>
                  <a:pt x="0" y="20520"/>
                </a:lnTo>
                <a:cubicBezTo>
                  <a:pt x="0" y="21116"/>
                  <a:pt x="109" y="21600"/>
                  <a:pt x="244" y="21600"/>
                </a:cubicBezTo>
                <a:lnTo>
                  <a:pt x="20175" y="21600"/>
                </a:lnTo>
                <a:cubicBezTo>
                  <a:pt x="20309" y="21600"/>
                  <a:pt x="20419" y="21116"/>
                  <a:pt x="20419" y="20520"/>
                </a:cubicBezTo>
                <a:lnTo>
                  <a:pt x="20419" y="13412"/>
                </a:lnTo>
                <a:lnTo>
                  <a:pt x="21600" y="11246"/>
                </a:lnTo>
                <a:lnTo>
                  <a:pt x="20419" y="9086"/>
                </a:lnTo>
                <a:lnTo>
                  <a:pt x="20419" y="1080"/>
                </a:lnTo>
                <a:cubicBezTo>
                  <a:pt x="20419" y="484"/>
                  <a:pt x="20309" y="0"/>
                  <a:pt x="20175" y="0"/>
                </a:cubicBezTo>
                <a:lnTo>
                  <a:pt x="244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both put 300 in x"/>
          <p:cNvSpPr txBox="1"/>
          <p:nvPr/>
        </p:nvSpPr>
        <p:spPr>
          <a:xfrm>
            <a:off x="6856983" y="3441699"/>
            <a:ext cx="22626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both put 300 in x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4435</Words>
  <Application>Microsoft Macintosh PowerPoint</Application>
  <PresentationFormat>Custom</PresentationFormat>
  <Paragraphs>1068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Calibri</vt:lpstr>
      <vt:lpstr>Courier</vt:lpstr>
      <vt:lpstr>Gill Sans</vt:lpstr>
      <vt:lpstr>Gill Sans Light</vt:lpstr>
      <vt:lpstr>Gill Sans SemiBold</vt:lpstr>
      <vt:lpstr>Helvetica Neue</vt:lpstr>
      <vt:lpstr>Menlo</vt:lpstr>
      <vt:lpstr>White</vt:lpstr>
      <vt:lpstr>[220] Objects+References</vt:lpstr>
      <vt:lpstr>Test yourself!</vt:lpstr>
      <vt:lpstr>Objects and References</vt:lpstr>
      <vt:lpstr>Objects and References</vt:lpstr>
      <vt:lpstr>Objects and References</vt:lpstr>
      <vt:lpstr>Today's Outline</vt:lpstr>
      <vt:lpstr>Tuple Sequence</vt:lpstr>
      <vt:lpstr>Tuple Sequence</vt:lpstr>
      <vt:lpstr>Tuple Sequence</vt:lpstr>
      <vt:lpstr>Tuple Sequence</vt:lpstr>
      <vt:lpstr>Example: location -&gt; building mapping</vt:lpstr>
      <vt:lpstr>Example: location -&gt; building mapping</vt:lpstr>
      <vt:lpstr>A note on parenthetical characters</vt:lpstr>
      <vt:lpstr>Today's Outline</vt:lpstr>
      <vt:lpstr>See any bugs?</vt:lpstr>
      <vt:lpstr>Vote: Which is Better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Today's Outline</vt:lpstr>
      <vt:lpstr>PowerPoint Presentation</vt:lpstr>
      <vt:lpstr>PowerPoint Presentation</vt:lpstr>
      <vt:lpstr>PowerPoint Presentation</vt:lpstr>
      <vt:lpstr>Today's Outline</vt:lpstr>
      <vt:lpstr>Mental Model for State (v1)</vt:lpstr>
      <vt:lpstr>Mental Model for State (v1)</vt:lpstr>
      <vt:lpstr>Mental Model for State (v1)</vt:lpstr>
      <vt:lpstr>Mental Model for State (v1)</vt:lpstr>
      <vt:lpstr>Mental Model for State (v1)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Mental Model for State (v2)</vt:lpstr>
      <vt:lpstr>Revisiting Assignment and Passing Rules for v2</vt:lpstr>
      <vt:lpstr>How PythonTutor renders immutable types is configurable...</vt:lpstr>
      <vt:lpstr>Today's Outline</vt:lpstr>
      <vt:lpstr>PowerPoint Presentation</vt:lpstr>
      <vt:lpstr>Reason 1: Performance</vt:lpstr>
      <vt:lpstr>Reason 1: Performance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Reason 2: Centralized Updates</vt:lpstr>
      <vt:lpstr>Today's Outline</vt:lpstr>
      <vt:lpstr>References and Arguments/Parameters</vt:lpstr>
      <vt:lpstr>Example 1: reassign parameter</vt:lpstr>
      <vt:lpstr>Example 2: modify list via param</vt:lpstr>
      <vt:lpstr>Example 3: reassign new list to param</vt:lpstr>
      <vt:lpstr>Example 4: in-place sort</vt:lpstr>
      <vt:lpstr>Example 5: sorted sort</vt:lpstr>
      <vt:lpstr>Today's Outline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== and is</vt:lpstr>
      <vt:lpstr>Be careful with is!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[220] Objects+References</dc:title>
  <cp:lastModifiedBy>MEENA SYAMKUMAR</cp:lastModifiedBy>
  <cp:revision>23</cp:revision>
  <dcterms:modified xsi:type="dcterms:W3CDTF">2020-10-18T13:59:29Z</dcterms:modified>
</cp:coreProperties>
</file>