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61" d="100"/>
          <a:sy n="61" d="100"/>
        </p:scale>
        <p:origin x="1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#Download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List_of_U.S._states" TargetMode="External"/><Relationship Id="rId2" Type="http://schemas.openxmlformats.org/officeDocument/2006/relationships/hyperlink" Target="https://simple.wikipedia.org/robots.tx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simple.wikipedia.org/wiki/Alaska" TargetMode="External"/><Relationship Id="rId4" Type="http://schemas.openxmlformats.org/officeDocument/2006/relationships/hyperlink" Target="https://simple.wikipedia.org/wiki/Alabama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Alaska" TargetMode="External"/><Relationship Id="rId2" Type="http://schemas.openxmlformats.org/officeDocument/2006/relationships/hyperlink" Target="https://simple.wikipedia.org/wiki/Alabam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Web 3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4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4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4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4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50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56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57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58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59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3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4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266" name="Rectangle"/>
          <p:cNvSpPr/>
          <p:nvPr/>
        </p:nvSpPr>
        <p:spPr>
          <a:xfrm>
            <a:off x="451797" y="5646477"/>
            <a:ext cx="5261373" cy="3342830"/>
          </a:xfrm>
          <a:prstGeom prst="rect">
            <a:avLst/>
          </a:prstGeom>
          <a:solidFill>
            <a:srgbClr val="FFFFFF">
              <a:alpha val="9014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68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6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80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81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8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84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85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86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2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3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94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95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08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9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0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1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2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1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02" name="Rectangle"/>
          <p:cNvSpPr/>
          <p:nvPr/>
        </p:nvSpPr>
        <p:spPr>
          <a:xfrm>
            <a:off x="451797" y="5646477"/>
            <a:ext cx="5261373" cy="3342830"/>
          </a:xfrm>
          <a:prstGeom prst="rect">
            <a:avLst/>
          </a:prstGeom>
          <a:solidFill>
            <a:srgbClr val="FFFFFF">
              <a:alpha val="9014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04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05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parent</a:t>
            </a:r>
          </a:p>
        </p:txBody>
      </p:sp>
      <p:sp>
        <p:nvSpPr>
          <p:cNvPr id="307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child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18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1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20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Elements may contain…"/>
          <p:cNvSpPr txBox="1"/>
          <p:nvPr/>
        </p:nvSpPr>
        <p:spPr>
          <a:xfrm>
            <a:off x="6374358" y="436778"/>
            <a:ext cx="379789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22" name="Welcome…"/>
          <p:cNvSpPr txBox="1"/>
          <p:nvPr/>
        </p:nvSpPr>
        <p:spPr>
          <a:xfrm>
            <a:off x="887628" y="3642975"/>
            <a:ext cx="224499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t>Welcome</a:t>
            </a:r>
          </a:p>
          <a:p>
            <a:pPr algn="l">
              <a:defRPr sz="800" b="0"/>
            </a:pPr>
            <a:endParaRPr/>
          </a:p>
          <a:p>
            <a:pPr algn="l">
              <a:defRPr sz="2000" b="0"/>
            </a:pPr>
            <a:r>
              <a:rPr u="sng">
                <a:solidFill>
                  <a:schemeClr val="accent1"/>
                </a:solidFill>
              </a:rPr>
              <a:t>About</a:t>
            </a:r>
            <a:r>
              <a:t> </a:t>
            </a: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23" name="browser renders (displays)…"/>
          <p:cNvSpPr txBox="1"/>
          <p:nvPr/>
        </p:nvSpPr>
        <p:spPr>
          <a:xfrm>
            <a:off x="787363" y="5885388"/>
            <a:ext cx="347900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browser renders (displays)</a:t>
            </a:r>
          </a:p>
          <a:p>
            <a:pPr>
              <a:defRPr b="0"/>
            </a:pPr>
            <a:r>
              <a:t>the DOM tree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27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28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9" name="Python program gets back the same info as a web browser (HTTP and HTML)"/>
          <p:cNvSpPr txBox="1"/>
          <p:nvPr/>
        </p:nvSpPr>
        <p:spPr>
          <a:xfrm>
            <a:off x="582574" y="423367"/>
            <a:ext cx="592953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/>
            </a:pPr>
            <a:r>
              <a:t>Python program gets back the same info as a web browser (HTTP and HTML)</a:t>
            </a:r>
          </a:p>
          <a:p>
            <a:pPr>
              <a:defRPr b="0"/>
            </a:pPr>
            <a:endParaRPr/>
          </a:p>
        </p:txBody>
      </p:sp>
      <p:sp>
        <p:nvSpPr>
          <p:cNvPr id="330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3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3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39" name="Depending on application, we may want to use:…"/>
          <p:cNvSpPr txBox="1"/>
          <p:nvPr/>
        </p:nvSpPr>
        <p:spPr>
          <a:xfrm>
            <a:off x="3199358" y="436778"/>
            <a:ext cx="7958734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HTTP information</a:t>
            </a:r>
          </a:p>
        </p:txBody>
      </p:sp>
      <p:sp>
        <p:nvSpPr>
          <p:cNvPr id="340" name="Rounded Rectangle"/>
          <p:cNvSpPr/>
          <p:nvPr/>
        </p:nvSpPr>
        <p:spPr>
          <a:xfrm>
            <a:off x="6019800" y="4419600"/>
            <a:ext cx="6373284" cy="1363908"/>
          </a:xfrm>
          <a:prstGeom prst="roundRect">
            <a:avLst>
              <a:gd name="adj" fmla="val 15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Example: determine whether page exists"/>
          <p:cNvSpPr txBox="1"/>
          <p:nvPr/>
        </p:nvSpPr>
        <p:spPr>
          <a:xfrm>
            <a:off x="362917" y="6377233"/>
            <a:ext cx="544636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determine whether page exists</a:t>
            </a:r>
          </a:p>
        </p:txBody>
      </p:sp>
      <p:sp>
        <p:nvSpPr>
          <p:cNvPr id="342" name="r = requests.get(…)…"/>
          <p:cNvSpPr txBox="1"/>
          <p:nvPr/>
        </p:nvSpPr>
        <p:spPr>
          <a:xfrm>
            <a:off x="885130" y="7067550"/>
            <a:ext cx="3955406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r = requests.get(…)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code = r.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46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4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50" name="Depending on application, we may want to use:…"/>
          <p:cNvSpPr txBox="1"/>
          <p:nvPr/>
        </p:nvSpPr>
        <p:spPr>
          <a:xfrm>
            <a:off x="3199358" y="436778"/>
            <a:ext cx="7958734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HTTP information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raw HTML (or JSON, CSV, etc)</a:t>
            </a:r>
          </a:p>
        </p:txBody>
      </p:sp>
      <p:sp>
        <p:nvSpPr>
          <p:cNvPr id="351" name="Rounded Rectangle"/>
          <p:cNvSpPr/>
          <p:nvPr/>
        </p:nvSpPr>
        <p:spPr>
          <a:xfrm>
            <a:off x="6019800" y="5689600"/>
            <a:ext cx="6373284" cy="2432200"/>
          </a:xfrm>
          <a:prstGeom prst="roundRect">
            <a:avLst>
              <a:gd name="adj" fmla="val 8412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Example: downloader"/>
          <p:cNvSpPr txBox="1"/>
          <p:nvPr/>
        </p:nvSpPr>
        <p:spPr>
          <a:xfrm>
            <a:off x="1534194" y="6377233"/>
            <a:ext cx="310381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downloader</a:t>
            </a:r>
          </a:p>
        </p:txBody>
      </p:sp>
      <p:sp>
        <p:nvSpPr>
          <p:cNvPr id="353" name="r = requests.get(…)…"/>
          <p:cNvSpPr txBox="1"/>
          <p:nvPr/>
        </p:nvSpPr>
        <p:spPr>
          <a:xfrm>
            <a:off x="885130" y="7067550"/>
            <a:ext cx="3772496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r = requests.get(…)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open(…, "w")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f.write(r.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t>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357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58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>
            <a:off x="1130300" y="3403600"/>
            <a:ext cx="2793134" cy="1376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Python Program"/>
          <p:cNvSpPr txBox="1"/>
          <p:nvPr/>
        </p:nvSpPr>
        <p:spPr>
          <a:xfrm>
            <a:off x="1175969" y="3403599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Python Program</a:t>
            </a:r>
          </a:p>
        </p:txBody>
      </p:sp>
      <p:sp>
        <p:nvSpPr>
          <p:cNvPr id="361" name="Depending on application, we may want to use:…"/>
          <p:cNvSpPr txBox="1"/>
          <p:nvPr/>
        </p:nvSpPr>
        <p:spPr>
          <a:xfrm>
            <a:off x="3199358" y="436778"/>
            <a:ext cx="7958734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Depending on application, we may want to use: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HTTP information</a:t>
            </a:r>
          </a:p>
          <a:p>
            <a:pPr marL="771525" indent="-555625" algn="l">
              <a:buSzPct val="100000"/>
              <a:buAutoNum type="arabicPeriod"/>
              <a:defRPr sz="2800" b="0"/>
            </a:pPr>
            <a:r>
              <a:t>raw HTML (or JSON, CSV, etc)</a:t>
            </a:r>
          </a:p>
          <a:p>
            <a:pPr marL="771525" indent="-555625" algn="l">
              <a:buSzPct val="100000"/>
              <a:buAutoNum type="arabicPeriod"/>
              <a:defRPr sz="2800"/>
            </a:pPr>
            <a:r>
              <a:t>model of HTML document</a:t>
            </a:r>
          </a:p>
        </p:txBody>
      </p:sp>
      <p:sp>
        <p:nvSpPr>
          <p:cNvPr id="362" name="Example: extract URLs…"/>
          <p:cNvSpPr txBox="1"/>
          <p:nvPr/>
        </p:nvSpPr>
        <p:spPr>
          <a:xfrm>
            <a:off x="879215" y="6034333"/>
            <a:ext cx="3346104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</a:t>
            </a:r>
            <a:r>
              <a:rPr b="0"/>
              <a:t>extract URLs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0"/>
              <a:t>from every hyperlink</a:t>
            </a:r>
          </a:p>
        </p:txBody>
      </p:sp>
      <p:pic>
        <p:nvPicPr>
          <p:cNvPr id="3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25" y="3839872"/>
            <a:ext cx="1513683" cy="871364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Rounded Rectangle"/>
          <p:cNvSpPr/>
          <p:nvPr/>
        </p:nvSpPr>
        <p:spPr>
          <a:xfrm>
            <a:off x="1739900" y="3802948"/>
            <a:ext cx="1602102" cy="945212"/>
          </a:xfrm>
          <a:prstGeom prst="roundRect">
            <a:avLst>
              <a:gd name="adj" fmla="val 9323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bs4 import BeautifulSoup…"/>
          <p:cNvSpPr txBox="1"/>
          <p:nvPr/>
        </p:nvSpPr>
        <p:spPr>
          <a:xfrm>
            <a:off x="300930" y="72961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parse HTML to a model.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TODAY’s topic…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68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BeautifulSoup module</a:t>
            </a:r>
          </a:p>
          <a:p>
            <a:pPr marL="0" indent="0">
              <a:buSzTx/>
              <a:buNone/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BeautifulSoup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BeautifulSoup module</a:t>
            </a:r>
          </a:p>
        </p:txBody>
      </p:sp>
      <p:sp>
        <p:nvSpPr>
          <p:cNvPr id="371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HTML (downloaded from the web or otherwise) to a model of </a:t>
            </a:r>
            <a:r>
              <a:rPr b="1"/>
              <a:t>elements</a:t>
            </a:r>
            <a:r>
              <a:t>, </a:t>
            </a:r>
            <a:r>
              <a:rPr b="1"/>
              <a:t>attributes</a:t>
            </a:r>
            <a:r>
              <a:t>, and </a:t>
            </a:r>
            <a:r>
              <a:rPr b="1"/>
              <a:t>text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simple functions for searching for elements for a particular type</a:t>
            </a:r>
            <a:br/>
            <a:r>
              <a:t>(e.g., find all "a" tags to extract all hyperlinks)</a:t>
            </a:r>
          </a:p>
          <a:p>
            <a:pPr marL="0" indent="0">
              <a:buSzTx/>
              <a:buNone/>
            </a:pPr>
            <a:r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beautifulsoup4</a:t>
            </a:r>
          </a:p>
          <a:p>
            <a:pPr marL="0" indent="0">
              <a:buSzTx/>
              <a:buNone/>
            </a:pPr>
            <a:r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from bs4 import BeautifulSoup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374" name="from bs4 import BeautifulSoup  html = &quot;&lt;b&gt;Items&lt;/b&gt;&lt;ul&gt;&lt;li&gt;x&lt;/li&gt;&lt;li&gt;&lt;b&gt;y&lt;/b&gt;&lt;/li&gt;&lt;li&gt;z&lt;/li&gt;&lt;/ul&gt;&quot; doc = BeautifulSoup(html, &quot;html.parser&quot;)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  <a:br/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  <a:br/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</p:txBody>
      </p:sp>
      <p:sp>
        <p:nvSpPr>
          <p:cNvPr id="382" name="Connection Line"/>
          <p:cNvSpPr/>
          <p:nvPr/>
        </p:nvSpPr>
        <p:spPr>
          <a:xfrm>
            <a:off x="7710327" y="34654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6" name="we’ll always use this…"/>
          <p:cNvSpPr txBox="1"/>
          <p:nvPr/>
        </p:nvSpPr>
        <p:spPr>
          <a:xfrm>
            <a:off x="8962950" y="4013199"/>
            <a:ext cx="26481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always use this</a:t>
            </a:r>
          </a:p>
          <a:p>
            <a:pPr>
              <a:defRPr b="0"/>
            </a:pPr>
            <a:r>
              <a:t>(other strings parse</a:t>
            </a:r>
          </a:p>
          <a:p>
            <a:pPr>
              <a:defRPr b="0"/>
            </a:pPr>
            <a:r>
              <a:t>other formats)</a:t>
            </a:r>
          </a:p>
        </p:txBody>
      </p:sp>
      <p:pic>
        <p:nvPicPr>
          <p:cNvPr id="3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83" name="Connection Line"/>
          <p:cNvSpPr/>
          <p:nvPr/>
        </p:nvSpPr>
        <p:spPr>
          <a:xfrm>
            <a:off x="5798051" y="707720"/>
            <a:ext cx="1727526" cy="9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21208" y="0"/>
                </a:moveTo>
                <a:cubicBezTo>
                  <a:pt x="6672" y="6821"/>
                  <a:pt x="-392" y="14021"/>
                  <a:pt x="17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9" name="new type"/>
          <p:cNvSpPr txBox="1"/>
          <p:nvPr/>
        </p:nvSpPr>
        <p:spPr>
          <a:xfrm>
            <a:off x="7551861" y="431800"/>
            <a:ext cx="13300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new type</a:t>
            </a:r>
          </a:p>
        </p:txBody>
      </p:sp>
      <p:sp>
        <p:nvSpPr>
          <p:cNvPr id="384" name="Connection Line"/>
          <p:cNvSpPr/>
          <p:nvPr/>
        </p:nvSpPr>
        <p:spPr>
          <a:xfrm>
            <a:off x="5256896" y="3444272"/>
            <a:ext cx="517431" cy="1458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49" h="21600" extrusionOk="0">
                <a:moveTo>
                  <a:pt x="0" y="21600"/>
                </a:moveTo>
                <a:cubicBezTo>
                  <a:pt x="14711" y="16814"/>
                  <a:pt x="21600" y="9614"/>
                  <a:pt x="20666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1" name="this could have come from anywhere:…"/>
          <p:cNvSpPr txBox="1"/>
          <p:nvPr/>
        </p:nvSpPr>
        <p:spPr>
          <a:xfrm>
            <a:off x="324544" y="4688954"/>
            <a:ext cx="4811912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could have come from anywhere: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hardcoded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something from requests GET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loaded from local file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Use BeautifulSoup modu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Use BeautifulSoup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prettify, find_all, find, get_text</a:t>
            </a:r>
          </a:p>
          <a:p>
            <a:pPr marL="0" indent="0">
              <a:buSzTx/>
              <a:buNone/>
            </a:pPr>
            <a:r>
              <a:t>Learn about scraping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Document Object Model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extracting 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robots.txt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0" y="1475854"/>
            <a:ext cx="3175000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https://www.crummy.com/software/BeautifulSoup/#Download"/>
          <p:cNvSpPr txBox="1"/>
          <p:nvPr/>
        </p:nvSpPr>
        <p:spPr>
          <a:xfrm>
            <a:off x="8879135" y="5336654"/>
            <a:ext cx="266333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300"/>
              </a:lnSpc>
              <a:defRPr sz="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https://www.crummy.com/software/BeautifulSoup/#Download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387" name="from bs4 import BeautifulSoup  html = &quot;&lt;b&gt;Items&lt;/b&gt;&lt;ul&gt;&lt;li&gt;x&lt;/li&gt;&lt;li&gt;&lt;b&gt;y&lt;/b&gt;&lt;/li&gt;&lt;li&gt;z&lt;/li&gt;&lt;/ul&gt;&quot; doc = BeautifulSoup(html, &quot;html.parser&quot;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430993" cy="353908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  <a:br/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  <a:br/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</p:txBody>
      </p:sp>
      <p:sp>
        <p:nvSpPr>
          <p:cNvPr id="412" name="Connection Line"/>
          <p:cNvSpPr/>
          <p:nvPr/>
        </p:nvSpPr>
        <p:spPr>
          <a:xfrm>
            <a:off x="1360327" y="34654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document object that…"/>
          <p:cNvSpPr txBox="1"/>
          <p:nvPr/>
        </p:nvSpPr>
        <p:spPr>
          <a:xfrm>
            <a:off x="2491010" y="3949699"/>
            <a:ext cx="28665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document object that</a:t>
            </a:r>
          </a:p>
          <a:p>
            <a:pPr>
              <a:defRPr b="0"/>
            </a:pPr>
            <a:r>
              <a:t>we can easily analyze</a:t>
            </a:r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9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39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39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39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39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39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0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14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415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6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417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arsing HTM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Parsing HTML</a:t>
            </a:r>
          </a:p>
        </p:txBody>
      </p:sp>
      <p:sp>
        <p:nvSpPr>
          <p:cNvPr id="420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prettify()</a:t>
            </a:r>
            <a:r>
              <a:t>)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22" name="&lt;b&gt;…"/>
          <p:cNvSpPr txBox="1"/>
          <p:nvPr/>
        </p:nvSpPr>
        <p:spPr>
          <a:xfrm>
            <a:off x="2347097" y="4438650"/>
            <a:ext cx="3052807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Items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&lt;/b&gt;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&lt;ul&gt;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x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&lt;b&gt;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 y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&lt;/b&gt;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 z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 &lt;/li&gt;</a:t>
            </a:r>
          </a:p>
          <a:p>
            <a:pPr algn="l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425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))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27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428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29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54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433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4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5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36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55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456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0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7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4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6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ounded Rectangle"/>
          <p:cNvSpPr/>
          <p:nvPr/>
        </p:nvSpPr>
        <p:spPr>
          <a:xfrm>
            <a:off x="3583037" y="7305154"/>
            <a:ext cx="4495801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list of three elements"/>
          <p:cNvSpPr txBox="1"/>
          <p:nvPr/>
        </p:nvSpPr>
        <p:spPr>
          <a:xfrm>
            <a:off x="7981106" y="3797299"/>
            <a:ext cx="25035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three elements</a:t>
            </a:r>
          </a:p>
        </p:txBody>
      </p:sp>
      <p:sp>
        <p:nvSpPr>
          <p:cNvPr id="450" name="prints 3"/>
          <p:cNvSpPr txBox="1"/>
          <p:nvPr/>
        </p:nvSpPr>
        <p:spPr>
          <a:xfrm>
            <a:off x="7334646" y="4305299"/>
            <a:ext cx="10025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</a:t>
            </a:r>
          </a:p>
        </p:txBody>
      </p:sp>
      <p:sp>
        <p:nvSpPr>
          <p:cNvPr id="451" name="Rounded Rectangle"/>
          <p:cNvSpPr/>
          <p:nvPr/>
        </p:nvSpPr>
        <p:spPr>
          <a:xfrm>
            <a:off x="5259437" y="2352154"/>
            <a:ext cx="1658194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ounded Rectangle"/>
          <p:cNvSpPr/>
          <p:nvPr/>
        </p:nvSpPr>
        <p:spPr>
          <a:xfrm>
            <a:off x="6885037" y="2352154"/>
            <a:ext cx="27855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ounded Rectangle"/>
          <p:cNvSpPr/>
          <p:nvPr/>
        </p:nvSpPr>
        <p:spPr>
          <a:xfrm>
            <a:off x="9667775" y="2352154"/>
            <a:ext cx="1526830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Extracting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Extracting Text</a:t>
            </a:r>
          </a:p>
        </p:txBody>
      </p:sp>
      <p:sp>
        <p:nvSpPr>
          <p:cNvPr id="461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sz="2100"/>
              <a:t>&lt;/li&gt;&lt;li&gt;&lt;b&gt;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sz="2100"/>
              <a:t>&lt;/b&gt;&lt;/li&gt;&lt;li&gt;</a:t>
            </a:r>
            <a:r>
              <a:rPr sz="21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rPr sz="2100"/>
              <a:t>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))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for </a:t>
            </a:r>
            <a:r>
              <a:rPr b="1"/>
              <a:t>e</a:t>
            </a:r>
            <a:r>
              <a:t>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: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   print(</a:t>
            </a:r>
            <a:r>
              <a:rPr b="1"/>
              <a:t>e</a:t>
            </a:r>
            <a:r>
              <a:t>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get_text</a:t>
            </a:r>
            <a:r>
              <a:t>())</a:t>
            </a: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63" name="Rounded Rectangle"/>
          <p:cNvSpPr/>
          <p:nvPr/>
        </p:nvSpPr>
        <p:spPr>
          <a:xfrm>
            <a:off x="5259437" y="2352154"/>
            <a:ext cx="1658194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6885037" y="2352154"/>
            <a:ext cx="27855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ounded Rectangle"/>
          <p:cNvSpPr/>
          <p:nvPr/>
        </p:nvSpPr>
        <p:spPr>
          <a:xfrm>
            <a:off x="9667775" y="2352154"/>
            <a:ext cx="1526830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Prints:…"/>
          <p:cNvSpPr txBox="1"/>
          <p:nvPr/>
        </p:nvSpPr>
        <p:spPr>
          <a:xfrm>
            <a:off x="1791072" y="7035799"/>
            <a:ext cx="121845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Prints:</a:t>
            </a:r>
          </a:p>
          <a:p>
            <a:pPr>
              <a:defRPr b="0"/>
            </a:pPr>
            <a:r>
              <a:t>x</a:t>
            </a:r>
          </a:p>
          <a:p>
            <a:pPr>
              <a:defRPr b="0"/>
            </a:pPr>
            <a:r>
              <a:t>y</a:t>
            </a:r>
          </a:p>
          <a:p>
            <a:pPr>
              <a:defRPr b="0"/>
            </a:pPr>
            <a:r>
              <a:t>z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469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elements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print(len(elements))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7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47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7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498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7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47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7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7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48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00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01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8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02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9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Connection Line"/>
          <p:cNvSpPr/>
          <p:nvPr/>
        </p:nvSpPr>
        <p:spPr>
          <a:xfrm>
            <a:off x="6427627" y="42147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3" name="now look for all bold elements"/>
          <p:cNvSpPr txBox="1"/>
          <p:nvPr/>
        </p:nvSpPr>
        <p:spPr>
          <a:xfrm>
            <a:off x="7594500" y="4686300"/>
            <a:ext cx="39880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now look for all bold elements</a:t>
            </a:r>
          </a:p>
        </p:txBody>
      </p:sp>
      <p:sp>
        <p:nvSpPr>
          <p:cNvPr id="494" name="Rounded Rectangle"/>
          <p:cNvSpPr/>
          <p:nvPr/>
        </p:nvSpPr>
        <p:spPr>
          <a:xfrm>
            <a:off x="1713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Rounded Rectangle"/>
          <p:cNvSpPr/>
          <p:nvPr/>
        </p:nvSpPr>
        <p:spPr>
          <a:xfrm>
            <a:off x="5346084" y="8245312"/>
            <a:ext cx="10570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6" name="Rounded Rectangle"/>
          <p:cNvSpPr/>
          <p:nvPr/>
        </p:nvSpPr>
        <p:spPr>
          <a:xfrm>
            <a:off x="2691784" y="2352154"/>
            <a:ext cx="196715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Rounded Rectangle"/>
          <p:cNvSpPr/>
          <p:nvPr/>
        </p:nvSpPr>
        <p:spPr>
          <a:xfrm>
            <a:off x="7503537" y="2352154"/>
            <a:ext cx="1308299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earching for Elemen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Searching for Elements</a:t>
            </a:r>
          </a:p>
        </p:txBody>
      </p:sp>
      <p:sp>
        <p:nvSpPr>
          <p:cNvPr id="506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elements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print(len(elements))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08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09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0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535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13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14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5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6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17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536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19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37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1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38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5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39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ounded Rectangle"/>
          <p:cNvSpPr/>
          <p:nvPr/>
        </p:nvSpPr>
        <p:spPr>
          <a:xfrm>
            <a:off x="1713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ounded Rectangle"/>
          <p:cNvSpPr/>
          <p:nvPr/>
        </p:nvSpPr>
        <p:spPr>
          <a:xfrm>
            <a:off x="5346084" y="8245312"/>
            <a:ext cx="105706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ounded Rectangle"/>
          <p:cNvSpPr/>
          <p:nvPr/>
        </p:nvSpPr>
        <p:spPr>
          <a:xfrm>
            <a:off x="2691784" y="2352154"/>
            <a:ext cx="196715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ounded Rectangle"/>
          <p:cNvSpPr/>
          <p:nvPr/>
        </p:nvSpPr>
        <p:spPr>
          <a:xfrm>
            <a:off x="7503537" y="2352154"/>
            <a:ext cx="1308299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list of two elements"/>
          <p:cNvSpPr txBox="1"/>
          <p:nvPr/>
        </p:nvSpPr>
        <p:spPr>
          <a:xfrm>
            <a:off x="7816254" y="3797299"/>
            <a:ext cx="2325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two elements</a:t>
            </a:r>
          </a:p>
        </p:txBody>
      </p:sp>
      <p:sp>
        <p:nvSpPr>
          <p:cNvPr id="534" name="prints 2"/>
          <p:cNvSpPr txBox="1"/>
          <p:nvPr/>
        </p:nvSpPr>
        <p:spPr>
          <a:xfrm>
            <a:off x="7080646" y="4305299"/>
            <a:ext cx="10025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2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Find O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Find One</a:t>
            </a:r>
          </a:p>
        </p:txBody>
      </p:sp>
      <p:sp>
        <p:nvSpPr>
          <p:cNvPr id="542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("li")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assert(li != None)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44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45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46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568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9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50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1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2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53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569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55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570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57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71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572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ounded Rectangle"/>
          <p:cNvSpPr/>
          <p:nvPr/>
        </p:nvSpPr>
        <p:spPr>
          <a:xfrm>
            <a:off x="3529984" y="735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Connection Line"/>
          <p:cNvSpPr/>
          <p:nvPr/>
        </p:nvSpPr>
        <p:spPr>
          <a:xfrm>
            <a:off x="5149787" y="4057516"/>
            <a:ext cx="983408" cy="7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123" y="9640"/>
                  <a:pt x="12923" y="2440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7" name="find just grabs the first one…"/>
          <p:cNvSpPr txBox="1"/>
          <p:nvPr/>
        </p:nvSpPr>
        <p:spPr>
          <a:xfrm>
            <a:off x="5679107" y="4866754"/>
            <a:ext cx="35294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find just grabs the first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(you don’t get a list)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Find O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Find One</a:t>
            </a:r>
          </a:p>
        </p:txBody>
      </p:sp>
      <p:sp>
        <p:nvSpPr>
          <p:cNvPr id="576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ul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assert(ul != None)</a:t>
            </a:r>
          </a:p>
        </p:txBody>
      </p:sp>
      <p:pic>
        <p:nvPicPr>
          <p:cNvPr id="5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78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579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0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00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83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584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5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6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587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01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89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02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1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3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03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04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97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Rounded Rectangle"/>
          <p:cNvSpPr/>
          <p:nvPr/>
        </p:nvSpPr>
        <p:spPr>
          <a:xfrm>
            <a:off x="4380884" y="6086312"/>
            <a:ext cx="1376106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earch Within Search Resul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 Within Search Results</a:t>
            </a:r>
          </a:p>
        </p:txBody>
      </p:sp>
      <p:sp>
        <p:nvSpPr>
          <p:cNvPr id="607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ul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bold = ul.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09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610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1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2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615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6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7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18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33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0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34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2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4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35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6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36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8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ounded Rectangle"/>
          <p:cNvSpPr/>
          <p:nvPr/>
        </p:nvSpPr>
        <p:spPr>
          <a:xfrm>
            <a:off x="5357247" y="8245312"/>
            <a:ext cx="1034743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find all bold text in the unordered list"/>
          <p:cNvSpPr txBox="1"/>
          <p:nvPr/>
        </p:nvSpPr>
        <p:spPr>
          <a:xfrm>
            <a:off x="6569546" y="4488283"/>
            <a:ext cx="43393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find all bold text in the unordered list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earch Within Search Resul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Search Within Search Results</a:t>
            </a:r>
          </a:p>
        </p:txBody>
      </p:sp>
      <p:sp>
        <p:nvSpPr>
          <p:cNvPr id="639" name="from bs4 import BeautifulSoup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from bs4 import BeautifulSoup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html</a:t>
            </a:r>
            <a:r>
              <a:t> = "</a:t>
            </a:r>
            <a:r>
              <a:rPr sz="2100"/>
              <a:t>&lt;b&gt;Items&lt;/b&gt;&lt;ul&gt;&lt;li&gt;x&lt;/li&gt;&lt;li&gt;&lt;b&gt;y&lt;/b&gt;&lt;/li&gt;&lt;li&gt;z&lt;/li&gt;&lt;/ul&gt;</a:t>
            </a:r>
            <a:r>
              <a:t>"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doc = BeautifulSoup(</a:t>
            </a:r>
            <a:r>
              <a:rPr>
                <a:solidFill>
                  <a:schemeClr val="accent3"/>
                </a:solidFill>
              </a:rPr>
              <a:t>html</a:t>
            </a:r>
            <a:r>
              <a:t>, "html.parser")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bold = doc.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</a:t>
            </a:r>
            <a:r>
              <a:t>("ul").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find_all</a:t>
            </a:r>
            <a:r>
              <a:t>("b")</a:t>
            </a:r>
          </a:p>
        </p:txBody>
      </p:sp>
      <p:pic>
        <p:nvPicPr>
          <p:cNvPr id="6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96" y="6562204"/>
            <a:ext cx="1828801" cy="2755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41" name="doc"/>
          <p:cNvSpPr/>
          <p:nvPr/>
        </p:nvSpPr>
        <p:spPr>
          <a:xfrm>
            <a:off x="3352800" y="5448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doc</a:t>
            </a:r>
          </a:p>
        </p:txBody>
      </p:sp>
      <p:sp>
        <p:nvSpPr>
          <p:cNvPr id="642" name="b"/>
          <p:cNvSpPr/>
          <p:nvPr/>
        </p:nvSpPr>
        <p:spPr>
          <a:xfrm>
            <a:off x="1955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43" name="Line"/>
          <p:cNvSpPr/>
          <p:nvPr/>
        </p:nvSpPr>
        <p:spPr>
          <a:xfrm flipH="1">
            <a:off x="2644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Items"/>
          <p:cNvSpPr/>
          <p:nvPr/>
        </p:nvSpPr>
        <p:spPr>
          <a:xfrm>
            <a:off x="2243435" y="70074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Items</a:t>
            </a:r>
          </a:p>
        </p:txBody>
      </p:sp>
      <p:sp>
        <p:nvSpPr>
          <p:cNvPr id="664" name="Connection Line"/>
          <p:cNvSpPr/>
          <p:nvPr/>
        </p:nvSpPr>
        <p:spPr>
          <a:xfrm>
            <a:off x="2068591" y="667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6" name="ul"/>
          <p:cNvSpPr/>
          <p:nvPr/>
        </p:nvSpPr>
        <p:spPr>
          <a:xfrm>
            <a:off x="4622800" y="621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ul</a:t>
            </a:r>
          </a:p>
        </p:txBody>
      </p:sp>
      <p:sp>
        <p:nvSpPr>
          <p:cNvPr id="647" name="li"/>
          <p:cNvSpPr/>
          <p:nvPr/>
        </p:nvSpPr>
        <p:spPr>
          <a:xfrm>
            <a:off x="37719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48" name="li"/>
          <p:cNvSpPr/>
          <p:nvPr/>
        </p:nvSpPr>
        <p:spPr>
          <a:xfrm>
            <a:off x="53848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49" name="li"/>
          <p:cNvSpPr/>
          <p:nvPr/>
        </p:nvSpPr>
        <p:spPr>
          <a:xfrm>
            <a:off x="6997700" y="74803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</a:t>
            </a:r>
          </a:p>
        </p:txBody>
      </p:sp>
      <p:sp>
        <p:nvSpPr>
          <p:cNvPr id="650" name="z"/>
          <p:cNvSpPr/>
          <p:nvPr/>
        </p:nvSpPr>
        <p:spPr>
          <a:xfrm>
            <a:off x="7234535" y="8277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z</a:t>
            </a:r>
          </a:p>
        </p:txBody>
      </p:sp>
      <p:sp>
        <p:nvSpPr>
          <p:cNvPr id="665" name="Connection Line"/>
          <p:cNvSpPr/>
          <p:nvPr/>
        </p:nvSpPr>
        <p:spPr>
          <a:xfrm>
            <a:off x="7059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2" name="x"/>
          <p:cNvSpPr/>
          <p:nvPr/>
        </p:nvSpPr>
        <p:spPr>
          <a:xfrm>
            <a:off x="4059535" y="8277421"/>
            <a:ext cx="455167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x</a:t>
            </a:r>
          </a:p>
        </p:txBody>
      </p:sp>
      <p:sp>
        <p:nvSpPr>
          <p:cNvPr id="666" name="Connection Line"/>
          <p:cNvSpPr/>
          <p:nvPr/>
        </p:nvSpPr>
        <p:spPr>
          <a:xfrm>
            <a:off x="3884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4" name="Line"/>
          <p:cNvSpPr/>
          <p:nvPr/>
        </p:nvSpPr>
        <p:spPr>
          <a:xfrm>
            <a:off x="4295526" y="5815633"/>
            <a:ext cx="672357" cy="364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5541467" y="6679359"/>
            <a:ext cx="1529954" cy="73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6" name="b"/>
          <p:cNvSpPr/>
          <p:nvPr/>
        </p:nvSpPr>
        <p:spPr>
          <a:xfrm>
            <a:off x="5568801" y="8369300"/>
            <a:ext cx="61163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5408691" y="7941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58" name="y"/>
          <p:cNvSpPr/>
          <p:nvPr/>
        </p:nvSpPr>
        <p:spPr>
          <a:xfrm>
            <a:off x="5824835" y="9166421"/>
            <a:ext cx="418605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</a:t>
            </a:r>
          </a:p>
        </p:txBody>
      </p:sp>
      <p:sp>
        <p:nvSpPr>
          <p:cNvPr id="668" name="Connection Line"/>
          <p:cNvSpPr/>
          <p:nvPr/>
        </p:nvSpPr>
        <p:spPr>
          <a:xfrm>
            <a:off x="5649991" y="88306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60" name="Line"/>
          <p:cNvSpPr/>
          <p:nvPr/>
        </p:nvSpPr>
        <p:spPr>
          <a:xfrm flipH="1">
            <a:off x="4171156" y="6679359"/>
            <a:ext cx="481312" cy="7781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Line"/>
          <p:cNvSpPr/>
          <p:nvPr/>
        </p:nvSpPr>
        <p:spPr>
          <a:xfrm>
            <a:off x="5033467" y="6679359"/>
            <a:ext cx="515740" cy="795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Rounded Rectangle"/>
          <p:cNvSpPr/>
          <p:nvPr/>
        </p:nvSpPr>
        <p:spPr>
          <a:xfrm>
            <a:off x="5357247" y="8245312"/>
            <a:ext cx="1034743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find all bold text in the unordered list"/>
          <p:cNvSpPr txBox="1"/>
          <p:nvPr/>
        </p:nvSpPr>
        <p:spPr>
          <a:xfrm>
            <a:off x="6569546" y="4488283"/>
            <a:ext cx="43393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find all bold text in the unordered list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8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Document Object Model</a:t>
            </a:r>
          </a:p>
          <a:p>
            <a:pPr marL="0" indent="0">
              <a:buSzTx/>
              <a:buNone/>
            </a:pPr>
            <a:r>
              <a:t>BeautifulSoup module</a:t>
            </a:r>
          </a:p>
          <a:p>
            <a:pPr marL="0" indent="0">
              <a:buSzTx/>
              <a:buNone/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71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74" name="link = doc.find(&quot;a&quot;)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link = doc.find("a")</a:t>
            </a:r>
          </a:p>
        </p:txBody>
      </p:sp>
      <p:sp>
        <p:nvSpPr>
          <p:cNvPr id="675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676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680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681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682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683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686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list(link.children)</a:t>
            </a:r>
          </a:p>
        </p:txBody>
      </p:sp>
      <p:sp>
        <p:nvSpPr>
          <p:cNvPr id="687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688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692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693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694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695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graphicFrame>
        <p:nvGraphicFramePr>
          <p:cNvPr id="696" name="Table"/>
          <p:cNvGraphicFramePr/>
          <p:nvPr/>
        </p:nvGraphicFramePr>
        <p:xfrm>
          <a:off x="6527800" y="8837117"/>
          <a:ext cx="4716909" cy="48260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italic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click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bold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" name="Result:"/>
          <p:cNvSpPr txBox="1"/>
          <p:nvPr/>
        </p:nvSpPr>
        <p:spPr>
          <a:xfrm>
            <a:off x="5288582" y="8839046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698" name="(list)"/>
          <p:cNvSpPr txBox="1"/>
          <p:nvPr/>
        </p:nvSpPr>
        <p:spPr>
          <a:xfrm>
            <a:off x="8641208" y="9241915"/>
            <a:ext cx="7073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(list)</a:t>
            </a:r>
          </a:p>
        </p:txBody>
      </p:sp>
      <p:sp>
        <p:nvSpPr>
          <p:cNvPr id="699" name="Rounded Rectangle"/>
          <p:cNvSpPr/>
          <p:nvPr/>
        </p:nvSpPr>
        <p:spPr>
          <a:xfrm>
            <a:off x="5192047" y="6223320"/>
            <a:ext cx="2468851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ounded Rectangle"/>
          <p:cNvSpPr/>
          <p:nvPr/>
        </p:nvSpPr>
        <p:spPr>
          <a:xfrm>
            <a:off x="7732047" y="6223320"/>
            <a:ext cx="1064058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ounded Rectangle"/>
          <p:cNvSpPr/>
          <p:nvPr/>
        </p:nvSpPr>
        <p:spPr>
          <a:xfrm>
            <a:off x="8875047" y="6223320"/>
            <a:ext cx="2040332" cy="710560"/>
          </a:xfrm>
          <a:prstGeom prst="roundRect">
            <a:avLst>
              <a:gd name="adj" fmla="val 26810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704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link.get_text()</a:t>
            </a:r>
          </a:p>
        </p:txBody>
      </p:sp>
      <p:sp>
        <p:nvSpPr>
          <p:cNvPr id="705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706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710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href="schedule.html"&gt;</a:t>
            </a:r>
            <a:r>
              <a:rPr i="1"/>
              <a:t>&lt;i&gt;</a:t>
            </a:r>
            <a:r>
              <a: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please</a:t>
            </a:r>
            <a:r>
              <a:rPr i="1"/>
              <a:t>&lt;/i&gt;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click</a:t>
            </a:r>
            <a:r>
              <a:t> </a:t>
            </a:r>
            <a:r>
              <a:rPr b="1"/>
              <a:t>&lt;b&gt;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here</a:t>
            </a:r>
            <a:r>
              <a:rPr b="1"/>
              <a:t>&lt;/b&gt;</a:t>
            </a:r>
            <a:r>
              <a:t>&lt;/a&gt;</a:t>
            </a:r>
          </a:p>
        </p:txBody>
      </p:sp>
      <p:sp>
        <p:nvSpPr>
          <p:cNvPr id="711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712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713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sp>
        <p:nvSpPr>
          <p:cNvPr id="714" name="Result: please click here"/>
          <p:cNvSpPr txBox="1"/>
          <p:nvPr/>
        </p:nvSpPr>
        <p:spPr>
          <a:xfrm>
            <a:off x="5317896" y="8838376"/>
            <a:ext cx="330711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Result: </a:t>
            </a:r>
            <a:r>
              <a:rPr b="0"/>
              <a:t>please click here</a:t>
            </a:r>
          </a:p>
        </p:txBody>
      </p:sp>
      <p:sp>
        <p:nvSpPr>
          <p:cNvPr id="715" name="(str)"/>
          <p:cNvSpPr txBox="1"/>
          <p:nvPr/>
        </p:nvSpPr>
        <p:spPr>
          <a:xfrm>
            <a:off x="7386339" y="9241915"/>
            <a:ext cx="67712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(str)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Inspecting an Eleme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Inspecting an Element</a:t>
            </a:r>
          </a:p>
        </p:txBody>
      </p:sp>
      <p:sp>
        <p:nvSpPr>
          <p:cNvPr id="718" name="link = doc.find(&quot;a&quot;)…"/>
          <p:cNvSpPr txBox="1">
            <a:spLocks noGrp="1"/>
          </p:cNvSpPr>
          <p:nvPr>
            <p:ph type="body" sz="quarter" idx="1"/>
          </p:nvPr>
        </p:nvSpPr>
        <p:spPr>
          <a:xfrm>
            <a:off x="786903" y="7729041"/>
            <a:ext cx="11430994" cy="130557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 = doc.find("a")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link.attrs</a:t>
            </a:r>
          </a:p>
        </p:txBody>
      </p:sp>
      <p:sp>
        <p:nvSpPr>
          <p:cNvPr id="719" name="Remember!  Elements may contain:…"/>
          <p:cNvSpPr txBox="1"/>
          <p:nvPr/>
        </p:nvSpPr>
        <p:spPr>
          <a:xfrm>
            <a:off x="3158896" y="1440078"/>
            <a:ext cx="604321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Remember!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720" name="Line"/>
          <p:cNvSpPr/>
          <p:nvPr/>
        </p:nvSpPr>
        <p:spPr>
          <a:xfrm>
            <a:off x="393700" y="3784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Line"/>
          <p:cNvSpPr/>
          <p:nvPr/>
        </p:nvSpPr>
        <p:spPr>
          <a:xfrm>
            <a:off x="393700" y="7467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Line"/>
          <p:cNvSpPr/>
          <p:nvPr/>
        </p:nvSpPr>
        <p:spPr>
          <a:xfrm>
            <a:off x="393700" y="5689600"/>
            <a:ext cx="12217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please click here"/>
          <p:cNvSpPr txBox="1"/>
          <p:nvPr/>
        </p:nvSpPr>
        <p:spPr>
          <a:xfrm>
            <a:off x="5021224" y="4507755"/>
            <a:ext cx="2249538" cy="4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u="sng">
                <a:solidFill>
                  <a:schemeClr val="accent1"/>
                </a:solidFill>
              </a:defRPr>
            </a:pPr>
            <a:r>
              <a:rPr i="1"/>
              <a:t>please</a:t>
            </a:r>
            <a:r>
              <a:t> click </a:t>
            </a:r>
            <a:r>
              <a:rPr b="1"/>
              <a:t>here</a:t>
            </a:r>
          </a:p>
        </p:txBody>
      </p:sp>
      <p:sp>
        <p:nvSpPr>
          <p:cNvPr id="724" name="&lt;a href=&quot;schedule.html&quot;&gt;&lt;i&gt;please&lt;/i&gt; click &lt;b&gt;here&lt;/b&gt;&lt;/a&gt;"/>
          <p:cNvSpPr txBox="1"/>
          <p:nvPr/>
        </p:nvSpPr>
        <p:spPr>
          <a:xfrm>
            <a:off x="782711" y="6343649"/>
            <a:ext cx="109059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&lt;a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href="schedule.html"</a:t>
            </a:r>
            <a:r>
              <a:t>&gt;</a:t>
            </a:r>
            <a:r>
              <a:rPr i="1"/>
              <a:t>&lt;i&gt;please&lt;/i&gt;</a:t>
            </a:r>
            <a:r>
              <a:t> click </a:t>
            </a:r>
            <a:r>
              <a:rPr b="1"/>
              <a:t>&lt;b&gt;here&lt;/b&gt;</a:t>
            </a:r>
            <a:r>
              <a:t>&lt;/a&gt;</a:t>
            </a:r>
          </a:p>
        </p:txBody>
      </p:sp>
      <p:sp>
        <p:nvSpPr>
          <p:cNvPr id="725" name="[what you see]"/>
          <p:cNvSpPr txBox="1"/>
          <p:nvPr/>
        </p:nvSpPr>
        <p:spPr>
          <a:xfrm>
            <a:off x="10649097" y="3860799"/>
            <a:ext cx="19471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[what you see]</a:t>
            </a:r>
          </a:p>
        </p:txBody>
      </p:sp>
      <p:sp>
        <p:nvSpPr>
          <p:cNvPr id="726" name="[HTML]"/>
          <p:cNvSpPr txBox="1"/>
          <p:nvPr/>
        </p:nvSpPr>
        <p:spPr>
          <a:xfrm>
            <a:off x="11485213" y="5765799"/>
            <a:ext cx="11110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[HTML]</a:t>
            </a:r>
          </a:p>
        </p:txBody>
      </p:sp>
      <p:sp>
        <p:nvSpPr>
          <p:cNvPr id="727" name="[Python]"/>
          <p:cNvSpPr txBox="1"/>
          <p:nvPr/>
        </p:nvSpPr>
        <p:spPr>
          <a:xfrm>
            <a:off x="11415562" y="7543799"/>
            <a:ext cx="118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[Python]</a:t>
            </a:r>
          </a:p>
        </p:txBody>
      </p:sp>
      <p:sp>
        <p:nvSpPr>
          <p:cNvPr id="728" name="Result: {'href': 'schedule.html'}"/>
          <p:cNvSpPr txBox="1"/>
          <p:nvPr/>
        </p:nvSpPr>
        <p:spPr>
          <a:xfrm>
            <a:off x="5317896" y="8832696"/>
            <a:ext cx="58462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Result: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{'href': 'schedule.html'}</a:t>
            </a:r>
          </a:p>
        </p:txBody>
      </p:sp>
      <p:sp>
        <p:nvSpPr>
          <p:cNvPr id="729" name="(dict)"/>
          <p:cNvSpPr txBox="1"/>
          <p:nvPr/>
        </p:nvSpPr>
        <p:spPr>
          <a:xfrm>
            <a:off x="8214692" y="9241915"/>
            <a:ext cx="79841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(dict)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732" name="Document Object Mode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</a:t>
            </a:r>
          </a:p>
          <a:p>
            <a:pPr marL="0" indent="0">
              <a:buSzTx/>
              <a:buNone/>
            </a:pPr>
            <a:r>
              <a:t>BeautifulSoup module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Scraping States from Wikipedia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Demo Stage 1: Extract Links from Wikipedi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Demo Stage 1: Extract Links from Wikipedia</a:t>
            </a:r>
          </a:p>
        </p:txBody>
      </p:sp>
      <p:sp>
        <p:nvSpPr>
          <p:cNvPr id="735" name="Goal: scrape links to all articles about US states from a table on a wiki page (check this: https://simple.wikipedia.org/robots.txt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scrape links to all articles about US states from a table on a wiki page (check this: </a:t>
            </a:r>
            <a:r>
              <a:rPr sz="2800" u="sng">
                <a:hlinkClick r:id="rId2"/>
              </a:rPr>
              <a:t>https://simple.wikipedia.org/robots.txt</a:t>
            </a:r>
            <a:r>
              <a:t>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3"/>
              </a:rPr>
              <a:t>https://simple.wikipedia.org/wiki/List_of_U.S._states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4"/>
              </a:rPr>
              <a:t>https://simple.wikipedia.org/wiki/Alabama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5"/>
              </a:rPr>
              <a:t>https://simple.wikipedia.org/wiki/Alaska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</p:txBody>
      </p:sp>
      <p:pic>
        <p:nvPicPr>
          <p:cNvPr id="73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488" y="6442936"/>
            <a:ext cx="6844710" cy="2848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Demo Stage 2: Download State P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Stage 2: Download State Pages</a:t>
            </a:r>
          </a:p>
        </p:txBody>
      </p:sp>
      <p:sp>
        <p:nvSpPr>
          <p:cNvPr id="739" name="Goal: download all Wiki pages for the sta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download all Wiki pages for the states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 generated in stage 1: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https://simple.wikipedia.org/wiki/Alabama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3"/>
              </a:rPr>
              <a:t>https://simple.wikipedia.org/wiki/Alaska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  <a:p>
            <a:pPr marL="0" lvl="5" indent="0">
              <a:buSzTx/>
              <a:buNone/>
            </a:pPr>
            <a:r>
              <a:rPr b="1"/>
              <a:t>Output Files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Alabama.html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Alaska.html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</a:t>
            </a:r>
          </a:p>
        </p:txBody>
      </p:sp>
      <p:pic>
        <p:nvPicPr>
          <p:cNvPr id="7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4487239"/>
            <a:ext cx="3653374" cy="465041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Demo Stage 3: Convert to DataFram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Stage 3: Convert to DataFrame</a:t>
            </a:r>
          </a:p>
        </p:txBody>
      </p:sp>
      <p:pic>
        <p:nvPicPr>
          <p:cNvPr id="7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8" y="1847063"/>
            <a:ext cx="11860304" cy="4718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3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3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3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" name="Browser"/>
          <p:cNvSpPr txBox="1"/>
          <p:nvPr/>
        </p:nvSpPr>
        <p:spPr>
          <a:xfrm>
            <a:off x="1821644" y="4000499"/>
            <a:ext cx="1410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38" name="What does a web browser do when it gets some HTML in an HTTP response?"/>
          <p:cNvSpPr txBox="1"/>
          <p:nvPr/>
        </p:nvSpPr>
        <p:spPr>
          <a:xfrm>
            <a:off x="872185" y="806450"/>
            <a:ext cx="112604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 b="0" i="1"/>
            </a:lvl1pPr>
          </a:lstStyle>
          <a:p>
            <a:r>
              <a:t>What does a web browser do when it gets some HTML in an HTTP response?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4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4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4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&lt;html&gt;…"/>
          <p:cNvSpPr txBox="1"/>
          <p:nvPr/>
        </p:nvSpPr>
        <p:spPr>
          <a:xfrm>
            <a:off x="834392" y="3687425"/>
            <a:ext cx="339445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5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5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before displaying a page, the browser uses HTML to generate a Document Object Model…"/>
          <p:cNvSpPr txBox="1"/>
          <p:nvPr/>
        </p:nvSpPr>
        <p:spPr>
          <a:xfrm>
            <a:off x="838962" y="6197599"/>
            <a:ext cx="468418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before displaying a page, the browser uses HTML to generate a Document Object Model</a:t>
            </a:r>
          </a:p>
          <a:p>
            <a:pPr>
              <a:defRPr b="0"/>
            </a:pPr>
            <a:r>
              <a:t>(DOM Tree)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6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6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16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16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6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170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7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vocab: elements"/>
          <p:cNvSpPr txBox="1"/>
          <p:nvPr/>
        </p:nvSpPr>
        <p:spPr>
          <a:xfrm>
            <a:off x="1943546" y="8976542"/>
            <a:ext cx="2298205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vocab: </a:t>
            </a:r>
            <a:r>
              <a:rPr b="0"/>
              <a:t>elements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184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85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18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188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89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190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9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198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02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Elements may contain…"/>
          <p:cNvSpPr txBox="1"/>
          <p:nvPr/>
        </p:nvSpPr>
        <p:spPr>
          <a:xfrm>
            <a:off x="6374358" y="457200"/>
            <a:ext cx="37978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09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</a:t>
            </a:r>
          </a:p>
        </p:txBody>
      </p:sp>
      <p:sp>
        <p:nvSpPr>
          <p:cNvPr id="210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211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1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14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5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16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7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24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25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26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27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34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5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6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3" name="Elements may contain…"/>
          <p:cNvSpPr txBox="1"/>
          <p:nvPr/>
        </p:nvSpPr>
        <p:spPr>
          <a:xfrm>
            <a:off x="6374358" y="436778"/>
            <a:ext cx="3797896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text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2847</Words>
  <Application>Microsoft Macintosh PowerPoint</Application>
  <PresentationFormat>Custom</PresentationFormat>
  <Paragraphs>578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Courier</vt:lpstr>
      <vt:lpstr>Gill Sans</vt:lpstr>
      <vt:lpstr>Gill Sans Light</vt:lpstr>
      <vt:lpstr>Gill Sans SemiBold</vt:lpstr>
      <vt:lpstr>Menlo Regular</vt:lpstr>
      <vt:lpstr>Times Roman</vt:lpstr>
      <vt:lpstr>White</vt:lpstr>
      <vt:lpstr>[220] Web 3</vt:lpstr>
      <vt:lpstr>Learning Objectives Today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BeautifulSoup module</vt:lpstr>
      <vt:lpstr>Parsing HTML</vt:lpstr>
      <vt:lpstr>Parsing HTML</vt:lpstr>
      <vt:lpstr>Parsing HTML</vt:lpstr>
      <vt:lpstr>Searching for Elements</vt:lpstr>
      <vt:lpstr>Extracting Text</vt:lpstr>
      <vt:lpstr>Searching for Elements</vt:lpstr>
      <vt:lpstr>Searching for Elements</vt:lpstr>
      <vt:lpstr>Find One</vt:lpstr>
      <vt:lpstr>Find One</vt:lpstr>
      <vt:lpstr>Search Within Search Results</vt:lpstr>
      <vt:lpstr>Search Within Search Results</vt:lpstr>
      <vt:lpstr>Inspecting an Element</vt:lpstr>
      <vt:lpstr>Inspecting an Element</vt:lpstr>
      <vt:lpstr>Inspecting an Element</vt:lpstr>
      <vt:lpstr>Inspecting an Element</vt:lpstr>
      <vt:lpstr>Inspecting an Element</vt:lpstr>
      <vt:lpstr>Outline</vt:lpstr>
      <vt:lpstr>Demo Stage 1: Extract Links from Wikipedia</vt:lpstr>
      <vt:lpstr>Demo Stage 2: Download State Pages</vt:lpstr>
      <vt:lpstr>Demo Stage 3: Convert to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3</dc:title>
  <cp:lastModifiedBy>MEENA SYAMKUMAR</cp:lastModifiedBy>
  <cp:revision>1</cp:revision>
  <dcterms:modified xsi:type="dcterms:W3CDTF">2020-04-13T12:09:35Z</dcterms:modified>
</cp:coreProperties>
</file>