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1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Copying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Copying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295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E1AB4E-FFC3-F94A-B53A-28D2529CE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6755427"/>
            <a:ext cx="4495800" cy="1579920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(Through P5)</a:t>
            </a:r>
          </a:p>
          <a:p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14 suspicious works for P5</a:t>
            </a:r>
          </a:p>
          <a:p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(email Mike to confess)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AE2EE-3C43-F54F-96E5-D8B21A55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1" y="6777712"/>
            <a:ext cx="4495800" cy="1579920"/>
          </a:xfrm>
          <a:prstGeom prst="rect">
            <a:avLst/>
          </a:prstGeom>
          <a:noFill/>
          <a:ln w="25400" algn="ctr">
            <a:noFill/>
            <a:miter lim="40000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Do not post &gt; 5 lines on Piazza!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Reminder: partners don’t submit </a:t>
            </a:r>
            <a:r>
              <a:rPr lang="en-US" altLang="en-US">
                <a:latin typeface="Helvetica Neue" panose="02000503000000020004" pitchFamily="2" charset="0"/>
                <a:sym typeface="Helvetica Neue" panose="02000503000000020004" pitchFamily="2" charset="0"/>
              </a:rPr>
              <a:t>project twice!</a:t>
            </a:r>
            <a:endParaRPr lang="en-US" altLang="en-US" dirty="0"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48" name="x = [&quot;A&quot;,&quot;B&quot;,&quot;C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632380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 "B", 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)</a:t>
            </a:r>
          </a:p>
        </p:txBody>
      </p:sp>
      <p:sp>
        <p:nvSpPr>
          <p:cNvPr id="249" name="x"/>
          <p:cNvSpPr txBox="1"/>
          <p:nvPr/>
        </p:nvSpPr>
        <p:spPr>
          <a:xfrm>
            <a:off x="3836888" y="646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50" name="y"/>
          <p:cNvSpPr txBox="1"/>
          <p:nvPr/>
        </p:nvSpPr>
        <p:spPr>
          <a:xfrm>
            <a:off x="3841799" y="731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51" name="Square"/>
          <p:cNvSpPr/>
          <p:nvPr/>
        </p:nvSpPr>
        <p:spPr>
          <a:xfrm>
            <a:off x="4292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Square"/>
          <p:cNvSpPr/>
          <p:nvPr/>
        </p:nvSpPr>
        <p:spPr>
          <a:xfrm>
            <a:off x="4292600" y="726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" name="&quot;A&quot;"/>
          <p:cNvSpPr/>
          <p:nvPr/>
        </p:nvSpPr>
        <p:spPr>
          <a:xfrm>
            <a:off x="6324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54" name="&quot;B&quot;"/>
          <p:cNvSpPr/>
          <p:nvPr/>
        </p:nvSpPr>
        <p:spPr>
          <a:xfrm>
            <a:off x="69215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55" name="&quot;C&quot;"/>
          <p:cNvSpPr/>
          <p:nvPr/>
        </p:nvSpPr>
        <p:spPr>
          <a:xfrm>
            <a:off x="75184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56" name="Line"/>
          <p:cNvSpPr/>
          <p:nvPr/>
        </p:nvSpPr>
        <p:spPr>
          <a:xfrm flipV="1">
            <a:off x="4592009" y="6908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7" name="Line"/>
          <p:cNvSpPr/>
          <p:nvPr/>
        </p:nvSpPr>
        <p:spPr>
          <a:xfrm flipV="1">
            <a:off x="4592009" y="655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8" name="Arrow"/>
          <p:cNvSpPr/>
          <p:nvPr/>
        </p:nvSpPr>
        <p:spPr>
          <a:xfrm>
            <a:off x="1257300" y="3556000"/>
            <a:ext cx="618282" cy="61828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x = [&quot;A&quot;,&quot;B&quot;,&quot;C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632380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 "B", 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)</a:t>
            </a:r>
          </a:p>
        </p:txBody>
      </p:sp>
      <p:sp>
        <p:nvSpPr>
          <p:cNvPr id="261" name="Rectangle"/>
          <p:cNvSpPr/>
          <p:nvPr/>
        </p:nvSpPr>
        <p:spPr>
          <a:xfrm>
            <a:off x="3332807" y="7188200"/>
            <a:ext cx="1683693" cy="8382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Rectangle"/>
          <p:cNvSpPr/>
          <p:nvPr/>
        </p:nvSpPr>
        <p:spPr>
          <a:xfrm>
            <a:off x="3332807" y="6248400"/>
            <a:ext cx="1683693" cy="8382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64" name="x"/>
          <p:cNvSpPr txBox="1"/>
          <p:nvPr/>
        </p:nvSpPr>
        <p:spPr>
          <a:xfrm>
            <a:off x="3836888" y="646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65" name="y"/>
          <p:cNvSpPr txBox="1"/>
          <p:nvPr/>
        </p:nvSpPr>
        <p:spPr>
          <a:xfrm>
            <a:off x="3841799" y="731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66" name="Square"/>
          <p:cNvSpPr/>
          <p:nvPr/>
        </p:nvSpPr>
        <p:spPr>
          <a:xfrm>
            <a:off x="4292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" name="Square"/>
          <p:cNvSpPr/>
          <p:nvPr/>
        </p:nvSpPr>
        <p:spPr>
          <a:xfrm>
            <a:off x="4292600" y="726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8" name="&quot;A&quot;"/>
          <p:cNvSpPr/>
          <p:nvPr/>
        </p:nvSpPr>
        <p:spPr>
          <a:xfrm>
            <a:off x="6324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69" name="&quot;B&quot;"/>
          <p:cNvSpPr/>
          <p:nvPr/>
        </p:nvSpPr>
        <p:spPr>
          <a:xfrm>
            <a:off x="69215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70" name="&quot;C&quot;"/>
          <p:cNvSpPr/>
          <p:nvPr/>
        </p:nvSpPr>
        <p:spPr>
          <a:xfrm>
            <a:off x="75184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71" name="Line"/>
          <p:cNvSpPr/>
          <p:nvPr/>
        </p:nvSpPr>
        <p:spPr>
          <a:xfrm flipV="1">
            <a:off x="4592009" y="6908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 flipV="1">
            <a:off x="4592009" y="655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Arrow"/>
          <p:cNvSpPr/>
          <p:nvPr/>
        </p:nvSpPr>
        <p:spPr>
          <a:xfrm>
            <a:off x="1257300" y="3556000"/>
            <a:ext cx="618282" cy="61828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4" name="global frame"/>
          <p:cNvSpPr txBox="1"/>
          <p:nvPr/>
        </p:nvSpPr>
        <p:spPr>
          <a:xfrm>
            <a:off x="1543174" y="6411190"/>
            <a:ext cx="162133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 frame</a:t>
            </a:r>
          </a:p>
        </p:txBody>
      </p:sp>
      <p:sp>
        <p:nvSpPr>
          <p:cNvPr id="275" name="f frame"/>
          <p:cNvSpPr txBox="1"/>
          <p:nvPr/>
        </p:nvSpPr>
        <p:spPr>
          <a:xfrm>
            <a:off x="2116261" y="7300190"/>
            <a:ext cx="9831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 frame</a:t>
            </a:r>
          </a:p>
        </p:txBody>
      </p:sp>
      <p:sp>
        <p:nvSpPr>
          <p:cNvPr id="276" name="Line"/>
          <p:cNvSpPr/>
          <p:nvPr/>
        </p:nvSpPr>
        <p:spPr>
          <a:xfrm flipV="1">
            <a:off x="5422900" y="5688700"/>
            <a:ext cx="1" cy="2813763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heap"/>
          <p:cNvSpPr txBox="1"/>
          <p:nvPr/>
        </p:nvSpPr>
        <p:spPr>
          <a:xfrm>
            <a:off x="6793061" y="5511799"/>
            <a:ext cx="862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heap</a:t>
            </a:r>
          </a:p>
        </p:txBody>
      </p:sp>
      <p:sp>
        <p:nvSpPr>
          <p:cNvPr id="278" name="stack"/>
          <p:cNvSpPr txBox="1"/>
          <p:nvPr/>
        </p:nvSpPr>
        <p:spPr>
          <a:xfrm>
            <a:off x="2859484" y="5522264"/>
            <a:ext cx="9318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Example 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1</a:t>
            </a:r>
          </a:p>
        </p:txBody>
      </p:sp>
      <p:sp>
        <p:nvSpPr>
          <p:cNvPr id="281" name="x = {}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{}</a:t>
            </a:r>
          </a:p>
          <a:p>
            <a:pPr marL="0" lvl="5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["WI"] = "Madison"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print(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["WI"])</a:t>
            </a:r>
          </a:p>
        </p:txBody>
      </p:sp>
      <p:sp>
        <p:nvSpPr>
          <p:cNvPr id="282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84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Example 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2</a:t>
            </a:r>
          </a:p>
        </p:txBody>
      </p:sp>
      <p:sp>
        <p:nvSpPr>
          <p:cNvPr id="287" name="def foo(nums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def foo(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t>.append(3)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print(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  <a:r>
              <a:t> = [1,2]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foo(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print(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  <a:r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print(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t>)</a:t>
            </a:r>
          </a:p>
        </p:txBody>
      </p:sp>
      <p:sp>
        <p:nvSpPr>
          <p:cNvPr id="288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90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Example 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3</a:t>
            </a:r>
          </a:p>
        </p:txBody>
      </p:sp>
      <p:sp>
        <p:nvSpPr>
          <p:cNvPr id="293" name="x = [&quot;aaa&quot;, &quot;bbb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["aaa", "bbb"]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[:]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.pop(0)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print(len(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))</a:t>
            </a:r>
          </a:p>
        </p:txBody>
      </p:sp>
      <p:sp>
        <p:nvSpPr>
          <p:cNvPr id="294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5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96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Worksheet Problems 2-6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Problems 2-6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01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04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05" name="Arrow"/>
          <p:cNvSpPr/>
          <p:nvPr/>
        </p:nvSpPr>
        <p:spPr>
          <a:xfrm>
            <a:off x="266700" y="13906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08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11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12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14" name="Arrow"/>
          <p:cNvSpPr/>
          <p:nvPr/>
        </p:nvSpPr>
        <p:spPr>
          <a:xfrm>
            <a:off x="266700" y="17462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5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6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17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18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19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2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23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25" name="Arrow"/>
          <p:cNvSpPr/>
          <p:nvPr/>
        </p:nvSpPr>
        <p:spPr>
          <a:xfrm>
            <a:off x="266700" y="20891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7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28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29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30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32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334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st yourself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Test yourself!</a:t>
            </a:r>
          </a:p>
        </p:txBody>
      </p:sp>
      <p:sp>
        <p:nvSpPr>
          <p:cNvPr id="123" name="A"/>
          <p:cNvSpPr/>
          <p:nvPr/>
        </p:nvSpPr>
        <p:spPr>
          <a:xfrm>
            <a:off x="1130300" y="159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4" name="C"/>
          <p:cNvSpPr/>
          <p:nvPr/>
        </p:nvSpPr>
        <p:spPr>
          <a:xfrm>
            <a:off x="1130300" y="7054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5" name="what do variables contain?"/>
          <p:cNvSpPr txBox="1"/>
          <p:nvPr/>
        </p:nvSpPr>
        <p:spPr>
          <a:xfrm>
            <a:off x="2184400" y="1816422"/>
            <a:ext cx="3365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what do variables contain?</a:t>
            </a:r>
          </a:p>
        </p:txBody>
      </p:sp>
      <p:sp>
        <p:nvSpPr>
          <p:cNvPr id="126" name="1"/>
          <p:cNvSpPr/>
          <p:nvPr/>
        </p:nvSpPr>
        <p:spPr>
          <a:xfrm>
            <a:off x="2501900" y="2368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27" name="2"/>
          <p:cNvSpPr/>
          <p:nvPr/>
        </p:nvSpPr>
        <p:spPr>
          <a:xfrm>
            <a:off x="2501900" y="3130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28" name="objects"/>
          <p:cNvSpPr txBox="1"/>
          <p:nvPr/>
        </p:nvSpPr>
        <p:spPr>
          <a:xfrm>
            <a:off x="3263391" y="2466268"/>
            <a:ext cx="9999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objects</a:t>
            </a:r>
          </a:p>
        </p:txBody>
      </p:sp>
      <p:sp>
        <p:nvSpPr>
          <p:cNvPr id="129" name="references to objects"/>
          <p:cNvSpPr txBox="1"/>
          <p:nvPr/>
        </p:nvSpPr>
        <p:spPr>
          <a:xfrm>
            <a:off x="3263391" y="3228268"/>
            <a:ext cx="2728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references to objects</a:t>
            </a:r>
          </a:p>
        </p:txBody>
      </p:sp>
      <p:sp>
        <p:nvSpPr>
          <p:cNvPr id="130" name="which of the following live inside frames?"/>
          <p:cNvSpPr txBox="1"/>
          <p:nvPr/>
        </p:nvSpPr>
        <p:spPr>
          <a:xfrm>
            <a:off x="2184400" y="7277422"/>
            <a:ext cx="5138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which of the following live inside frames?</a:t>
            </a:r>
          </a:p>
        </p:txBody>
      </p:sp>
      <p:sp>
        <p:nvSpPr>
          <p:cNvPr id="131" name="1"/>
          <p:cNvSpPr/>
          <p:nvPr/>
        </p:nvSpPr>
        <p:spPr>
          <a:xfrm>
            <a:off x="2501900" y="7817977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2" name="2"/>
          <p:cNvSpPr/>
          <p:nvPr/>
        </p:nvSpPr>
        <p:spPr>
          <a:xfrm>
            <a:off x="2501900" y="8579977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3" name="objects"/>
          <p:cNvSpPr txBox="1"/>
          <p:nvPr/>
        </p:nvSpPr>
        <p:spPr>
          <a:xfrm>
            <a:off x="3263391" y="7927268"/>
            <a:ext cx="9999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objects</a:t>
            </a:r>
          </a:p>
        </p:txBody>
      </p:sp>
      <p:sp>
        <p:nvSpPr>
          <p:cNvPr id="134" name="variables"/>
          <p:cNvSpPr txBox="1"/>
          <p:nvPr/>
        </p:nvSpPr>
        <p:spPr>
          <a:xfrm>
            <a:off x="3263391" y="8689268"/>
            <a:ext cx="11779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variables</a:t>
            </a:r>
          </a:p>
        </p:txBody>
      </p:sp>
      <p:sp>
        <p:nvSpPr>
          <p:cNvPr id="135" name="B"/>
          <p:cNvSpPr/>
          <p:nvPr/>
        </p:nvSpPr>
        <p:spPr>
          <a:xfrm>
            <a:off x="1130300" y="413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36" name="how should we label the…"/>
          <p:cNvSpPr txBox="1"/>
          <p:nvPr/>
        </p:nvSpPr>
        <p:spPr>
          <a:xfrm>
            <a:off x="2184400" y="4305622"/>
            <a:ext cx="320814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how should we label the</a:t>
            </a:r>
          </a:p>
          <a:p>
            <a:pPr algn="l">
              <a:defRPr b="0"/>
            </a:pPr>
            <a:r>
              <a:t>blanks in the hierarchy?</a:t>
            </a:r>
          </a:p>
        </p:txBody>
      </p:sp>
      <p:sp>
        <p:nvSpPr>
          <p:cNvPr id="137" name="1"/>
          <p:cNvSpPr/>
          <p:nvPr/>
        </p:nvSpPr>
        <p:spPr>
          <a:xfrm>
            <a:off x="2501900" y="5277977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8" name="2"/>
          <p:cNvSpPr/>
          <p:nvPr/>
        </p:nvSpPr>
        <p:spPr>
          <a:xfrm>
            <a:off x="2501900" y="6039977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9" name="namedtuple, tuple"/>
          <p:cNvSpPr txBox="1"/>
          <p:nvPr/>
        </p:nvSpPr>
        <p:spPr>
          <a:xfrm>
            <a:off x="3263391" y="5387268"/>
            <a:ext cx="22985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namedtuple, tuple</a:t>
            </a:r>
          </a:p>
        </p:txBody>
      </p:sp>
      <p:sp>
        <p:nvSpPr>
          <p:cNvPr id="140" name="tuple, namedtuple"/>
          <p:cNvSpPr txBox="1"/>
          <p:nvPr/>
        </p:nvSpPr>
        <p:spPr>
          <a:xfrm>
            <a:off x="3263391" y="6149268"/>
            <a:ext cx="22985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tuple, namedtuple</a:t>
            </a:r>
          </a:p>
        </p:txBody>
      </p:sp>
      <p:sp>
        <p:nvSpPr>
          <p:cNvPr id="141" name="????"/>
          <p:cNvSpPr/>
          <p:nvPr/>
        </p:nvSpPr>
        <p:spPr>
          <a:xfrm>
            <a:off x="7303416" y="3958020"/>
            <a:ext cx="2054903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42" name="Person"/>
          <p:cNvSpPr/>
          <p:nvPr/>
        </p:nvSpPr>
        <p:spPr>
          <a:xfrm>
            <a:off x="6619082" y="4991443"/>
            <a:ext cx="1328735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143" name="Hurricane"/>
          <p:cNvSpPr/>
          <p:nvPr/>
        </p:nvSpPr>
        <p:spPr>
          <a:xfrm>
            <a:off x="8312743" y="4991443"/>
            <a:ext cx="1560248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144" name="Line"/>
          <p:cNvSpPr/>
          <p:nvPr/>
        </p:nvSpPr>
        <p:spPr>
          <a:xfrm flipH="1">
            <a:off x="7387280" y="447546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8775699" y="4474418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????"/>
          <p:cNvSpPr/>
          <p:nvPr/>
        </p:nvSpPr>
        <p:spPr>
          <a:xfrm>
            <a:off x="10469835" y="3959068"/>
            <a:ext cx="2054903" cy="469428"/>
          </a:xfrm>
          <a:prstGeom prst="roundRect">
            <a:avLst>
              <a:gd name="adj" fmla="val 301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69078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8" name="Circle"/>
          <p:cNvSpPr/>
          <p:nvPr/>
        </p:nvSpPr>
        <p:spPr>
          <a:xfrm>
            <a:off x="6597649" y="6037908"/>
            <a:ext cx="469901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Line"/>
          <p:cNvSpPr/>
          <p:nvPr/>
        </p:nvSpPr>
        <p:spPr>
          <a:xfrm>
            <a:off x="75047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Circle"/>
          <p:cNvSpPr/>
          <p:nvPr/>
        </p:nvSpPr>
        <p:spPr>
          <a:xfrm>
            <a:off x="7486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 flipH="1">
            <a:off x="86858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" name="Circle"/>
          <p:cNvSpPr/>
          <p:nvPr/>
        </p:nvSpPr>
        <p:spPr>
          <a:xfrm>
            <a:off x="8375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Line"/>
          <p:cNvSpPr/>
          <p:nvPr/>
        </p:nvSpPr>
        <p:spPr>
          <a:xfrm>
            <a:off x="92827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Circle"/>
          <p:cNvSpPr/>
          <p:nvPr/>
        </p:nvSpPr>
        <p:spPr>
          <a:xfrm>
            <a:off x="9264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 flipH="1">
            <a:off x="10844854" y="4456861"/>
            <a:ext cx="314723" cy="15713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Circle"/>
          <p:cNvSpPr/>
          <p:nvPr/>
        </p:nvSpPr>
        <p:spPr>
          <a:xfrm>
            <a:off x="10534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11536112" y="4441547"/>
            <a:ext cx="1" cy="15866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Circle"/>
          <p:cNvSpPr/>
          <p:nvPr/>
        </p:nvSpPr>
        <p:spPr>
          <a:xfrm>
            <a:off x="11296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>
            <a:off x="11863930" y="4434338"/>
            <a:ext cx="357982" cy="15938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Circle"/>
          <p:cNvSpPr/>
          <p:nvPr/>
        </p:nvSpPr>
        <p:spPr>
          <a:xfrm>
            <a:off x="12058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Rounded Rectangle"/>
          <p:cNvSpPr/>
          <p:nvPr/>
        </p:nvSpPr>
        <p:spPr>
          <a:xfrm>
            <a:off x="6360604" y="5803900"/>
            <a:ext cx="6369745" cy="876945"/>
          </a:xfrm>
          <a:prstGeom prst="roundRect">
            <a:avLst>
              <a:gd name="adj" fmla="val 21723"/>
            </a:avLst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2" name="objects"/>
          <p:cNvSpPr txBox="1"/>
          <p:nvPr/>
        </p:nvSpPr>
        <p:spPr>
          <a:xfrm>
            <a:off x="9162826" y="6724649"/>
            <a:ext cx="76530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37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8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9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40" name="Arrow"/>
          <p:cNvSpPr/>
          <p:nvPr/>
        </p:nvSpPr>
        <p:spPr>
          <a:xfrm>
            <a:off x="266700" y="2495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1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43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44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45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team"/>
          <p:cNvSpPr txBox="1"/>
          <p:nvPr/>
        </p:nvSpPr>
        <p:spPr>
          <a:xfrm>
            <a:off x="2113191" y="6667499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347" name="Rectangle"/>
          <p:cNvSpPr/>
          <p:nvPr/>
        </p:nvSpPr>
        <p:spPr>
          <a:xfrm>
            <a:off x="3390900" y="668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8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49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351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Rectangle"/>
          <p:cNvSpPr/>
          <p:nvPr/>
        </p:nvSpPr>
        <p:spPr>
          <a:xfrm>
            <a:off x="80899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3" name="Rectangle"/>
          <p:cNvSpPr/>
          <p:nvPr/>
        </p:nvSpPr>
        <p:spPr>
          <a:xfrm>
            <a:off x="86868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Line"/>
          <p:cNvSpPr/>
          <p:nvPr/>
        </p:nvSpPr>
        <p:spPr>
          <a:xfrm>
            <a:off x="3721100" y="6928745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Connection Line"/>
          <p:cNvSpPr/>
          <p:nvPr/>
        </p:nvSpPr>
        <p:spPr>
          <a:xfrm>
            <a:off x="6998075" y="5533083"/>
            <a:ext cx="1242373" cy="1618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0" name="Connection Line"/>
          <p:cNvSpPr/>
          <p:nvPr/>
        </p:nvSpPr>
        <p:spPr>
          <a:xfrm>
            <a:off x="9129448" y="6354019"/>
            <a:ext cx="3114295" cy="7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6" h="21600" extrusionOk="0">
                <a:moveTo>
                  <a:pt x="0" y="21600"/>
                </a:moveTo>
                <a:cubicBezTo>
                  <a:pt x="16700" y="16128"/>
                  <a:pt x="21600" y="8928"/>
                  <a:pt x="147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57" name="reference"/>
          <p:cNvSpPr txBox="1"/>
          <p:nvPr/>
        </p:nvSpPr>
        <p:spPr>
          <a:xfrm>
            <a:off x="5916686" y="6343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358" name="reference"/>
          <p:cNvSpPr txBox="1"/>
          <p:nvPr/>
        </p:nvSpPr>
        <p:spPr>
          <a:xfrm>
            <a:off x="11377686" y="6851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63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64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5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66" name="Arrow"/>
          <p:cNvSpPr/>
          <p:nvPr/>
        </p:nvSpPr>
        <p:spPr>
          <a:xfrm>
            <a:off x="266700" y="2495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7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8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69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70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71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2" name="team"/>
          <p:cNvSpPr txBox="1"/>
          <p:nvPr/>
        </p:nvSpPr>
        <p:spPr>
          <a:xfrm>
            <a:off x="2113191" y="6667499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373" name="Rectangle"/>
          <p:cNvSpPr/>
          <p:nvPr/>
        </p:nvSpPr>
        <p:spPr>
          <a:xfrm>
            <a:off x="3390900" y="668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75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6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377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8" name="Rectangle"/>
          <p:cNvSpPr/>
          <p:nvPr/>
        </p:nvSpPr>
        <p:spPr>
          <a:xfrm>
            <a:off x="80899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9" name="Rectangle"/>
          <p:cNvSpPr/>
          <p:nvPr/>
        </p:nvSpPr>
        <p:spPr>
          <a:xfrm>
            <a:off x="86868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Line"/>
          <p:cNvSpPr/>
          <p:nvPr/>
        </p:nvSpPr>
        <p:spPr>
          <a:xfrm>
            <a:off x="3721100" y="6928745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7" name="Connection Line"/>
          <p:cNvSpPr/>
          <p:nvPr/>
        </p:nvSpPr>
        <p:spPr>
          <a:xfrm>
            <a:off x="6998075" y="5533083"/>
            <a:ext cx="1242373" cy="1618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8" name="Connection Line"/>
          <p:cNvSpPr/>
          <p:nvPr/>
        </p:nvSpPr>
        <p:spPr>
          <a:xfrm>
            <a:off x="9129448" y="6354019"/>
            <a:ext cx="3114295" cy="7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6" h="21600" extrusionOk="0">
                <a:moveTo>
                  <a:pt x="0" y="21600"/>
                </a:moveTo>
                <a:cubicBezTo>
                  <a:pt x="16700" y="16128"/>
                  <a:pt x="21600" y="8928"/>
                  <a:pt x="147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3" name="reference"/>
          <p:cNvSpPr txBox="1"/>
          <p:nvPr/>
        </p:nvSpPr>
        <p:spPr>
          <a:xfrm>
            <a:off x="5916686" y="6343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384" name="reference"/>
          <p:cNvSpPr txBox="1"/>
          <p:nvPr/>
        </p:nvSpPr>
        <p:spPr>
          <a:xfrm>
            <a:off x="11377686" y="6851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385" name="what DID NOT happen: team contains the alice and bob variables"/>
          <p:cNvSpPr txBox="1"/>
          <p:nvPr/>
        </p:nvSpPr>
        <p:spPr>
          <a:xfrm>
            <a:off x="472236" y="8086242"/>
            <a:ext cx="946338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what DID NOT happen:</a:t>
            </a:r>
            <a:r>
              <a:t>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team</a:t>
            </a:r>
            <a:r>
              <a:rPr b="0"/>
              <a:t> contains the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b="0"/>
              <a:t> and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bob</a:t>
            </a:r>
            <a:r>
              <a:rPr b="0"/>
              <a:t> variables</a:t>
            </a:r>
          </a:p>
        </p:txBody>
      </p:sp>
      <p:sp>
        <p:nvSpPr>
          <p:cNvPr id="386" name="what DID happen: team contains references to the objects referenced by bob and alice"/>
          <p:cNvSpPr txBox="1"/>
          <p:nvPr/>
        </p:nvSpPr>
        <p:spPr>
          <a:xfrm>
            <a:off x="472236" y="8721242"/>
            <a:ext cx="119516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what DID happen:</a:t>
            </a:r>
            <a:r>
              <a:t>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team</a:t>
            </a:r>
            <a:r>
              <a:rPr b="0"/>
              <a:t> contains references to the objects referenced by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bob</a:t>
            </a:r>
            <a:r>
              <a:rPr b="0"/>
              <a:t> and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alice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91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92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3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94" name="Arrow"/>
          <p:cNvSpPr/>
          <p:nvPr/>
        </p:nvSpPr>
        <p:spPr>
          <a:xfrm>
            <a:off x="266700" y="2876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5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6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97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98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99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team"/>
          <p:cNvSpPr txBox="1"/>
          <p:nvPr/>
        </p:nvSpPr>
        <p:spPr>
          <a:xfrm>
            <a:off x="2113191" y="6667499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401" name="Rectangle"/>
          <p:cNvSpPr/>
          <p:nvPr/>
        </p:nvSpPr>
        <p:spPr>
          <a:xfrm>
            <a:off x="3390900" y="668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403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4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405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Rectangle"/>
          <p:cNvSpPr/>
          <p:nvPr/>
        </p:nvSpPr>
        <p:spPr>
          <a:xfrm>
            <a:off x="80899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7" name="Rectangle"/>
          <p:cNvSpPr/>
          <p:nvPr/>
        </p:nvSpPr>
        <p:spPr>
          <a:xfrm>
            <a:off x="86868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Line"/>
          <p:cNvSpPr/>
          <p:nvPr/>
        </p:nvSpPr>
        <p:spPr>
          <a:xfrm>
            <a:off x="3721100" y="6928745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3" name="Connection Line"/>
          <p:cNvSpPr/>
          <p:nvPr/>
        </p:nvSpPr>
        <p:spPr>
          <a:xfrm>
            <a:off x="6998075" y="5533083"/>
            <a:ext cx="1242373" cy="1618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4" name="Connection Line"/>
          <p:cNvSpPr/>
          <p:nvPr/>
        </p:nvSpPr>
        <p:spPr>
          <a:xfrm>
            <a:off x="9129448" y="6354019"/>
            <a:ext cx="3114295" cy="7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6" h="21600" extrusionOk="0">
                <a:moveTo>
                  <a:pt x="0" y="21600"/>
                </a:moveTo>
                <a:cubicBezTo>
                  <a:pt x="16700" y="16128"/>
                  <a:pt x="21600" y="8928"/>
                  <a:pt x="147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1" name="A"/>
          <p:cNvSpPr/>
          <p:nvPr/>
        </p:nvSpPr>
        <p:spPr>
          <a:xfrm>
            <a:off x="8089900" y="7950200"/>
            <a:ext cx="399505" cy="435659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12" name="Rectangle"/>
          <p:cNvSpPr/>
          <p:nvPr/>
        </p:nvSpPr>
        <p:spPr>
          <a:xfrm>
            <a:off x="847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3" name="B"/>
          <p:cNvSpPr/>
          <p:nvPr/>
        </p:nvSpPr>
        <p:spPr>
          <a:xfrm>
            <a:off x="8089900" y="8382000"/>
            <a:ext cx="399505" cy="435659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14" name="Rectangle"/>
          <p:cNvSpPr/>
          <p:nvPr/>
        </p:nvSpPr>
        <p:spPr>
          <a:xfrm>
            <a:off x="8470900" y="83820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players"/>
          <p:cNvSpPr txBox="1"/>
          <p:nvPr/>
        </p:nvSpPr>
        <p:spPr>
          <a:xfrm>
            <a:off x="1812409" y="7429499"/>
            <a:ext cx="14485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players</a:t>
            </a:r>
          </a:p>
        </p:txBody>
      </p:sp>
      <p:sp>
        <p:nvSpPr>
          <p:cNvPr id="416" name="Rectangle"/>
          <p:cNvSpPr/>
          <p:nvPr/>
        </p:nvSpPr>
        <p:spPr>
          <a:xfrm>
            <a:off x="3390900" y="744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7" name="Line"/>
          <p:cNvSpPr/>
          <p:nvPr/>
        </p:nvSpPr>
        <p:spPr>
          <a:xfrm>
            <a:off x="3721099" y="7690745"/>
            <a:ext cx="4363189" cy="2863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5" name="Connection Line"/>
          <p:cNvSpPr/>
          <p:nvPr/>
        </p:nvSpPr>
        <p:spPr>
          <a:xfrm>
            <a:off x="6850648" y="5660083"/>
            <a:ext cx="1983079" cy="2531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42" h="21600" extrusionOk="0">
                <a:moveTo>
                  <a:pt x="16842" y="21600"/>
                </a:moveTo>
                <a:cubicBezTo>
                  <a:pt x="-1229" y="14534"/>
                  <a:pt x="-4758" y="7334"/>
                  <a:pt x="625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6" name="Connection Line"/>
          <p:cNvSpPr/>
          <p:nvPr/>
        </p:nvSpPr>
        <p:spPr>
          <a:xfrm>
            <a:off x="8816611" y="6481019"/>
            <a:ext cx="3332570" cy="2088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34" h="21600" extrusionOk="0">
                <a:moveTo>
                  <a:pt x="0" y="21600"/>
                </a:moveTo>
                <a:cubicBezTo>
                  <a:pt x="16377" y="11650"/>
                  <a:pt x="21600" y="4450"/>
                  <a:pt x="1566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0" name="reference"/>
          <p:cNvSpPr txBox="1"/>
          <p:nvPr/>
        </p:nvSpPr>
        <p:spPr>
          <a:xfrm>
            <a:off x="6043686" y="7232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421" name="reference"/>
          <p:cNvSpPr txBox="1"/>
          <p:nvPr/>
        </p:nvSpPr>
        <p:spPr>
          <a:xfrm>
            <a:off x="10615686" y="7867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422" name="Two kinds of reference:…"/>
          <p:cNvSpPr txBox="1"/>
          <p:nvPr/>
        </p:nvSpPr>
        <p:spPr>
          <a:xfrm>
            <a:off x="3812445" y="8206282"/>
            <a:ext cx="384884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Two kinds of reference: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variable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item in list, dict, etc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29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hree Levels of Cop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Three Levels of Copy</a:t>
            </a:r>
          </a:p>
        </p:txBody>
      </p:sp>
      <p:sp>
        <p:nvSpPr>
          <p:cNvPr id="432" name="import copy…"/>
          <p:cNvSpPr txBox="1">
            <a:spLocks noGrp="1"/>
          </p:cNvSpPr>
          <p:nvPr>
            <p:ph type="body" idx="1"/>
          </p:nvPr>
        </p:nvSpPr>
        <p:spPr>
          <a:xfrm>
            <a:off x="1104900" y="3683396"/>
            <a:ext cx="11099800" cy="5330281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copy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x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 uncomment one of these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#y = x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#y = copy.copy(x)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#y = copy.deepcopy(x)</a:t>
            </a:r>
          </a:p>
        </p:txBody>
      </p:sp>
      <p:sp>
        <p:nvSpPr>
          <p:cNvPr id="433" name="Line"/>
          <p:cNvSpPr/>
          <p:nvPr/>
        </p:nvSpPr>
        <p:spPr>
          <a:xfrm flipH="1">
            <a:off x="2666598" y="7410450"/>
            <a:ext cx="4560055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reference copy [fastest, most dangerous]"/>
          <p:cNvSpPr txBox="1"/>
          <p:nvPr/>
        </p:nvSpPr>
        <p:spPr>
          <a:xfrm>
            <a:off x="7235342" y="7156449"/>
            <a:ext cx="5118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 copy [fastest, most dangerous]</a:t>
            </a:r>
          </a:p>
        </p:txBody>
      </p:sp>
      <p:sp>
        <p:nvSpPr>
          <p:cNvPr id="435" name="Line"/>
          <p:cNvSpPr/>
          <p:nvPr/>
        </p:nvSpPr>
        <p:spPr>
          <a:xfrm flipH="1">
            <a:off x="4952598" y="7829550"/>
            <a:ext cx="2260488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shallow copy"/>
          <p:cNvSpPr txBox="1"/>
          <p:nvPr/>
        </p:nvSpPr>
        <p:spPr>
          <a:xfrm>
            <a:off x="7242657" y="7575549"/>
            <a:ext cx="16936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shallow copy</a:t>
            </a:r>
          </a:p>
        </p:txBody>
      </p:sp>
      <p:sp>
        <p:nvSpPr>
          <p:cNvPr id="437" name="Line"/>
          <p:cNvSpPr/>
          <p:nvPr/>
        </p:nvSpPr>
        <p:spPr>
          <a:xfrm flipH="1">
            <a:off x="5714598" y="8261350"/>
            <a:ext cx="1507093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8" name="deep copy [slowest, safest]"/>
          <p:cNvSpPr txBox="1"/>
          <p:nvPr/>
        </p:nvSpPr>
        <p:spPr>
          <a:xfrm>
            <a:off x="7246569" y="8007349"/>
            <a:ext cx="33968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deep copy [slowest, safest]</a:t>
            </a:r>
          </a:p>
        </p:txBody>
      </p:sp>
      <p:sp>
        <p:nvSpPr>
          <p:cNvPr id="439" name="When should we…"/>
          <p:cNvSpPr txBox="1"/>
          <p:nvPr/>
        </p:nvSpPr>
        <p:spPr>
          <a:xfrm>
            <a:off x="7680225" y="2861755"/>
            <a:ext cx="450235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When should we</a:t>
            </a:r>
          </a:p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use which one?</a:t>
            </a:r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413792"/>
            <a:ext cx="2164384" cy="1002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443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444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445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6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8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0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1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52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53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454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5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56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57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458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9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60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61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467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8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9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5" name="Depending on the use case,…"/>
          <p:cNvSpPr txBox="1"/>
          <p:nvPr/>
        </p:nvSpPr>
        <p:spPr>
          <a:xfrm>
            <a:off x="7658571" y="3167980"/>
            <a:ext cx="4317058" cy="116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Depending on the use case,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are </a:t>
            </a:r>
            <a:r>
              <a:rPr b="1"/>
              <a:t>three ways</a:t>
            </a:r>
            <a:r>
              <a:t> we might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"copy" the player’s data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472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473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474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5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7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8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9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0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81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82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483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4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85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86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487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8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89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90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499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0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1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94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5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496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  <p:sp>
        <p:nvSpPr>
          <p:cNvPr id="497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504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505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06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7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9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11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12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13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14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15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16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17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18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19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20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21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22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31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32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33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7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528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529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36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7" name="Arrow"/>
          <p:cNvSpPr/>
          <p:nvPr/>
        </p:nvSpPr>
        <p:spPr>
          <a:xfrm>
            <a:off x="520700" y="3280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40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41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2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3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4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3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46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47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48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49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50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51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52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53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54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55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56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57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64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5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6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1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2" name="Arrow"/>
          <p:cNvSpPr/>
          <p:nvPr/>
        </p:nvSpPr>
        <p:spPr>
          <a:xfrm>
            <a:off x="520700" y="3661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83" y="2257795"/>
            <a:ext cx="6851317" cy="299745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66" name="Practice objects/references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Practice objects/references!</a:t>
            </a:r>
          </a:p>
          <a:p>
            <a:pPr marL="0" indent="0">
              <a:buSzTx/>
              <a:buNone/>
            </a:pPr>
            <a:r>
              <a:rPr dirty="0"/>
              <a:t>Levels of 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Making a new 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Shallow copy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Deep copy</a:t>
            </a:r>
          </a:p>
        </p:txBody>
      </p:sp>
      <p:sp>
        <p:nvSpPr>
          <p:cNvPr id="167" name="Read:…"/>
          <p:cNvSpPr/>
          <p:nvPr/>
        </p:nvSpPr>
        <p:spPr>
          <a:xfrm>
            <a:off x="1330697" y="6788497"/>
            <a:ext cx="10343406" cy="17179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800" b="0">
                <a:solidFill>
                  <a:srgbClr val="FFFFFF"/>
                </a:solidFill>
              </a:defRPr>
            </a:pPr>
            <a:r>
              <a:rPr dirty="0"/>
              <a:t>Read:</a:t>
            </a:r>
          </a:p>
          <a:p>
            <a:pPr marL="812799" indent="-507999" algn="l">
              <a:buSzPct val="87000"/>
              <a:buChar char="✦"/>
              <a:defRPr sz="2800" b="0">
                <a:solidFill>
                  <a:srgbClr val="FFFFFF"/>
                </a:solidFill>
              </a:defRPr>
            </a:pPr>
            <a:r>
              <a:rPr dirty="0" err="1"/>
              <a:t>Sweigart</a:t>
            </a:r>
            <a:r>
              <a:rPr dirty="0"/>
              <a:t> Ch 4 ("References" to the end)</a:t>
            </a:r>
            <a:br>
              <a:rPr dirty="0"/>
            </a:br>
            <a:r>
              <a:rPr dirty="0"/>
              <a:t>https://</a:t>
            </a:r>
            <a:r>
              <a:rPr dirty="0" err="1"/>
              <a:t>automatetheboringstuff.com</a:t>
            </a:r>
            <a:r>
              <a:rPr dirty="0"/>
              <a:t>/chapter4/</a:t>
            </a:r>
          </a:p>
        </p:txBody>
      </p:sp>
      <p:sp>
        <p:nvSpPr>
          <p:cNvPr id="168" name="https://www.copymachinesdirect.com/copier-leasing.php"/>
          <p:cNvSpPr txBox="1"/>
          <p:nvPr/>
        </p:nvSpPr>
        <p:spPr>
          <a:xfrm>
            <a:off x="7153875" y="5311254"/>
            <a:ext cx="355513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https://www.copymachinesdirect.com/copier-leasing.php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69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70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1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6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75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76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77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78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79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80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81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82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83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84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85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86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97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8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9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0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Arrow"/>
          <p:cNvSpPr/>
          <p:nvPr/>
        </p:nvSpPr>
        <p:spPr>
          <a:xfrm>
            <a:off x="520700" y="3218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2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593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5" name="There is no risk of max_score…"/>
          <p:cNvSpPr txBox="1"/>
          <p:nvPr/>
        </p:nvSpPr>
        <p:spPr>
          <a:xfrm>
            <a:off x="8603311" y="5156199"/>
            <a:ext cx="39305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is no risk of max_score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accidentally corrupting players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since it only reads people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03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04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5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7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1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9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10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11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12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13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14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15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16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17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18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19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20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632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3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4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24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5" name="Arrow"/>
          <p:cNvSpPr/>
          <p:nvPr/>
        </p:nvSpPr>
        <p:spPr>
          <a:xfrm>
            <a:off x="520700" y="3218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627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5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29" name="There is no risk of max_score…"/>
          <p:cNvSpPr txBox="1"/>
          <p:nvPr/>
        </p:nvSpPr>
        <p:spPr>
          <a:xfrm>
            <a:off x="8603311" y="5156199"/>
            <a:ext cx="39305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is no risk of max_score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accidentally corrupting players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since it only reads people</a:t>
            </a:r>
          </a:p>
        </p:txBody>
      </p:sp>
      <p:sp>
        <p:nvSpPr>
          <p:cNvPr id="630" name=".…"/>
          <p:cNvSpPr txBox="1"/>
          <p:nvPr/>
        </p:nvSpPr>
        <p:spPr>
          <a:xfrm>
            <a:off x="716221" y="1289049"/>
            <a:ext cx="2903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.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.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38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39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6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4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45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46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47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48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49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50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51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52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53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54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55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667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8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9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59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0" name="Arrow"/>
          <p:cNvSpPr/>
          <p:nvPr/>
        </p:nvSpPr>
        <p:spPr>
          <a:xfrm>
            <a:off x="520700" y="2315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1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662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0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4" name="highest"/>
          <p:cNvSpPr txBox="1"/>
          <p:nvPr/>
        </p:nvSpPr>
        <p:spPr>
          <a:xfrm>
            <a:off x="1031354" y="7861299"/>
            <a:ext cx="1239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highest</a:t>
            </a:r>
          </a:p>
        </p:txBody>
      </p:sp>
      <p:sp>
        <p:nvSpPr>
          <p:cNvPr id="665" name="111"/>
          <p:cNvSpPr/>
          <p:nvPr/>
        </p:nvSpPr>
        <p:spPr>
          <a:xfrm>
            <a:off x="2286000" y="7848600"/>
            <a:ext cx="65600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73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74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4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79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0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81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82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83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4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85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86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87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8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89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90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05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6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7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94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5" name="Arrow"/>
          <p:cNvSpPr/>
          <p:nvPr/>
        </p:nvSpPr>
        <p:spPr>
          <a:xfrm>
            <a:off x="520700" y="3915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6D5D5"/>
                </a:solidFill>
              </a:defRPr>
            </a:lvl1pPr>
          </a:lstStyle>
          <a:p>
            <a:r>
              <a:t>people</a:t>
            </a:r>
          </a:p>
        </p:txBody>
      </p:sp>
      <p:sp>
        <p:nvSpPr>
          <p:cNvPr id="697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D6D5D5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8" name="highest"/>
          <p:cNvSpPr txBox="1"/>
          <p:nvPr/>
        </p:nvSpPr>
        <p:spPr>
          <a:xfrm>
            <a:off x="1031354" y="7861299"/>
            <a:ext cx="1239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6D5D5"/>
                </a:solidFill>
              </a:defRPr>
            </a:lvl1pPr>
          </a:lstStyle>
          <a:p>
            <a:r>
              <a:t>highest</a:t>
            </a:r>
          </a:p>
        </p:txBody>
      </p:sp>
      <p:sp>
        <p:nvSpPr>
          <p:cNvPr id="699" name="111"/>
          <p:cNvSpPr/>
          <p:nvPr/>
        </p:nvSpPr>
        <p:spPr>
          <a:xfrm>
            <a:off x="2286000" y="7848600"/>
            <a:ext cx="656007" cy="482600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D6D5D5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00" name="m"/>
          <p:cNvSpPr txBox="1"/>
          <p:nvPr/>
        </p:nvSpPr>
        <p:spPr>
          <a:xfrm>
            <a:off x="1696938" y="8877299"/>
            <a:ext cx="4161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</a:t>
            </a:r>
          </a:p>
        </p:txBody>
      </p:sp>
      <p:sp>
        <p:nvSpPr>
          <p:cNvPr id="701" name="111"/>
          <p:cNvSpPr/>
          <p:nvPr/>
        </p:nvSpPr>
        <p:spPr>
          <a:xfrm>
            <a:off x="2286000" y="8864600"/>
            <a:ext cx="65600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02" name="Line"/>
          <p:cNvSpPr/>
          <p:nvPr/>
        </p:nvSpPr>
        <p:spPr>
          <a:xfrm flipV="1">
            <a:off x="1026465" y="6584950"/>
            <a:ext cx="1866901" cy="1866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Line"/>
          <p:cNvSpPr/>
          <p:nvPr/>
        </p:nvSpPr>
        <p:spPr>
          <a:xfrm flipH="1" flipV="1">
            <a:off x="1026465" y="6584950"/>
            <a:ext cx="1866901" cy="1866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710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711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12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3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4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6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17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18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19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0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21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22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23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4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25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26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27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8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37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8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9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2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3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734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735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42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3" name="Arrow"/>
          <p:cNvSpPr/>
          <p:nvPr/>
        </p:nvSpPr>
        <p:spPr>
          <a:xfrm>
            <a:off x="520700" y="24681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46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47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9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0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9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52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53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54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55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56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57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58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59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60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61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62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63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70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71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72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67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8" name="Arrow"/>
          <p:cNvSpPr/>
          <p:nvPr/>
        </p:nvSpPr>
        <p:spPr>
          <a:xfrm>
            <a:off x="520700" y="28618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75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76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7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8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9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2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81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82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83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84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85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86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87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88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89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90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91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92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03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04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05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96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7" name="Arrow"/>
          <p:cNvSpPr/>
          <p:nvPr/>
        </p:nvSpPr>
        <p:spPr>
          <a:xfrm>
            <a:off x="520700" y="3472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8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799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6" name="Connection Line"/>
          <p:cNvSpPr/>
          <p:nvPr/>
        </p:nvSpPr>
        <p:spPr>
          <a:xfrm>
            <a:off x="2519891" y="446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01" name="Need to make a new list…"/>
          <p:cNvSpPr txBox="1"/>
          <p:nvPr/>
        </p:nvSpPr>
        <p:spPr>
          <a:xfrm>
            <a:off x="8936256" y="4254500"/>
            <a:ext cx="352454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Need to make a new list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we don’t corrupt players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09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10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1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2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3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6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15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16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17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18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19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20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21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22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23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24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25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26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37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8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9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0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Arrow"/>
          <p:cNvSpPr/>
          <p:nvPr/>
        </p:nvSpPr>
        <p:spPr>
          <a:xfrm>
            <a:off x="520700" y="753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2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833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0" name="Connection Line"/>
          <p:cNvSpPr/>
          <p:nvPr/>
        </p:nvSpPr>
        <p:spPr>
          <a:xfrm>
            <a:off x="2519891" y="446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5" name="Need to make a new list…"/>
          <p:cNvSpPr txBox="1"/>
          <p:nvPr/>
        </p:nvSpPr>
        <p:spPr>
          <a:xfrm>
            <a:off x="8936256" y="4254500"/>
            <a:ext cx="352454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Need to make a new list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we don’t corrupt players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43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44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6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49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50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51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52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53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54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55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56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57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58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59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60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74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75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76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64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5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866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7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68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9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0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1" name="Arrow"/>
          <p:cNvSpPr/>
          <p:nvPr/>
        </p:nvSpPr>
        <p:spPr>
          <a:xfrm>
            <a:off x="520700" y="753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2" name="copy makes a new list…"/>
          <p:cNvSpPr txBox="1"/>
          <p:nvPr/>
        </p:nvSpPr>
        <p:spPr>
          <a:xfrm>
            <a:off x="925537" y="8144967"/>
            <a:ext cx="318016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copy makes a new list…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71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80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81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2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3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4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4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86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87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88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89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90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91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92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93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94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95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96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97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915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6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7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01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2" name="Arrow"/>
          <p:cNvSpPr/>
          <p:nvPr/>
        </p:nvSpPr>
        <p:spPr>
          <a:xfrm>
            <a:off x="520700" y="1172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3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04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8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06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7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8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9" name="Connection Line"/>
          <p:cNvSpPr/>
          <p:nvPr/>
        </p:nvSpPr>
        <p:spPr>
          <a:xfrm>
            <a:off x="4594804" y="6102644"/>
            <a:ext cx="6054279" cy="175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75" extrusionOk="0">
                <a:moveTo>
                  <a:pt x="0" y="8107"/>
                </a:moveTo>
                <a:cubicBezTo>
                  <a:pt x="7019" y="-5025"/>
                  <a:pt x="14219" y="-2202"/>
                  <a:pt x="21600" y="16575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0" name="Connection Line"/>
          <p:cNvSpPr/>
          <p:nvPr/>
        </p:nvSpPr>
        <p:spPr>
          <a:xfrm>
            <a:off x="4179970" y="6160892"/>
            <a:ext cx="3840263" cy="17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06" extrusionOk="0">
                <a:moveTo>
                  <a:pt x="0" y="7844"/>
                </a:moveTo>
                <a:cubicBezTo>
                  <a:pt x="4660" y="-4994"/>
                  <a:pt x="11860" y="-2073"/>
                  <a:pt x="21600" y="16606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1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2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913" name="end of players…"/>
          <p:cNvSpPr txBox="1"/>
          <p:nvPr/>
        </p:nvSpPr>
        <p:spPr>
          <a:xfrm>
            <a:off x="10740745" y="6624755"/>
            <a:ext cx="19149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end of players</a:t>
            </a:r>
          </a:p>
          <a:p>
            <a:pPr>
              <a:defRPr b="0"/>
            </a:pPr>
            <a:r>
              <a:t>end of people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924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925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6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7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8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8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30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1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932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33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934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5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936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37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938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9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940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41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959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0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1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45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6" name="Arrow"/>
          <p:cNvSpPr/>
          <p:nvPr/>
        </p:nvSpPr>
        <p:spPr>
          <a:xfrm>
            <a:off x="520700" y="1515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7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48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2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50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1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2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3" name="Connection Line"/>
          <p:cNvSpPr/>
          <p:nvPr/>
        </p:nvSpPr>
        <p:spPr>
          <a:xfrm>
            <a:off x="4594804" y="6688640"/>
            <a:ext cx="3420517" cy="1249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38" extrusionOk="0">
                <a:moveTo>
                  <a:pt x="0" y="3804"/>
                </a:moveTo>
                <a:cubicBezTo>
                  <a:pt x="4074" y="-4162"/>
                  <a:pt x="11274" y="383"/>
                  <a:pt x="21600" y="17438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4" name="Connection Line"/>
          <p:cNvSpPr/>
          <p:nvPr/>
        </p:nvSpPr>
        <p:spPr>
          <a:xfrm>
            <a:off x="4179970" y="6127003"/>
            <a:ext cx="6488113" cy="1750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62" extrusionOk="0">
                <a:moveTo>
                  <a:pt x="0" y="8215"/>
                </a:moveTo>
                <a:cubicBezTo>
                  <a:pt x="3324" y="-5038"/>
                  <a:pt x="10524" y="-2256"/>
                  <a:pt x="21600" y="1656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5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56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957" name="end of players…"/>
          <p:cNvSpPr txBox="1"/>
          <p:nvPr/>
        </p:nvSpPr>
        <p:spPr>
          <a:xfrm>
            <a:off x="10607098" y="6624755"/>
            <a:ext cx="21822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end of players</a:t>
            </a:r>
          </a:p>
          <a:p>
            <a:pPr>
              <a:defRPr b="0"/>
            </a:pPr>
            <a:r>
              <a:t>middle of people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968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969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0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1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2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3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74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75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976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77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978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79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980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81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982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83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984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85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04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5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6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89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0" name="Arrow"/>
          <p:cNvSpPr/>
          <p:nvPr/>
        </p:nvSpPr>
        <p:spPr>
          <a:xfrm>
            <a:off x="520700" y="1515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1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92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7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94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5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6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8" name="Connection Line"/>
          <p:cNvSpPr/>
          <p:nvPr/>
        </p:nvSpPr>
        <p:spPr>
          <a:xfrm>
            <a:off x="4594804" y="6688640"/>
            <a:ext cx="3420517" cy="1249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38" extrusionOk="0">
                <a:moveTo>
                  <a:pt x="0" y="3804"/>
                </a:moveTo>
                <a:cubicBezTo>
                  <a:pt x="4074" y="-4162"/>
                  <a:pt x="11274" y="383"/>
                  <a:pt x="21600" y="17438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9" name="Connection Line"/>
          <p:cNvSpPr/>
          <p:nvPr/>
        </p:nvSpPr>
        <p:spPr>
          <a:xfrm>
            <a:off x="4179970" y="6127003"/>
            <a:ext cx="6488113" cy="1750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62" extrusionOk="0">
                <a:moveTo>
                  <a:pt x="0" y="8215"/>
                </a:moveTo>
                <a:cubicBezTo>
                  <a:pt x="3324" y="-5038"/>
                  <a:pt x="10524" y="-2256"/>
                  <a:pt x="21600" y="1656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10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0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1001" name="Arrow"/>
          <p:cNvSpPr/>
          <p:nvPr/>
        </p:nvSpPr>
        <p:spPr>
          <a:xfrm rot="5400000">
            <a:off x="3775113" y="6041046"/>
            <a:ext cx="681407" cy="681407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2" name="middle"/>
          <p:cNvSpPr txBox="1"/>
          <p:nvPr/>
        </p:nvSpPr>
        <p:spPr>
          <a:xfrm>
            <a:off x="3647454" y="5551089"/>
            <a:ext cx="93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middle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1013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1014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15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6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7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8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9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20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1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22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23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24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5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26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27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28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9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30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31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40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41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42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35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6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1037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1038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45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46" name="Arrow"/>
          <p:cNvSpPr/>
          <p:nvPr/>
        </p:nvSpPr>
        <p:spPr>
          <a:xfrm>
            <a:off x="520700" y="359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49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0" name="Arrow"/>
          <p:cNvSpPr/>
          <p:nvPr/>
        </p:nvSpPr>
        <p:spPr>
          <a:xfrm>
            <a:off x="520700" y="7663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1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52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3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4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5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72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57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58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59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60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61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62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63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64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65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66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67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68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73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74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75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78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79" name="Arrow"/>
          <p:cNvSpPr/>
          <p:nvPr/>
        </p:nvSpPr>
        <p:spPr>
          <a:xfrm>
            <a:off x="520700" y="7663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0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81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2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3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4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8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86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87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88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89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90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91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92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93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94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95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96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97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09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10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11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01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02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3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4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5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2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07" name="deepcopy makes…"/>
          <p:cNvSpPr txBox="1"/>
          <p:nvPr/>
        </p:nvSpPr>
        <p:spPr>
          <a:xfrm>
            <a:off x="3384029" y="6807200"/>
            <a:ext cx="2225576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deepcopy makes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 new list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115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6" name="Arrow"/>
          <p:cNvSpPr/>
          <p:nvPr/>
        </p:nvSpPr>
        <p:spPr>
          <a:xfrm>
            <a:off x="520700" y="1934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7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118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9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0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1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0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23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24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25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26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127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28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29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30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31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32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33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34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61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2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3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38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39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0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1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2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4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44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45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46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47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148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49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50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51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52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53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54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55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65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6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7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59" name="AND new…"/>
          <p:cNvSpPr txBox="1"/>
          <p:nvPr/>
        </p:nvSpPr>
        <p:spPr>
          <a:xfrm>
            <a:off x="312615" y="6272681"/>
            <a:ext cx="153977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AND new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dictionaries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170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1" name="Arrow"/>
          <p:cNvSpPr/>
          <p:nvPr/>
        </p:nvSpPr>
        <p:spPr>
          <a:xfrm>
            <a:off x="520700" y="2850827"/>
            <a:ext cx="681407" cy="681407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2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173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4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5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6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6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78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79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80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1" name="9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98</a:t>
            </a:r>
          </a:p>
        </p:txBody>
      </p:sp>
      <p:sp>
        <p:nvSpPr>
          <p:cNvPr id="1182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83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84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5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86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87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88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9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17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8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9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93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94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5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6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7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0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99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0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01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02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203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4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05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06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07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8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09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10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21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22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23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4" name="Oval"/>
          <p:cNvSpPr/>
          <p:nvPr/>
        </p:nvSpPr>
        <p:spPr>
          <a:xfrm>
            <a:off x="10277292" y="8602320"/>
            <a:ext cx="685480" cy="42296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5" name="Oval"/>
          <p:cNvSpPr/>
          <p:nvPr/>
        </p:nvSpPr>
        <p:spPr>
          <a:xfrm>
            <a:off x="2668673" y="8604250"/>
            <a:ext cx="685480" cy="42295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226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7" name="Arrow"/>
          <p:cNvSpPr/>
          <p:nvPr/>
        </p:nvSpPr>
        <p:spPr>
          <a:xfrm>
            <a:off x="520700" y="3587427"/>
            <a:ext cx="681407" cy="681407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8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229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0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1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2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3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34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35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36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37" name="9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98</a:t>
            </a:r>
          </a:p>
        </p:txBody>
      </p:sp>
      <p:sp>
        <p:nvSpPr>
          <p:cNvPr id="1238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39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40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41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42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43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44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45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74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5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6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49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250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1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2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3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7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55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56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57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58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259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60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61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62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63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64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65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66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78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9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80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0" name="prints 10"/>
          <p:cNvSpPr txBox="1"/>
          <p:nvPr/>
        </p:nvSpPr>
        <p:spPr>
          <a:xfrm>
            <a:off x="6469461" y="2750887"/>
            <a:ext cx="12148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prints 10</a:t>
            </a:r>
          </a:p>
        </p:txBody>
      </p:sp>
      <p:sp>
        <p:nvSpPr>
          <p:cNvPr id="1271" name="Oval"/>
          <p:cNvSpPr/>
          <p:nvPr/>
        </p:nvSpPr>
        <p:spPr>
          <a:xfrm>
            <a:off x="10277292" y="8602320"/>
            <a:ext cx="685480" cy="42296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2" name="Oval"/>
          <p:cNvSpPr/>
          <p:nvPr/>
        </p:nvSpPr>
        <p:spPr>
          <a:xfrm>
            <a:off x="2668673" y="8604250"/>
            <a:ext cx="685480" cy="42295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orksheet Problem 1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 1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83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Worksheet Problems 7-11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Problems 7-11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76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79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180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81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82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185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186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187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YES"/>
          <p:cNvSpPr txBox="1"/>
          <p:nvPr/>
        </p:nvSpPr>
        <p:spPr>
          <a:xfrm>
            <a:off x="1547027" y="3879850"/>
            <a:ext cx="13394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YES</a:t>
            </a:r>
          </a:p>
        </p:txBody>
      </p:sp>
      <p:sp>
        <p:nvSpPr>
          <p:cNvPr id="190" name="y should reference…"/>
          <p:cNvSpPr txBox="1"/>
          <p:nvPr/>
        </p:nvSpPr>
        <p:spPr>
          <a:xfrm>
            <a:off x="9121526" y="3825533"/>
            <a:ext cx="2864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y should reference</a:t>
            </a:r>
          </a:p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whatever x references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93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194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95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96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7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8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199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00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01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YES"/>
          <p:cNvSpPr txBox="1"/>
          <p:nvPr/>
        </p:nvSpPr>
        <p:spPr>
          <a:xfrm>
            <a:off x="1547027" y="3879850"/>
            <a:ext cx="13394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YES</a:t>
            </a:r>
          </a:p>
        </p:txBody>
      </p:sp>
      <p:sp>
        <p:nvSpPr>
          <p:cNvPr id="204" name="x"/>
          <p:cNvSpPr txBox="1"/>
          <p:nvPr/>
        </p:nvSpPr>
        <p:spPr>
          <a:xfrm>
            <a:off x="3836888" y="5702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05" name="y"/>
          <p:cNvSpPr txBox="1"/>
          <p:nvPr/>
        </p:nvSpPr>
        <p:spPr>
          <a:xfrm>
            <a:off x="3841799" y="6553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06" name="Square"/>
          <p:cNvSpPr/>
          <p:nvPr/>
        </p:nvSpPr>
        <p:spPr>
          <a:xfrm>
            <a:off x="42926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Square"/>
          <p:cNvSpPr/>
          <p:nvPr/>
        </p:nvSpPr>
        <p:spPr>
          <a:xfrm>
            <a:off x="4292600" y="6504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&quot;A&quot;"/>
          <p:cNvSpPr/>
          <p:nvPr/>
        </p:nvSpPr>
        <p:spPr>
          <a:xfrm>
            <a:off x="63246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09" name="&quot;B&quot;"/>
          <p:cNvSpPr/>
          <p:nvPr/>
        </p:nvSpPr>
        <p:spPr>
          <a:xfrm>
            <a:off x="69215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10" name="&quot;C&quot;"/>
          <p:cNvSpPr/>
          <p:nvPr/>
        </p:nvSpPr>
        <p:spPr>
          <a:xfrm>
            <a:off x="75184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4592009" y="5794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NO"/>
          <p:cNvSpPr txBox="1"/>
          <p:nvPr/>
        </p:nvSpPr>
        <p:spPr>
          <a:xfrm>
            <a:off x="1624418" y="5911850"/>
            <a:ext cx="11846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213" name="x"/>
          <p:cNvSpPr txBox="1"/>
          <p:nvPr/>
        </p:nvSpPr>
        <p:spPr>
          <a:xfrm>
            <a:off x="3836888" y="773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14" name="y"/>
          <p:cNvSpPr txBox="1"/>
          <p:nvPr/>
        </p:nvSpPr>
        <p:spPr>
          <a:xfrm>
            <a:off x="3841799" y="858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15" name="Square"/>
          <p:cNvSpPr/>
          <p:nvPr/>
        </p:nvSpPr>
        <p:spPr>
          <a:xfrm>
            <a:off x="42926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Square"/>
          <p:cNvSpPr/>
          <p:nvPr/>
        </p:nvSpPr>
        <p:spPr>
          <a:xfrm>
            <a:off x="4292600" y="853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7" name="&quot;A&quot;"/>
          <p:cNvSpPr/>
          <p:nvPr/>
        </p:nvSpPr>
        <p:spPr>
          <a:xfrm>
            <a:off x="63246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18" name="&quot;B&quot;"/>
          <p:cNvSpPr/>
          <p:nvPr/>
        </p:nvSpPr>
        <p:spPr>
          <a:xfrm>
            <a:off x="69215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19" name="&quot;C&quot;"/>
          <p:cNvSpPr/>
          <p:nvPr/>
        </p:nvSpPr>
        <p:spPr>
          <a:xfrm>
            <a:off x="75184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20" name="Line"/>
          <p:cNvSpPr/>
          <p:nvPr/>
        </p:nvSpPr>
        <p:spPr>
          <a:xfrm flipH="1" flipV="1">
            <a:off x="4062131" y="8177063"/>
            <a:ext cx="529879" cy="738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4592009" y="782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2" name="NO"/>
          <p:cNvSpPr txBox="1"/>
          <p:nvPr/>
        </p:nvSpPr>
        <p:spPr>
          <a:xfrm>
            <a:off x="1624418" y="7943850"/>
            <a:ext cx="11846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223" name="&quot;A&quot;"/>
          <p:cNvSpPr/>
          <p:nvPr/>
        </p:nvSpPr>
        <p:spPr>
          <a:xfrm>
            <a:off x="63246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24" name="&quot;B&quot;"/>
          <p:cNvSpPr/>
          <p:nvPr/>
        </p:nvSpPr>
        <p:spPr>
          <a:xfrm>
            <a:off x="69215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25" name="&quot;C&quot;"/>
          <p:cNvSpPr/>
          <p:nvPr/>
        </p:nvSpPr>
        <p:spPr>
          <a:xfrm>
            <a:off x="75184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26" name="Line"/>
          <p:cNvSpPr/>
          <p:nvPr/>
        </p:nvSpPr>
        <p:spPr>
          <a:xfrm flipV="1">
            <a:off x="4592009" y="6807001"/>
            <a:ext cx="1627734" cy="763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27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1" y="5346700"/>
            <a:ext cx="12339738" cy="76200"/>
          </a:xfrm>
          <a:prstGeom prst="rect">
            <a:avLst/>
          </a:prstGeom>
        </p:spPr>
      </p:pic>
      <p:pic>
        <p:nvPicPr>
          <p:cNvPr id="229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1" y="7378700"/>
            <a:ext cx="12339738" cy="76200"/>
          </a:xfrm>
          <a:prstGeom prst="rect">
            <a:avLst/>
          </a:prstGeom>
        </p:spPr>
      </p:pic>
      <p:sp>
        <p:nvSpPr>
          <p:cNvPr id="231" name="no code could ever…"/>
          <p:cNvSpPr txBox="1"/>
          <p:nvPr/>
        </p:nvSpPr>
        <p:spPr>
          <a:xfrm>
            <a:off x="9259490" y="8143533"/>
            <a:ext cx="25884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no code could ever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make this happen</a:t>
            </a:r>
          </a:p>
        </p:txBody>
      </p:sp>
      <p:sp>
        <p:nvSpPr>
          <p:cNvPr id="232" name="y should reference…"/>
          <p:cNvSpPr txBox="1"/>
          <p:nvPr/>
        </p:nvSpPr>
        <p:spPr>
          <a:xfrm>
            <a:off x="9121526" y="3825533"/>
            <a:ext cx="2864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y should reference</a:t>
            </a:r>
          </a:p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whatever x references</a:t>
            </a:r>
          </a:p>
        </p:txBody>
      </p:sp>
      <p:sp>
        <p:nvSpPr>
          <p:cNvPr id="233" name="different code would…"/>
          <p:cNvSpPr txBox="1"/>
          <p:nvPr/>
        </p:nvSpPr>
        <p:spPr>
          <a:xfrm>
            <a:off x="9173988" y="5984533"/>
            <a:ext cx="27594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different code would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 needed to do this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36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237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38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39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0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42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43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44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3130</Words>
  <Application>Microsoft Macintosh PowerPoint</Application>
  <PresentationFormat>Custom</PresentationFormat>
  <Paragraphs>766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Calibri</vt:lpstr>
      <vt:lpstr>Courier</vt:lpstr>
      <vt:lpstr>Gill Sans</vt:lpstr>
      <vt:lpstr>Gill Sans Light</vt:lpstr>
      <vt:lpstr>Gill Sans SemiBold</vt:lpstr>
      <vt:lpstr>Helvetica Neue</vt:lpstr>
      <vt:lpstr>Menlo</vt:lpstr>
      <vt:lpstr>White</vt:lpstr>
      <vt:lpstr>[220] Copying</vt:lpstr>
      <vt:lpstr>Test yourself!</vt:lpstr>
      <vt:lpstr>Learning Objectives Today</vt:lpstr>
      <vt:lpstr>Today's Outline</vt:lpstr>
      <vt:lpstr>Worksheet Problem 1</vt:lpstr>
      <vt:lpstr>What does assignment ACTUALLY do?</vt:lpstr>
      <vt:lpstr>What does assignment ACTUALLY do?</vt:lpstr>
      <vt:lpstr>What does assignment ACTUALLY do?</vt:lpstr>
      <vt:lpstr>What does assignment ACTUALLY do?</vt:lpstr>
      <vt:lpstr>What does assignment ACTUALLY do?</vt:lpstr>
      <vt:lpstr>What does assignment ACTUALLY do?</vt:lpstr>
      <vt:lpstr>Example 1</vt:lpstr>
      <vt:lpstr>Example 2</vt:lpstr>
      <vt:lpstr>Example 3</vt:lpstr>
      <vt:lpstr>Worksheet Problems 2-6</vt:lpstr>
      <vt:lpstr>Today's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Today's Outline</vt:lpstr>
      <vt:lpstr>Three Levels of Copy</vt:lpstr>
      <vt:lpstr>Example: Player Scores</vt:lpstr>
      <vt:lpstr>Example: Player Scores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Today's Outline</vt:lpstr>
      <vt:lpstr>Worksheet Problems 7-11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Copying</dc:title>
  <cp:lastModifiedBy>MEENA SYAMKUMAR</cp:lastModifiedBy>
  <cp:revision>6</cp:revision>
  <dcterms:modified xsi:type="dcterms:W3CDTF">2020-10-20T15:37:15Z</dcterms:modified>
</cp:coreProperties>
</file>