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af10c228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af10c228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b5b15a69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b5b15a69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b5b15a69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b5b15a69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b5b15a69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b5b15a69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b5b15a69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b5b15a69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b5b15a69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b5b15a69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af10c22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af10c22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b5b15a6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b5b15a6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b5b15a6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b5b15a69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b5b15a69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b5b15a69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b5b15a69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b5b15a69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b5b15a69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b5b15a69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b5b15a69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b5b15a69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b5b15a69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b5b15a69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Face Recognition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9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Evaluation of Relevance Vector Machine Classifier for a Real-time Face Recognition System 2017 [ICCE-Asia]</a:t>
            </a:r>
            <a:endParaRPr/>
          </a:p>
        </p:txBody>
      </p:sp>
      <p:sp>
        <p:nvSpPr>
          <p:cNvPr id="110" name="Google Shape;110;p22"/>
          <p:cNvSpPr txBox="1"/>
          <p:nvPr>
            <p:ph idx="1" type="body"/>
          </p:nvPr>
        </p:nvSpPr>
        <p:spPr>
          <a:xfrm>
            <a:off x="311700" y="1495750"/>
            <a:ext cx="8520600" cy="30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 has used </a:t>
            </a:r>
            <a:r>
              <a:rPr b="1" lang="en"/>
              <a:t>Histogram of Oriented Gradient feature extraction</a:t>
            </a:r>
            <a:r>
              <a:rPr lang="en"/>
              <a:t> technique, where he calculates the histogram(only 9 bins of 20 degree each) of gradients of different blocks.</a:t>
            </a:r>
            <a:endParaRPr/>
          </a:p>
          <a:p>
            <a:pPr indent="0" lvl="0" marL="0" rtl="0" algn="l">
              <a:spcBef>
                <a:spcPts val="1600"/>
              </a:spcBef>
              <a:spcAft>
                <a:spcPts val="0"/>
              </a:spcAft>
              <a:buNone/>
            </a:pPr>
            <a:r>
              <a:rPr lang="en"/>
              <a:t>Advantage :</a:t>
            </a:r>
            <a:endParaRPr/>
          </a:p>
          <a:p>
            <a:pPr indent="-342900" lvl="0" marL="457200" rtl="0" algn="l">
              <a:spcBef>
                <a:spcPts val="1600"/>
              </a:spcBef>
              <a:spcAft>
                <a:spcPts val="0"/>
              </a:spcAft>
              <a:buSzPts val="1800"/>
              <a:buChar char="●"/>
            </a:pPr>
            <a:r>
              <a:rPr lang="en"/>
              <a:t>Since 180 possible bins are divided into only 9 bins no of feature dimensions are reduced in preprocessing itself.</a:t>
            </a:r>
            <a:endParaRPr/>
          </a:p>
          <a:p>
            <a:pPr indent="-342900" lvl="0" marL="457200" rtl="0" algn="l">
              <a:spcBef>
                <a:spcPts val="0"/>
              </a:spcBef>
              <a:spcAft>
                <a:spcPts val="0"/>
              </a:spcAft>
              <a:buSzPts val="1800"/>
              <a:buChar char="●"/>
            </a:pPr>
            <a:r>
              <a:rPr lang="en"/>
              <a:t>Due to the use of gradients, lighting conditions, noise does not affect the features and unique features are highlighted.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488600"/>
            <a:ext cx="4091400" cy="40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image shows the gradient values in a block.</a:t>
            </a:r>
            <a:endParaRPr/>
          </a:p>
          <a:p>
            <a:pPr indent="0" lvl="0" marL="0" rtl="0" algn="l">
              <a:spcBef>
                <a:spcPts val="1600"/>
              </a:spcBef>
              <a:spcAft>
                <a:spcPts val="0"/>
              </a:spcAft>
              <a:buNone/>
            </a:pPr>
            <a:r>
              <a:rPr lang="en"/>
              <a:t>The next image takes up all the values and shrinks the number of bins into only 9 distinct value for the gradient.</a:t>
            </a:r>
            <a:endParaRPr/>
          </a:p>
          <a:p>
            <a:pPr indent="0" lvl="0" marL="0" rtl="0" algn="l">
              <a:spcBef>
                <a:spcPts val="1600"/>
              </a:spcBef>
              <a:spcAft>
                <a:spcPts val="1600"/>
              </a:spcAft>
              <a:buNone/>
            </a:pPr>
            <a:r>
              <a:rPr lang="en"/>
              <a:t>This reduces the number of features without the need of any dimension </a:t>
            </a:r>
            <a:r>
              <a:rPr lang="en"/>
              <a:t>reduction</a:t>
            </a:r>
            <a:r>
              <a:rPr lang="en"/>
              <a:t> algorithm and thus saves time</a:t>
            </a:r>
            <a:endParaRPr/>
          </a:p>
        </p:txBody>
      </p:sp>
      <p:pic>
        <p:nvPicPr>
          <p:cNvPr id="116" name="Google Shape;116;p23"/>
          <p:cNvPicPr preferRelativeResize="0"/>
          <p:nvPr/>
        </p:nvPicPr>
        <p:blipFill>
          <a:blip r:embed="rId3">
            <a:alphaModFix/>
          </a:blip>
          <a:stretch>
            <a:fillRect/>
          </a:stretch>
        </p:blipFill>
        <p:spPr>
          <a:xfrm>
            <a:off x="4403163" y="1152463"/>
            <a:ext cx="4429125" cy="231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658125"/>
            <a:ext cx="8520600" cy="44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Relevance vector machine: </a:t>
            </a:r>
            <a:r>
              <a:rPr lang="en"/>
              <a:t>The author has reported that Half against half architecture give performance superior to One against all and </a:t>
            </a:r>
            <a:r>
              <a:rPr lang="en"/>
              <a:t>Hierarchical</a:t>
            </a:r>
            <a:r>
              <a:rPr lang="en"/>
              <a:t> tree architecture.</a:t>
            </a:r>
            <a:endParaRPr/>
          </a:p>
          <a:p>
            <a:pPr indent="0" lvl="0" marL="0" rtl="0" algn="l">
              <a:spcBef>
                <a:spcPts val="1600"/>
              </a:spcBef>
              <a:spcAft>
                <a:spcPts val="0"/>
              </a:spcAft>
              <a:buNone/>
            </a:pPr>
            <a:r>
              <a:rPr lang="en"/>
              <a:t>Advantages: </a:t>
            </a:r>
            <a:endParaRPr/>
          </a:p>
          <a:p>
            <a:pPr indent="-342900" lvl="0" marL="457200" rtl="0" algn="l">
              <a:spcBef>
                <a:spcPts val="1600"/>
              </a:spcBef>
              <a:spcAft>
                <a:spcPts val="0"/>
              </a:spcAft>
              <a:buSzPts val="1800"/>
              <a:buChar char="●"/>
            </a:pPr>
            <a:r>
              <a:rPr lang="en"/>
              <a:t>No use of Dimension reduction very few features are returned after HOG.</a:t>
            </a:r>
            <a:endParaRPr/>
          </a:p>
          <a:p>
            <a:pPr indent="-342900" lvl="0" marL="457200" rtl="0" algn="l">
              <a:spcBef>
                <a:spcPts val="0"/>
              </a:spcBef>
              <a:spcAft>
                <a:spcPts val="0"/>
              </a:spcAft>
              <a:buSzPts val="1800"/>
              <a:buChar char="●"/>
            </a:pPr>
            <a:r>
              <a:rPr lang="en"/>
              <a:t>Faster preprocessing step.</a:t>
            </a:r>
            <a:endParaRPr/>
          </a:p>
          <a:p>
            <a:pPr indent="0" lvl="0" marL="0" rtl="0" algn="l">
              <a:spcBef>
                <a:spcPts val="1600"/>
              </a:spcBef>
              <a:spcAft>
                <a:spcPts val="0"/>
              </a:spcAft>
              <a:buNone/>
            </a:pPr>
            <a:r>
              <a:rPr lang="en"/>
              <a:t>Disadvantages:</a:t>
            </a:r>
            <a:endParaRPr/>
          </a:p>
          <a:p>
            <a:pPr indent="-342900" lvl="0" marL="457200" rtl="0" algn="l">
              <a:spcBef>
                <a:spcPts val="1600"/>
              </a:spcBef>
              <a:spcAft>
                <a:spcPts val="0"/>
              </a:spcAft>
              <a:buSzPts val="1800"/>
              <a:buChar char="●"/>
            </a:pPr>
            <a:r>
              <a:rPr lang="en"/>
              <a:t>Low accuracy compared to other papers.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 Recognition in Unconstrained Environment</a:t>
            </a:r>
            <a:endParaRPr/>
          </a:p>
        </p:txBody>
      </p:sp>
      <p:sp>
        <p:nvSpPr>
          <p:cNvPr id="127" name="Google Shape;127;p25"/>
          <p:cNvSpPr txBox="1"/>
          <p:nvPr>
            <p:ph idx="1" type="body"/>
          </p:nvPr>
        </p:nvSpPr>
        <p:spPr>
          <a:xfrm>
            <a:off x="311700" y="1152475"/>
            <a:ext cx="5162700" cy="38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this paper concerns an unconstrained environment, author first find center coordinates of eyes using adaboost algorithm, using these he rotates and crops the image to first find the Region of Interest.</a:t>
            </a:r>
            <a:endParaRPr/>
          </a:p>
          <a:p>
            <a:pPr indent="0" lvl="0" marL="0" rtl="0" algn="l">
              <a:spcBef>
                <a:spcPts val="1600"/>
              </a:spcBef>
              <a:spcAft>
                <a:spcPts val="0"/>
              </a:spcAft>
              <a:buNone/>
            </a:pPr>
            <a:r>
              <a:rPr lang="en"/>
              <a:t>Then the author compares Histogram </a:t>
            </a:r>
            <a:r>
              <a:rPr lang="en"/>
              <a:t>equalization</a:t>
            </a:r>
            <a:r>
              <a:rPr lang="en"/>
              <a:t>, LBP and LDP results.</a:t>
            </a:r>
            <a:endParaRPr/>
          </a:p>
          <a:p>
            <a:pPr indent="0" lvl="0" marL="0" rtl="0" algn="l">
              <a:spcBef>
                <a:spcPts val="1600"/>
              </a:spcBef>
              <a:spcAft>
                <a:spcPts val="1600"/>
              </a:spcAft>
              <a:buNone/>
            </a:pPr>
            <a:r>
              <a:rPr lang="en"/>
              <a:t>The classification is done first using PCA to reduce the dimensions and then simple euclidean distance is compared.</a:t>
            </a:r>
            <a:endParaRPr/>
          </a:p>
        </p:txBody>
      </p:sp>
      <p:pic>
        <p:nvPicPr>
          <p:cNvPr id="128" name="Google Shape;128;p25"/>
          <p:cNvPicPr preferRelativeResize="0"/>
          <p:nvPr/>
        </p:nvPicPr>
        <p:blipFill>
          <a:blip r:embed="rId3">
            <a:alphaModFix/>
          </a:blip>
          <a:stretch>
            <a:fillRect/>
          </a:stretch>
        </p:blipFill>
        <p:spPr>
          <a:xfrm>
            <a:off x="5298513" y="1152463"/>
            <a:ext cx="3533775" cy="301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LDP</a:t>
            </a:r>
            <a:endParaRPr/>
          </a:p>
        </p:txBody>
      </p:sp>
      <p:sp>
        <p:nvSpPr>
          <p:cNvPr id="134" name="Google Shape;134;p26"/>
          <p:cNvSpPr txBox="1"/>
          <p:nvPr>
            <p:ph idx="1" type="body"/>
          </p:nvPr>
        </p:nvSpPr>
        <p:spPr>
          <a:xfrm>
            <a:off x="311700" y="1152475"/>
            <a:ext cx="4384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LDP we find edges in 8 direction and use the some ‘k’ most significant values. We here have a lesser amount of possible bins in our histogram(since only k values are selected).</a:t>
            </a:r>
            <a:endParaRPr/>
          </a:p>
          <a:p>
            <a:pPr indent="0" lvl="0" marL="0" rtl="0" algn="l">
              <a:spcBef>
                <a:spcPts val="1600"/>
              </a:spcBef>
              <a:spcAft>
                <a:spcPts val="0"/>
              </a:spcAft>
              <a:buNone/>
            </a:pPr>
            <a:r>
              <a:rPr lang="en"/>
              <a:t>This method is independent of any noise present in the image.</a:t>
            </a:r>
            <a:endParaRPr/>
          </a:p>
          <a:p>
            <a:pPr indent="0" lvl="0" marL="0" rtl="0" algn="l">
              <a:spcBef>
                <a:spcPts val="1600"/>
              </a:spcBef>
              <a:spcAft>
                <a:spcPts val="1600"/>
              </a:spcAft>
              <a:buNone/>
            </a:pPr>
            <a:r>
              <a:rPr lang="en"/>
              <a:t>The figure compares the result of various methods on CMU-PIE illumination database.</a:t>
            </a:r>
            <a:endParaRPr/>
          </a:p>
        </p:txBody>
      </p:sp>
      <p:pic>
        <p:nvPicPr>
          <p:cNvPr id="135" name="Google Shape;135;p26"/>
          <p:cNvPicPr preferRelativeResize="0"/>
          <p:nvPr/>
        </p:nvPicPr>
        <p:blipFill>
          <a:blip r:embed="rId3">
            <a:alphaModFix/>
          </a:blip>
          <a:stretch>
            <a:fillRect/>
          </a:stretch>
        </p:blipFill>
        <p:spPr>
          <a:xfrm>
            <a:off x="4848900" y="1170125"/>
            <a:ext cx="3609975" cy="296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Face Detection and Recognition for Smart Glasses 2015 [ISCE]</a:t>
            </a:r>
            <a:endParaRPr/>
          </a:p>
        </p:txBody>
      </p:sp>
      <p:sp>
        <p:nvSpPr>
          <p:cNvPr id="141" name="Google Shape;141;p27"/>
          <p:cNvSpPr txBox="1"/>
          <p:nvPr>
            <p:ph idx="1" type="body"/>
          </p:nvPr>
        </p:nvSpPr>
        <p:spPr>
          <a:xfrm>
            <a:off x="311700" y="1270975"/>
            <a:ext cx="8520600" cy="32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is focused on reducing the power consumption of the face detection and then recognition process to implement face recognition on the smart glass itself and not offloading the heavy computation on a high-end device.</a:t>
            </a:r>
            <a:endParaRPr/>
          </a:p>
          <a:p>
            <a:pPr indent="0" lvl="0" marL="0" rtl="0" algn="l">
              <a:spcBef>
                <a:spcPts val="1600"/>
              </a:spcBef>
              <a:spcAft>
                <a:spcPts val="0"/>
              </a:spcAft>
              <a:buNone/>
            </a:pPr>
            <a:r>
              <a:rPr lang="en"/>
              <a:t>LBP based detection is utilized here first comparing the distance from recently used images. And if no match is found, whole </a:t>
            </a:r>
            <a:r>
              <a:rPr lang="en"/>
              <a:t>database</a:t>
            </a:r>
            <a:r>
              <a:rPr lang="en"/>
              <a:t> is searched for a match. If still the results are negative a new person is added.</a:t>
            </a:r>
            <a:endParaRPr/>
          </a:p>
          <a:p>
            <a:pPr indent="0" lvl="0" marL="0" rtl="0" algn="l">
              <a:spcBef>
                <a:spcPts val="1600"/>
              </a:spcBef>
              <a:spcAft>
                <a:spcPts val="1600"/>
              </a:spcAft>
              <a:buNone/>
            </a:pPr>
            <a:r>
              <a:rPr lang="en"/>
              <a:t>The algorithm is run of GPU of the device which significantly reduces the power and time consumption but increases the operating </a:t>
            </a:r>
            <a:r>
              <a:rPr lang="en"/>
              <a:t>temperature</a:t>
            </a:r>
            <a:r>
              <a:rPr lang="en"/>
              <a:t> of device to an impractical level.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290650" y="0"/>
            <a:ext cx="6853350" cy="3227572"/>
          </a:xfrm>
          <a:prstGeom prst="rect">
            <a:avLst/>
          </a:prstGeom>
          <a:noFill/>
          <a:ln>
            <a:noFill/>
          </a:ln>
        </p:spPr>
      </p:pic>
      <p:pic>
        <p:nvPicPr>
          <p:cNvPr id="61" name="Google Shape;61;p14"/>
          <p:cNvPicPr preferRelativeResize="0"/>
          <p:nvPr/>
        </p:nvPicPr>
        <p:blipFill>
          <a:blip r:embed="rId4">
            <a:alphaModFix/>
          </a:blip>
          <a:stretch>
            <a:fillRect/>
          </a:stretch>
        </p:blipFill>
        <p:spPr>
          <a:xfrm>
            <a:off x="0" y="2852850"/>
            <a:ext cx="2290650" cy="2290650"/>
          </a:xfrm>
          <a:prstGeom prst="rect">
            <a:avLst/>
          </a:prstGeom>
          <a:noFill/>
          <a:ln>
            <a:noFill/>
          </a:ln>
        </p:spPr>
      </p:pic>
      <p:sp>
        <p:nvSpPr>
          <p:cNvPr id="62" name="Google Shape;62;p14"/>
          <p:cNvSpPr/>
          <p:nvPr/>
        </p:nvSpPr>
        <p:spPr>
          <a:xfrm>
            <a:off x="336150" y="1934500"/>
            <a:ext cx="1954500" cy="10071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Easy for you to say, you don’t have to recognizes faces everyday.</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Expectations from a Face Recognition system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application in security area and being really close to user a FR system should be</a:t>
            </a:r>
            <a:endParaRPr/>
          </a:p>
          <a:p>
            <a:pPr indent="-342900" lvl="0" marL="457200" rtl="0" algn="l">
              <a:spcBef>
                <a:spcPts val="1600"/>
              </a:spcBef>
              <a:spcAft>
                <a:spcPts val="0"/>
              </a:spcAft>
              <a:buSzPts val="1800"/>
              <a:buAutoNum type="arabicPeriod"/>
            </a:pPr>
            <a:r>
              <a:rPr lang="en"/>
              <a:t>Fast (to deliver better user experience)</a:t>
            </a:r>
            <a:endParaRPr/>
          </a:p>
          <a:p>
            <a:pPr indent="-342900" lvl="0" marL="457200" rtl="0" algn="l">
              <a:spcBef>
                <a:spcPts val="0"/>
              </a:spcBef>
              <a:spcAft>
                <a:spcPts val="0"/>
              </a:spcAft>
              <a:buSzPts val="1800"/>
              <a:buAutoNum type="arabicPeriod"/>
            </a:pPr>
            <a:r>
              <a:rPr lang="en"/>
              <a:t>Accurate (to avoid any security exceptions)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majority of FR techniques work</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Preprocessing : During preprocessing </a:t>
            </a:r>
            <a:r>
              <a:rPr b="1" lang="en"/>
              <a:t>face detection</a:t>
            </a:r>
            <a:r>
              <a:rPr lang="en"/>
              <a:t> is done, then we try to transform the image into a </a:t>
            </a:r>
            <a:r>
              <a:rPr b="1" lang="en"/>
              <a:t>meaningful set of features</a:t>
            </a:r>
            <a:r>
              <a:rPr lang="en"/>
              <a:t> that enhance the special feature specific to the detected face and remove the features common to most of the faces, it is desirable to make our features independent of various </a:t>
            </a:r>
            <a:r>
              <a:rPr lang="en"/>
              <a:t>hindrance</a:t>
            </a:r>
            <a:r>
              <a:rPr lang="en"/>
              <a:t> like variable </a:t>
            </a:r>
            <a:r>
              <a:rPr b="1" lang="en"/>
              <a:t>lighting conditions</a:t>
            </a:r>
            <a:r>
              <a:rPr lang="en"/>
              <a:t>, variable </a:t>
            </a:r>
            <a:r>
              <a:rPr b="1" lang="en"/>
              <a:t>pose(alignment)</a:t>
            </a:r>
            <a:r>
              <a:rPr lang="en"/>
              <a:t> of the face, </a:t>
            </a:r>
            <a:r>
              <a:rPr b="1" lang="en"/>
              <a:t>noise.</a:t>
            </a:r>
            <a:r>
              <a:rPr lang="en"/>
              <a:t> </a:t>
            </a:r>
            <a:r>
              <a:rPr lang="en"/>
              <a:t>Techniques</a:t>
            </a:r>
            <a:r>
              <a:rPr lang="en"/>
              <a:t> like LDP, LBP (or some variant of it) are popular for feature extraction.</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Dimension reduction:</a:t>
            </a:r>
            <a:r>
              <a:rPr lang="en"/>
              <a:t> An image could still have lot of features which may be irrelevant, may cause overfitting, may have high correlation between them. Dimension reduction techniques like PCA, LDA, Orthogonal LDA are employed to overcome this.</a:t>
            </a:r>
            <a:endParaRPr/>
          </a:p>
          <a:p>
            <a:pPr indent="-342900" lvl="0" marL="457200" rtl="0" algn="l">
              <a:spcBef>
                <a:spcPts val="0"/>
              </a:spcBef>
              <a:spcAft>
                <a:spcPts val="0"/>
              </a:spcAft>
              <a:buSzPts val="1800"/>
              <a:buChar char="●"/>
            </a:pPr>
            <a:r>
              <a:rPr b="1" lang="en"/>
              <a:t>Decision:</a:t>
            </a:r>
            <a:r>
              <a:rPr lang="en"/>
              <a:t> Finally the features obtained are either directly compared by computing the </a:t>
            </a:r>
            <a:r>
              <a:rPr lang="en"/>
              <a:t>euclidean</a:t>
            </a:r>
            <a:r>
              <a:rPr lang="en"/>
              <a:t> distance, or some machine learning technique like adaboosting, </a:t>
            </a:r>
            <a:r>
              <a:rPr lang="en"/>
              <a:t>Relevance</a:t>
            </a:r>
            <a:r>
              <a:rPr lang="en"/>
              <a:t> Vector machine etc can be used to train and test the processed images for </a:t>
            </a:r>
            <a:r>
              <a:rPr lang="en"/>
              <a:t>comparison</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55575"/>
            <a:ext cx="8520600" cy="8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L</a:t>
            </a:r>
            <a:r>
              <a:rPr b="1" lang="en" sz="2400"/>
              <a:t>BP-Ferns-Based Feature Extraction for Robust Facial Recognition 2016</a:t>
            </a:r>
            <a:endParaRPr/>
          </a:p>
        </p:txBody>
      </p:sp>
      <p:sp>
        <p:nvSpPr>
          <p:cNvPr id="85" name="Google Shape;85;p18"/>
          <p:cNvSpPr txBox="1"/>
          <p:nvPr>
            <p:ph idx="1" type="body"/>
          </p:nvPr>
        </p:nvSpPr>
        <p:spPr>
          <a:xfrm>
            <a:off x="311700" y="1152475"/>
            <a:ext cx="4325100" cy="38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LBP-Ferns : This technique first uses the Local Binary pattern </a:t>
            </a:r>
            <a:r>
              <a:rPr lang="en"/>
              <a:t>attempts</a:t>
            </a:r>
            <a:r>
              <a:rPr lang="en"/>
              <a:t> to reduce the influence of intensity values and increase the influence of local gradient of the central points. </a:t>
            </a:r>
            <a:endParaRPr/>
          </a:p>
          <a:p>
            <a:pPr indent="0" lvl="0" marL="0" rtl="0" algn="l">
              <a:spcBef>
                <a:spcPts val="1600"/>
              </a:spcBef>
              <a:spcAft>
                <a:spcPts val="0"/>
              </a:spcAft>
              <a:buNone/>
            </a:pPr>
            <a:r>
              <a:rPr lang="en"/>
              <a:t>It does that by labelling the neighbouring pixel of a point to either 0 or 1 and hence returns the decimal number to the binary </a:t>
            </a:r>
            <a:r>
              <a:rPr lang="en"/>
              <a:t>representation</a:t>
            </a:r>
            <a:r>
              <a:rPr lang="en"/>
              <a:t> obtained.</a:t>
            </a:r>
            <a:endParaRPr/>
          </a:p>
          <a:p>
            <a:pPr indent="0" lvl="0" marL="0" rtl="0" algn="l">
              <a:spcBef>
                <a:spcPts val="160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4410131" y="942625"/>
            <a:ext cx="4463694" cy="362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388900"/>
            <a:ext cx="4185600" cy="41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Random ferns </a:t>
            </a:r>
            <a:r>
              <a:rPr lang="en"/>
              <a:t>technique repeatedly selects two kernels (different window on the LBP result) of variable size s and computes the difference between the histograms of the LBP values of the kernels and return the values as a row of features(as shown in figure). </a:t>
            </a:r>
            <a:endParaRPr/>
          </a:p>
          <a:p>
            <a:pPr indent="0" lvl="0" marL="0" rtl="0" algn="l">
              <a:spcBef>
                <a:spcPts val="1600"/>
              </a:spcBef>
              <a:spcAft>
                <a:spcPts val="0"/>
              </a:spcAft>
              <a:buNone/>
            </a:pPr>
            <a:r>
              <a:rPr lang="en"/>
              <a:t>After repeatedly doing the previous step we obtain a large enough set of features to discriminately describe our image.</a:t>
            </a:r>
            <a:endParaRPr/>
          </a:p>
          <a:p>
            <a:pPr indent="0" lvl="0" marL="0" rtl="0" algn="l">
              <a:spcBef>
                <a:spcPts val="160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4364413" y="595300"/>
            <a:ext cx="4543425" cy="395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 behind LBP-Ferns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don’t directly take histograms returned after LBA and apply random ferns, thus take the difference between two local histograms because it increases the </a:t>
            </a:r>
            <a:r>
              <a:rPr lang="en"/>
              <a:t>discriminatory</a:t>
            </a:r>
            <a:r>
              <a:rPr lang="en"/>
              <a:t> features of an image.</a:t>
            </a:r>
            <a:endParaRPr/>
          </a:p>
          <a:p>
            <a:pPr indent="0" lvl="0" marL="0" rtl="0" algn="l">
              <a:spcBef>
                <a:spcPts val="1600"/>
              </a:spcBef>
              <a:spcAft>
                <a:spcPts val="1600"/>
              </a:spcAft>
              <a:buNone/>
            </a:pPr>
            <a:r>
              <a:rPr lang="en"/>
              <a:t>Example: Since two people may have more or less same nose but there is a less chance that they have a similar </a:t>
            </a:r>
            <a:r>
              <a:rPr lang="en"/>
              <a:t>difference</a:t>
            </a:r>
            <a:r>
              <a:rPr lang="en"/>
              <a:t> of eye and nose. Had we used just LBP we would have compared the noses in the two faces but after applying ferns we compare differences between two regions.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OLDA</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 large matrix of features is obtained we need to reduce the dimensionality of the features. Here we employ </a:t>
            </a:r>
            <a:r>
              <a:rPr lang="en"/>
              <a:t>orthogonal</a:t>
            </a:r>
            <a:r>
              <a:rPr lang="en"/>
              <a:t> linear discriminant analysis technique. An extension of classical LDA to singular data.</a:t>
            </a:r>
            <a:endParaRPr/>
          </a:p>
          <a:p>
            <a:pPr indent="0" lvl="0" marL="0" rtl="0" algn="l">
              <a:spcBef>
                <a:spcPts val="1600"/>
              </a:spcBef>
              <a:spcAft>
                <a:spcPts val="0"/>
              </a:spcAft>
              <a:buNone/>
            </a:pPr>
            <a:r>
              <a:rPr lang="en"/>
              <a:t>Advantages:</a:t>
            </a:r>
            <a:endParaRPr/>
          </a:p>
          <a:p>
            <a:pPr indent="-342900" lvl="0" marL="457200" rtl="0" algn="l">
              <a:spcBef>
                <a:spcPts val="1600"/>
              </a:spcBef>
              <a:spcAft>
                <a:spcPts val="0"/>
              </a:spcAft>
              <a:buSzPts val="1800"/>
              <a:buChar char="●"/>
            </a:pPr>
            <a:r>
              <a:rPr lang="en"/>
              <a:t>LBA-Ferns gives us a huge set of discriminating features.</a:t>
            </a:r>
            <a:endParaRPr/>
          </a:p>
          <a:p>
            <a:pPr indent="-342900" lvl="0" marL="457200" rtl="0" algn="l">
              <a:spcBef>
                <a:spcPts val="0"/>
              </a:spcBef>
              <a:spcAft>
                <a:spcPts val="0"/>
              </a:spcAft>
              <a:buSzPts val="1800"/>
              <a:buChar char="●"/>
            </a:pPr>
            <a:r>
              <a:rPr lang="en"/>
              <a:t>OLDA reduces the number of features and gives us even more </a:t>
            </a:r>
            <a:r>
              <a:rPr lang="en"/>
              <a:t>descriptive set of</a:t>
            </a:r>
            <a:r>
              <a:rPr lang="en"/>
              <a:t> features.</a:t>
            </a:r>
            <a:endParaRPr/>
          </a:p>
          <a:p>
            <a:pPr indent="-342900" lvl="0" marL="457200" rtl="0" algn="l">
              <a:spcBef>
                <a:spcPts val="0"/>
              </a:spcBef>
              <a:spcAft>
                <a:spcPts val="0"/>
              </a:spcAft>
              <a:buSzPts val="1800"/>
              <a:buChar char="●"/>
            </a:pPr>
            <a:r>
              <a:rPr lang="en"/>
              <a:t>With such good features in less number we have both better accuracy and less time taken.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