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veat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df4d2fd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df4d2fd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e3029b21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e3029b2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d905030d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d905030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df4d2fde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df4d2fd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3029b21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3029b21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e3029b2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e3029b2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df4d2fd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df4d2fd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e4463a7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e4463a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e3029b2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e3029b2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plunk.com/fr_fr/blog/platform/prediction-et-prevention-de-la-criminalite-grace-au-machine-learning-2e-partie.html" TargetMode="External"/><Relationship Id="rId4" Type="http://schemas.openxmlformats.org/officeDocument/2006/relationships/hyperlink" Target="https://www.sigmamagic.com/blogs/crime-analysis-using-k-means-clustering/" TargetMode="External"/><Relationship Id="rId5" Type="http://schemas.openxmlformats.org/officeDocument/2006/relationships/hyperlink" Target="https://fr.linuxteaching.com/article/kmeans_clustering#what_is_meant_by_kmeans_clustering" TargetMode="External"/><Relationship Id="rId6" Type="http://schemas.openxmlformats.org/officeDocument/2006/relationships/hyperlink" Target="https://www.techopedia.com/definition/32057/k-means-clustering" TargetMode="External"/><Relationship Id="rId7" Type="http://schemas.openxmlformats.org/officeDocument/2006/relationships/hyperlink" Target="https://mrmint.fr/algorithme-k-means" TargetMode="External"/><Relationship Id="rId8" Type="http://schemas.openxmlformats.org/officeDocument/2006/relationships/hyperlink" Target="https://www.data-transitionnumerique.com/k-mea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ctrTitle"/>
          </p:nvPr>
        </p:nvSpPr>
        <p:spPr>
          <a:xfrm>
            <a:off x="1327950" y="1500500"/>
            <a:ext cx="6488100" cy="29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44">
                <a:latin typeface="Caveat"/>
                <a:ea typeface="Caveat"/>
                <a:cs typeface="Caveat"/>
                <a:sym typeface="Caveat"/>
              </a:rPr>
              <a:t>Survol de l’algorithme de  clustering K-Means</a:t>
            </a:r>
            <a:endParaRPr sz="5044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fr" sz="3377">
                <a:solidFill>
                  <a:srgbClr val="00FFFF"/>
                </a:solidFill>
                <a:latin typeface="Caveat"/>
                <a:ea typeface="Caveat"/>
                <a:cs typeface="Caveat"/>
                <a:sym typeface="Caveat"/>
              </a:rPr>
              <a:t>(Prédiction des taux de criminalités)</a:t>
            </a:r>
            <a:endParaRPr sz="3377">
              <a:solidFill>
                <a:srgbClr val="00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238475" y="1452150"/>
            <a:ext cx="53811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Merci pour votre écoute !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FFFF"/>
                </a:solidFill>
              </a:rPr>
              <a:t>Anthony Denis</a:t>
            </a:r>
            <a:endParaRPr sz="11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K-Means est l’algorithme de clustering le plus simple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297500" y="1567550"/>
            <a:ext cx="70389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1755" lvl="0" marL="457200" rtl="0" algn="l">
              <a:spcBef>
                <a:spcPts val="0"/>
              </a:spcBef>
              <a:spcAft>
                <a:spcPts val="0"/>
              </a:spcAft>
              <a:buSzPts val="1782"/>
              <a:buChar char="●"/>
            </a:pPr>
            <a:r>
              <a:rPr lang="fr" sz="1781"/>
              <a:t>Il permet de </a:t>
            </a:r>
            <a:r>
              <a:rPr lang="fr" sz="1781"/>
              <a:t>réaliser</a:t>
            </a:r>
            <a:r>
              <a:rPr lang="fr" sz="1781"/>
              <a:t> des analyses non supervisées</a:t>
            </a:r>
            <a:endParaRPr sz="178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478" lvl="0" marL="457200" rtl="0" algn="l">
              <a:spcBef>
                <a:spcPts val="1200"/>
              </a:spcBef>
              <a:spcAft>
                <a:spcPts val="0"/>
              </a:spcAft>
              <a:buSzPts val="1793"/>
              <a:buChar char="●"/>
            </a:pPr>
            <a:r>
              <a:rPr lang="fr" sz="1793"/>
              <a:t>De regrouper les individus ayant des caractéristiques similaire</a:t>
            </a:r>
            <a:endParaRPr sz="179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57"/>
              <a:t>C’est une des </a:t>
            </a:r>
            <a:r>
              <a:rPr lang="fr" sz="2157"/>
              <a:t>méthode</a:t>
            </a:r>
            <a:r>
              <a:rPr lang="fr" sz="2157"/>
              <a:t> les plus connue et bien souvent utilisé quand on doit créer des groupes d’individus</a:t>
            </a:r>
            <a:endParaRPr sz="21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3A3A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k-means c’est quoi ? </a:t>
            </a:r>
            <a:endParaRPr b="1" sz="3600">
              <a:solidFill>
                <a:srgbClr val="3A3A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219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1297500" y="1381475"/>
            <a:ext cx="70389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33"/>
              <a:t>En français K-Means donne K-moyennes, et il s’agit donc d’un algorithme de machine learning </a:t>
            </a:r>
            <a:endParaRPr sz="16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64"/>
              <a:t>Qui</a:t>
            </a:r>
            <a:r>
              <a:rPr lang="fr" sz="1664"/>
              <a:t> ne permet donc pas de prédire un </a:t>
            </a:r>
            <a:r>
              <a:rPr lang="fr" sz="1664"/>
              <a:t>résultat</a:t>
            </a:r>
            <a:r>
              <a:rPr lang="fr" sz="1664"/>
              <a:t> mais au contraire de regrouper des individus sans à priori 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58"/>
              <a:t>K-means (k-moyennes) est un  algorithme non supervisé  de clustering</a:t>
            </a:r>
            <a:endParaRPr sz="15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8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45"/>
              <a:t>Qu’est-ce qu’un algorithme non supervisé de clustering ?</a:t>
            </a:r>
            <a:endParaRPr sz="1945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16">
                <a:solidFill>
                  <a:srgbClr val="DCDDDE"/>
                </a:solidFill>
                <a:highlight>
                  <a:srgbClr val="36393F"/>
                </a:highlight>
                <a:latin typeface="Arial"/>
                <a:ea typeface="Arial"/>
                <a:cs typeface="Arial"/>
                <a:sym typeface="Arial"/>
              </a:rPr>
              <a:t>L’apprentissage non supervisé est l’une des branches du machine learning. Il identifie des clusters ou des groupes en fonction de données non-étiquetées, avec très peu d’intervention humaine</a:t>
            </a:r>
            <a:endParaRPr sz="199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46150" y="217550"/>
            <a:ext cx="4587000" cy="4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Fonctionnement :</a:t>
            </a:r>
            <a:endParaRPr sz="215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250" y="850775"/>
            <a:ext cx="7305501" cy="413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65775" y="167400"/>
            <a:ext cx="70389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: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650" y="609975"/>
            <a:ext cx="6540675" cy="44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sont les avantages et inconvénients ?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1269025" y="1567550"/>
            <a:ext cx="34032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Avantages</a:t>
            </a:r>
            <a:endParaRPr>
              <a:solidFill>
                <a:srgbClr val="FF0000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SzPct val="89501"/>
              <a:buChar char="●"/>
            </a:pPr>
            <a:r>
              <a:rPr lang="fr" sz="1229"/>
              <a:t>Faibles temps de calcul : </a:t>
            </a:r>
            <a:r>
              <a:rPr lang="fr" sz="1000">
                <a:latin typeface="Montserrat"/>
                <a:ea typeface="Montserrat"/>
                <a:cs typeface="Montserrat"/>
                <a:sym typeface="Montserrat"/>
              </a:rPr>
              <a:t>Si les variables sont énormes, alors K-Means la plupart du temps plus rapidement en calcul que le clustering hiérarchique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95724"/>
              <a:buChar char="●"/>
            </a:pPr>
            <a:r>
              <a:rPr lang="fr" sz="1358"/>
              <a:t>Facile à comprendre</a:t>
            </a:r>
            <a:r>
              <a:rPr lang="fr" sz="1558"/>
              <a:t> : </a:t>
            </a:r>
            <a:r>
              <a:rPr lang="fr" sz="1220">
                <a:latin typeface="Arial"/>
                <a:ea typeface="Arial"/>
                <a:cs typeface="Arial"/>
                <a:sym typeface="Arial"/>
              </a:rPr>
              <a:t>Les résultats sont très faciles à interpréter. K-Means génère des descriptions de cluster sous une forme minimisée pour maximiser la compréhension des données.</a:t>
            </a:r>
            <a:endParaRPr sz="117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100"/>
              <a:t>Disponible dans la majorité des outils de Data Science (Python , DSS , Spark ,  … )</a:t>
            </a:r>
            <a:endParaRPr sz="1100"/>
          </a:p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69">
                <a:solidFill>
                  <a:srgbClr val="FF0000"/>
                </a:solidFill>
              </a:rPr>
              <a:t>Inconvénients</a:t>
            </a:r>
            <a:endParaRPr sz="4069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29033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2991"/>
              <a:t>Choix du nombre de groupes : Obligation de choisir le nombre de groupes avant de lancer l’algorithme</a:t>
            </a:r>
            <a:endParaRPr sz="299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55428" lvl="0" marL="457200" rtl="0" algn="l">
              <a:spcBef>
                <a:spcPts val="1200"/>
              </a:spcBef>
              <a:spcAft>
                <a:spcPts val="0"/>
              </a:spcAft>
              <a:buSzPct val="42439"/>
              <a:buChar char="●"/>
            </a:pPr>
            <a:r>
              <a:rPr lang="fr" sz="3063"/>
              <a:t>Pas de cohérence entre 2 exécutions : Si vous exécutez 2 fois un algorithme de K-Means sur vos données vous obtiendrez  2 </a:t>
            </a:r>
            <a:r>
              <a:rPr lang="fr" sz="3063"/>
              <a:t>résultats</a:t>
            </a:r>
            <a:r>
              <a:rPr lang="fr" sz="3063"/>
              <a:t> différents.</a:t>
            </a:r>
            <a:r>
              <a:rPr b="1" lang="fr"/>
              <a:t>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892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2939"/>
              <a:t>K-Means à du mal à regrouper les données lorsque les clusters sont de tailles et de densité variables.</a:t>
            </a:r>
            <a:endParaRPr sz="293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Quand utiliser le K-Means ?</a:t>
            </a:r>
            <a:endParaRPr sz="3400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Char char="●"/>
            </a:pPr>
            <a:r>
              <a:rPr b="1" lang="fr" sz="1550">
                <a:solidFill>
                  <a:srgbClr val="3A3A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Utilisez un k-means pour regrouper rapidement des individus, pour structurer vos données.</a:t>
            </a:r>
            <a:endParaRPr b="1" sz="1550">
              <a:solidFill>
                <a:srgbClr val="3A3A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3A3A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Char char="●"/>
            </a:pPr>
            <a:r>
              <a:rPr b="1" lang="fr" sz="1550">
                <a:solidFill>
                  <a:srgbClr val="3A3A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Utiliser un k-means quand le dataset à segmenter est trop volumineux </a:t>
            </a:r>
            <a:endParaRPr b="1" sz="1550">
              <a:solidFill>
                <a:srgbClr val="3A3A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3A3A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3A3A3A"/>
              </a:buClr>
              <a:buSzPts val="1550"/>
              <a:buFont typeface="Roboto"/>
              <a:buChar char="●"/>
            </a:pPr>
            <a:r>
              <a:rPr b="1" lang="fr" sz="1550">
                <a:solidFill>
                  <a:srgbClr val="3A3A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Utiliser un k-means pour visualiser rapidement des groupes d’individus</a:t>
            </a:r>
            <a:r>
              <a:rPr lang="fr" sz="1550">
                <a:solidFill>
                  <a:srgbClr val="3A3A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550">
              <a:solidFill>
                <a:srgbClr val="3A3A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solidFill>
                <a:srgbClr val="3A3A3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66350" y="128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Utilisations :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725650"/>
            <a:ext cx="70389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le domaine de l’informatique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Dans la prédiction de prévention de la criminalités ( Déduction des groupes / Lieux à risque 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Dans une utilisation Personnelle ( Tri de Données 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Dans le domaine médicale ( Regroupement d’information 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00FFFF"/>
                </a:solidFill>
              </a:rPr>
              <a:t>Dans plein d’autres utilisations de la vie courante !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411050" y="207750"/>
            <a:ext cx="63219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Sources :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Prédiction des taux de criminalités à Londres : </a:t>
            </a:r>
            <a:r>
              <a:rPr lang="fr" sz="900" u="sng">
                <a:solidFill>
                  <a:schemeClr val="hlink"/>
                </a:solidFill>
                <a:hlinkClick r:id="rId3"/>
              </a:rPr>
              <a:t>https://www.splunk.com/fr_fr/blog/platform/prediction-et-prevention-de-la-criminalite-grace-au-machine-learning-2e-partie.html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Crime analysis using K-Means Clustering : </a:t>
            </a:r>
            <a:r>
              <a:rPr lang="fr" sz="900" u="sng">
                <a:solidFill>
                  <a:schemeClr val="hlink"/>
                </a:solidFill>
                <a:hlinkClick r:id="rId4"/>
              </a:rPr>
              <a:t>https://www.sigmamagic.com/blogs/crime-analysis-using-k-means-clustering/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Clustering K-Means : </a:t>
            </a:r>
            <a:r>
              <a:rPr lang="fr" sz="900" u="sng">
                <a:solidFill>
                  <a:schemeClr val="hlink"/>
                </a:solidFill>
                <a:hlinkClick r:id="rId5"/>
              </a:rPr>
              <a:t>https://fr.linuxteaching.com/article/kmeans_clustering#what_is_meant_by_kmeans_clustering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K-Means Clustering : </a:t>
            </a:r>
            <a:r>
              <a:rPr lang="fr" sz="900" u="sng">
                <a:solidFill>
                  <a:schemeClr val="hlink"/>
                </a:solidFill>
                <a:hlinkClick r:id="rId6"/>
              </a:rPr>
              <a:t>https://www.techopedia.com/definition/32057/k-means-clustering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Tout ce que vous voulez savoir sur l’algorithme K-Means : </a:t>
            </a:r>
            <a:r>
              <a:rPr lang="fr" sz="900" u="sng">
                <a:solidFill>
                  <a:schemeClr val="hlink"/>
                </a:solidFill>
                <a:hlinkClick r:id="rId7"/>
              </a:rPr>
              <a:t>https://mrmint.fr/algorithme-k-means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K-Means : Fonctionnement et utilisation dans un projet de clustering : </a:t>
            </a:r>
            <a:r>
              <a:rPr lang="fr" sz="900" u="sng">
                <a:solidFill>
                  <a:schemeClr val="hlink"/>
                </a:solidFill>
                <a:hlinkClick r:id="rId8"/>
              </a:rPr>
              <a:t>https://www.data-transitionnumerique.com/k-means/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