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Comfortaa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bold.fntdata"/><Relationship Id="rId25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7300dd96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7300dd96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300dd96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7300dd96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7300dd96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7300dd96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7300dd96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7300dd96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85f897d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85f897d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7300dd96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7300dd96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7300dd96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7300dd96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85f897d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85f897d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7300dd96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7300dd96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7300dd96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7300dd96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7300dd96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7300dd96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37300dd96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37300dd96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ext-decision.fr/wiki/failles-securite-informatique" TargetMode="External"/><Relationship Id="rId4" Type="http://schemas.openxmlformats.org/officeDocument/2006/relationships/hyperlink" Target="https://www.apog.net/principales-failles-securite-wifi" TargetMode="External"/><Relationship Id="rId5" Type="http://schemas.openxmlformats.org/officeDocument/2006/relationships/hyperlink" Target="https://www.imperva.com/learn/application-security/man-in-the-middle-attack-mitm/" TargetMode="External"/><Relationship Id="rId6" Type="http://schemas.openxmlformats.org/officeDocument/2006/relationships/hyperlink" Target="https://www.imperva.com/learn/application-security/man-in-the-middle-attack-mit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pog.net/cybersecurit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3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Les </a:t>
            </a:r>
            <a:r>
              <a:rPr lang="fr" sz="3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failles de sécurité du WiFi</a:t>
            </a:r>
            <a:endParaRPr sz="4733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Anthony.D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ctrTitle"/>
          </p:nvPr>
        </p:nvSpPr>
        <p:spPr>
          <a:xfrm>
            <a:off x="824000" y="248250"/>
            <a:ext cx="8004600" cy="32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2300">
                <a:latin typeface="Arial"/>
                <a:ea typeface="Arial"/>
                <a:cs typeface="Arial"/>
                <a:sym typeface="Arial"/>
              </a:rPr>
              <a:t>KRACK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lang="fr" sz="1300">
                <a:latin typeface="Comfortaa"/>
                <a:ea typeface="Comfortaa"/>
                <a:cs typeface="Comfortaa"/>
                <a:sym typeface="Comfortaa"/>
              </a:rPr>
              <a:t>L’attaque s’intitule KRACK, pour </a:t>
            </a:r>
            <a:r>
              <a:rPr lang="fr" sz="1300">
                <a:latin typeface="Comfortaa"/>
                <a:ea typeface="Comfortaa"/>
                <a:cs typeface="Comfortaa"/>
                <a:sym typeface="Comfortaa"/>
              </a:rPr>
              <a:t>K</a:t>
            </a:r>
            <a:r>
              <a:rPr b="0" lang="fr" sz="1300">
                <a:latin typeface="Comfortaa"/>
                <a:ea typeface="Comfortaa"/>
                <a:cs typeface="Comfortaa"/>
                <a:sym typeface="Comfortaa"/>
              </a:rPr>
              <a:t>ey </a:t>
            </a:r>
            <a:r>
              <a:rPr lang="fr" sz="1300"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b="0" lang="fr" sz="1300">
                <a:latin typeface="Comfortaa"/>
                <a:ea typeface="Comfortaa"/>
                <a:cs typeface="Comfortaa"/>
                <a:sym typeface="Comfortaa"/>
              </a:rPr>
              <a:t>einstallation</a:t>
            </a:r>
            <a:r>
              <a:rPr b="0" lang="fr" sz="13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fr" sz="1300"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b="0" lang="fr" sz="1300">
                <a:latin typeface="Comfortaa"/>
                <a:ea typeface="Comfortaa"/>
                <a:cs typeface="Comfortaa"/>
                <a:sym typeface="Comfortaa"/>
              </a:rPr>
              <a:t>tta</a:t>
            </a:r>
            <a:r>
              <a:rPr lang="fr" sz="1300">
                <a:latin typeface="Comfortaa"/>
                <a:ea typeface="Comfortaa"/>
                <a:cs typeface="Comfortaa"/>
                <a:sym typeface="Comfortaa"/>
              </a:rPr>
              <a:t>ck</a:t>
            </a:r>
            <a:r>
              <a:rPr b="0" lang="fr" sz="1300">
                <a:latin typeface="Comfortaa"/>
                <a:ea typeface="Comfortaa"/>
                <a:cs typeface="Comfortaa"/>
                <a:sym typeface="Comfortaa"/>
              </a:rPr>
              <a:t>s. </a:t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lang="fr" sz="1300">
                <a:latin typeface="Comfortaa"/>
                <a:ea typeface="Comfortaa"/>
                <a:cs typeface="Comfortaa"/>
                <a:sym typeface="Comfortaa"/>
              </a:rPr>
              <a:t>Quasiment tous les terminaux </a:t>
            </a:r>
            <a:r>
              <a:rPr b="0" i="1" lang="fr" sz="1300">
                <a:latin typeface="Comfortaa"/>
                <a:ea typeface="Comfortaa"/>
                <a:cs typeface="Comfortaa"/>
                <a:sym typeface="Comfortaa"/>
              </a:rPr>
              <a:t>« qui supportent le Wi-Fi »</a:t>
            </a:r>
            <a:r>
              <a:rPr b="0" lang="fr" sz="1300">
                <a:latin typeface="Comfortaa"/>
                <a:ea typeface="Comfortaa"/>
                <a:cs typeface="Comfortaa"/>
                <a:sym typeface="Comfortaa"/>
              </a:rPr>
              <a:t> peuvent être espionnés grâce à la faille du protocole WPA2 : </a:t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0" lang="fr" sz="1300">
                <a:latin typeface="Comfortaa"/>
                <a:ea typeface="Comfortaa"/>
                <a:cs typeface="Comfortaa"/>
                <a:sym typeface="Comfortaa"/>
              </a:rPr>
              <a:t>les téléphones Android et iOS, les systèmes basés sur un OS Apple, Windows, OpenBSD, MediaTek, Linksys…</a:t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0" sz="13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22"/>
          <p:cNvSpPr txBox="1"/>
          <p:nvPr>
            <p:ph idx="1" type="subTitle"/>
          </p:nvPr>
        </p:nvSpPr>
        <p:spPr>
          <a:xfrm>
            <a:off x="824000" y="3596300"/>
            <a:ext cx="71511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le site Krack Attacks, le chercheur montre comment il peut accéder à un réseau Wi-Fi en craquant la clé WPA2. Sur la vidéo ci-dessous, on voit toutes les données qui transitent entre un smartphone et le routeur connecté à Internet. Requêtes effectuées sur Google, sites consultés… et même des informations personnelles très sensibles, comme les identifiants (adresse email, mot de passe en clair…).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824000" y="256650"/>
            <a:ext cx="5857800" cy="42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Sources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11" u="sng">
                <a:solidFill>
                  <a:schemeClr val="hlink"/>
                </a:solidFill>
                <a:hlinkClick r:id="rId3"/>
              </a:rPr>
              <a:t>https://www.next-decision.fr/wiki/failles-securite-informatique</a:t>
            </a:r>
            <a:endParaRPr sz="151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22" u="sng">
                <a:solidFill>
                  <a:schemeClr val="hlink"/>
                </a:solidFill>
                <a:hlinkClick r:id="rId4"/>
              </a:rPr>
              <a:t>https://www.apog.net/principales-failles-securite-wifi</a:t>
            </a:r>
            <a:endParaRPr sz="1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22" u="sng">
                <a:solidFill>
                  <a:schemeClr val="hlink"/>
                </a:solidFill>
                <a:hlinkClick r:id="rId5"/>
              </a:rPr>
              <a:t>https://www.imperva.com/learn/application-security/man-in-the-middle-attack-mitm/</a:t>
            </a:r>
            <a:endParaRPr sz="16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65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Qu’est-ce que l’attaque MITM (Man in the Middle) | Imperva</a:t>
            </a:r>
            <a:endParaRPr sz="29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Comfortaa"/>
                <a:ea typeface="Comfortaa"/>
                <a:cs typeface="Comfortaa"/>
                <a:sym typeface="Comfortaa"/>
              </a:rPr>
              <a:t>Merci pour votre écoute !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Comfortaa"/>
                <a:ea typeface="Comfortaa"/>
                <a:cs typeface="Comfortaa"/>
                <a:sym typeface="Comfortaa"/>
              </a:rPr>
              <a:t>Des questions ?</a:t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-100" y="1613825"/>
            <a:ext cx="9144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latin typeface="Comfortaa"/>
                <a:ea typeface="Comfortaa"/>
                <a:cs typeface="Comfortaa"/>
                <a:sym typeface="Comfortaa"/>
              </a:rPr>
              <a:t>Fin</a:t>
            </a:r>
            <a:r>
              <a:rPr lang="fr"/>
              <a:t>  ------------------------------------------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611375"/>
            <a:ext cx="7389000" cy="4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225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Qu’est-ce qu’une faille de sécurité ?</a:t>
            </a:r>
            <a:endParaRPr sz="225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25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fr" sz="1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Une </a:t>
            </a:r>
            <a:r>
              <a:rPr lang="fr" sz="1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faille de sécurité</a:t>
            </a:r>
            <a:r>
              <a:rPr b="0" lang="fr" sz="1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fr" sz="1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vulnérabilité</a:t>
            </a:r>
            <a:r>
              <a:rPr b="0" lang="fr" sz="1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, désigne en informatique toute faiblesse d’un système (ex : une application web), qui permettrait à une personne potentiellement malveillante d'altérer le fonctionnement normal du système ou encore d'accéder à des données non autorisées.</a:t>
            </a:r>
            <a:endParaRPr b="0" sz="16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fr" sz="16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L’origine est généralement involontaire et peut résider dans la conception du logiciel ou un problème plus profond au niveau matériel.</a:t>
            </a:r>
            <a:endParaRPr b="0" sz="16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88625" y="233000"/>
            <a:ext cx="6366900" cy="44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fr" sz="2300" u="sng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Les principales failles de sécurité du WiFi</a:t>
            </a:r>
            <a:endParaRPr sz="2300" u="sng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0514" lvl="0" marL="4572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EFEFEF"/>
              </a:buClr>
              <a:buSzPct val="90209"/>
              <a:buFont typeface="Comfortaa"/>
              <a:buAutoNum type="arabicPeriod"/>
            </a:pPr>
            <a:r>
              <a:rPr lang="fr" sz="1588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Le mauvais paramétrage du réseau : la première faille de sécurité d’un WiFi</a:t>
            </a:r>
            <a:endParaRPr sz="1588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0514" lvl="0" marL="4572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EFEFEF"/>
              </a:buClr>
              <a:buSzPct val="90209"/>
              <a:buFont typeface="Comfortaa"/>
              <a:buAutoNum type="arabicPeriod"/>
            </a:pPr>
            <a:r>
              <a:rPr lang="fr" sz="1588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Le réseau WiFi est un réseau internet visible par tous</a:t>
            </a:r>
            <a:endParaRPr sz="1588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477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3. Le « Man-in-the-middle » : l’interception des données entre l’ordinateur et le routeur</a:t>
            </a:r>
            <a:endParaRPr sz="1477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88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fr" sz="1522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4. </a:t>
            </a:r>
            <a:r>
              <a:rPr lang="fr" sz="1522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La technique par Bruteforce Krack</a:t>
            </a:r>
            <a:endParaRPr sz="1522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54175" y="4802150"/>
            <a:ext cx="659400" cy="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713575" y="94775"/>
            <a:ext cx="7788600" cy="48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88" u="sng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Le mauvais paramétrage du réseau : la première faille de sécurité d’un WiFi</a:t>
            </a:r>
            <a:endParaRPr sz="1688" u="sng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tout dispositif informatique ou électronique connecté, nécessite l’installation d’un réseau wifi au sein d’un logement ou d’une entreprise et 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demande de paramétrer une série de données indispensable à son bon fonctionnement.</a:t>
            </a:r>
            <a:endParaRPr b="0" sz="1433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Or, peu savent quels sont 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les bons réflexes à avoir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à l’heure de choisir les paramètres qui 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déterminent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le niveau de</a:t>
            </a:r>
            <a:r>
              <a:rPr b="0" lang="fr" sz="1433">
                <a:solidFill>
                  <a:srgbClr val="EFEFEF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cyberprotection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de votre réseau. </a:t>
            </a:r>
            <a:endParaRPr b="0" sz="1433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En effet, tout réseau wifi offre d’origine plusieurs dispositifs pour lutter contre d’éventuelles </a:t>
            </a:r>
            <a:r>
              <a:rPr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cyberattaques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. Mais encore faut-il savoir 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comment activer ces dispositifs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et faire en sorte qu’ils soient 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efficaces.</a:t>
            </a:r>
            <a:endParaRPr b="0" sz="1433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Pour éviter de faire des erreurs à l’heure de régler les paramètres de sécurité de son réseau, il est possible de faire appel à 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un expert en cybersécurité</a:t>
            </a:r>
            <a:endParaRPr sz="2022" u="sng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54175" y="4802150"/>
            <a:ext cx="659400" cy="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713575" y="94775"/>
            <a:ext cx="7788600" cy="48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688" u="sng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Solution contre les </a:t>
            </a:r>
            <a:r>
              <a:rPr lang="fr" sz="1688" u="sng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failles de sécurité d’un WiFi</a:t>
            </a:r>
            <a:endParaRPr sz="1688" u="sng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88" u="sng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811" u="sng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Désactivez le DHCP : Le poste-frontière du routeur !</a:t>
            </a:r>
            <a:endParaRPr sz="1811" u="sng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fr" sz="1688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Pour faire simple : Le DHCP distribue les adresses IP (indispensables pour naviguer sur internet) aux différents appareils connectés sur le réseau du routeur.</a:t>
            </a:r>
            <a:endParaRPr b="0" sz="1688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fr" sz="1688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désactiver le DHCP va suspendre l’attribution automatique des adresses IP, il va donc falloir que nous attribuions les adresses IP à la main.</a:t>
            </a:r>
            <a:endParaRPr b="0" sz="1688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fr" sz="1688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Pour cela il faut faire la liste de TOUS les appareils que l’on veut connecter au réseau et on y associe une IP de la plage du routeur.</a:t>
            </a:r>
            <a:endParaRPr b="0" sz="1688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88" u="sng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700" u="sng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Filtrez les adresses MAC : Seuls vos appareils peuvent se connecter !</a:t>
            </a:r>
            <a:endParaRPr sz="1700" u="sng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1433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54175" y="4802150"/>
            <a:ext cx="659400" cy="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ctrTitle"/>
          </p:nvPr>
        </p:nvSpPr>
        <p:spPr>
          <a:xfrm>
            <a:off x="387000" y="103375"/>
            <a:ext cx="8391600" cy="49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u="sng">
                <a:latin typeface="Comfortaa"/>
                <a:ea typeface="Comfortaa"/>
                <a:cs typeface="Comfortaa"/>
                <a:sym typeface="Comfortaa"/>
              </a:rPr>
              <a:t>Le réseau WiFi est un réseau internet visible par tous</a:t>
            </a:r>
            <a:endParaRPr sz="25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Le réseau wifi représente à la fois </a:t>
            </a:r>
            <a:r>
              <a:rPr b="0" lang="fr" sz="191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un avantage et un inconvénient</a:t>
            </a: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b="0" sz="191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Que le réseau internet soit accessible sans besoin de connexion câblée permet aussi à des personnes non autorisées </a:t>
            </a:r>
            <a:r>
              <a:rPr b="0" lang="fr" sz="191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d’accéder à votre réseau</a:t>
            </a: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 et, le cas échéant, de s’y </a:t>
            </a:r>
            <a:r>
              <a:rPr b="0" lang="fr" sz="191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connecter</a:t>
            </a: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. </a:t>
            </a:r>
            <a:endParaRPr b="0" sz="191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1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88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Aujourd’hui, </a:t>
            </a:r>
            <a:r>
              <a:rPr b="0" lang="fr" sz="191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un réseau visible</a:t>
            </a: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0" lang="fr" sz="191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mal protégé</a:t>
            </a: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 par un mot de passe est sans doute la principale porte d’entrée des hackers, heureusement, il existe des techniques qui permettent de limiter ce risque. Il s’agira par exemple </a:t>
            </a:r>
            <a:r>
              <a:rPr b="0" lang="fr" sz="191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d’exiger un mot de passe élevé</a:t>
            </a: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 pour </a:t>
            </a:r>
            <a:r>
              <a:rPr b="0" lang="fr" sz="191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se connecter</a:t>
            </a:r>
            <a:r>
              <a:rPr b="0" lang="fr" sz="1911">
                <a:latin typeface="Comfortaa"/>
                <a:ea typeface="Comfortaa"/>
                <a:cs typeface="Comfortaa"/>
                <a:sym typeface="Comfortaa"/>
              </a:rPr>
              <a:t> au réseau ou </a:t>
            </a:r>
            <a:r>
              <a:rPr b="0" lang="fr" sz="191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 rendre invisible le réseau</a:t>
            </a:r>
            <a:endParaRPr b="0" sz="191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1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Vous voulez rendre la vie impossible aux hackers ? Mettez quelques caractères spéciaux bien Français dans votre SSID (EDIT: dans votre </a:t>
            </a:r>
            <a:r>
              <a:rPr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mot de passe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) «ç, à, é, è… » Ces caractères propres à la langue 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française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ont moins de chance de figurer dans les dictionnaires des pirates anglophones…</a:t>
            </a:r>
            <a:endParaRPr b="0" sz="2244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7" name="Google Shape;307;p18"/>
          <p:cNvSpPr txBox="1"/>
          <p:nvPr>
            <p:ph idx="1" type="subTitle"/>
          </p:nvPr>
        </p:nvSpPr>
        <p:spPr>
          <a:xfrm>
            <a:off x="53950" y="4971725"/>
            <a:ext cx="599700" cy="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824000" y="242850"/>
            <a:ext cx="7954500" cy="45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2566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« Man-in-the-middle »</a:t>
            </a:r>
            <a:endParaRPr sz="2566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1566" u="sng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Qu’est-ce que l’attaque MITM ?</a:t>
            </a:r>
            <a:endParaRPr sz="1566" u="sng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Cette faille de sécurité du réseau wifi découle également du principal avantage du wifi : 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sa technologie sans fil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. Le « </a:t>
            </a:r>
            <a:r>
              <a:rPr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Man-in-the-middle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» est une </a:t>
            </a:r>
            <a:r>
              <a:rPr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cyberattaque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qui consiste à intercepter les données qui transitent entre un ordinateur et le routeur, comme une personne qui lirait vos lettres avant qu’elles n’arrivent au destinataire.</a:t>
            </a:r>
            <a:endParaRPr b="0" sz="1433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C’est 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une des </a:t>
            </a:r>
            <a:r>
              <a:rPr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failles de sécurité informatique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les plus importantes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et les plus dangereuses, d’un réseau wifi. En effet, la « personne au milieu » qui scrute vos connexions et les informations échangées sur votre réseau pourra alors dérober de nombreuses informations, telles que 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des mots de passe, des numéros de carte bleue, etc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b="0" sz="1433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Aujourd’hui, plusieurs outils permettent de se protéger contre cette faille, ce sont les </a:t>
            </a:r>
            <a:r>
              <a:rPr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clés de sécurité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, qui consistent à </a:t>
            </a:r>
            <a:r>
              <a:rPr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crypter les données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entre votre ordinateur et le routeur wifi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. Ces clés de sécurité sont davantage connues sous le nom de </a:t>
            </a:r>
            <a:r>
              <a:rPr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WEP</a:t>
            </a:r>
            <a:r>
              <a:rPr b="0"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WPA2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et </a:t>
            </a:r>
            <a:r>
              <a:rPr lang="fr" sz="1433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WPA3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. Malheureusement, ces protocoles ne sont pas suffisants pour totalement sécuriser correctement un réseau Wifi et le protéger de</a:t>
            </a:r>
            <a:r>
              <a:rPr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cyber attaquants</a:t>
            </a:r>
            <a:r>
              <a:rPr b="0" lang="fr" sz="1433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motivés.</a:t>
            </a:r>
            <a:endParaRPr sz="1788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2566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594763" y="291150"/>
            <a:ext cx="7954500" cy="45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fr" sz="2566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« Man-in-the-middle »</a:t>
            </a:r>
            <a:endParaRPr sz="2566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566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566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566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566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566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2566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8" y="987975"/>
            <a:ext cx="8335325" cy="38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594763" y="291150"/>
            <a:ext cx="7954500" cy="45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fr" sz="171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« Man-in-the-middle »</a:t>
            </a:r>
            <a:endParaRPr sz="171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fr" sz="1710" u="sng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Pour les utilisateurs, cela signifie :</a:t>
            </a:r>
            <a:endParaRPr sz="1710" u="sng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7185" lvl="0" marL="457200" rtl="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EFEFEF"/>
              </a:buClr>
              <a:buSzPts val="1710"/>
              <a:buFont typeface="Comfortaa"/>
              <a:buChar char="-"/>
            </a:pPr>
            <a:r>
              <a:rPr lang="fr" sz="171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Éviter les connexions WiFi qui ne sont pas protégées par mot de passe.</a:t>
            </a:r>
            <a:endParaRPr sz="171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718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10"/>
              <a:buFont typeface="Comfortaa"/>
              <a:buChar char="-"/>
            </a:pPr>
            <a:r>
              <a:rPr lang="fr" sz="171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Faire attention aux notifications du navigateur signalant qu’un site Web n’est pas sécurisé.</a:t>
            </a:r>
            <a:endParaRPr sz="171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718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10"/>
              <a:buFont typeface="Comfortaa"/>
              <a:buChar char="-"/>
            </a:pPr>
            <a:r>
              <a:rPr lang="fr" sz="171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Déconnexion immédiate d’une application sécurisée lorsqu’elle n’est pas utilisée.</a:t>
            </a:r>
            <a:endParaRPr sz="171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7185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710"/>
              <a:buFont typeface="Comfortaa"/>
              <a:buChar char="-"/>
            </a:pPr>
            <a:r>
              <a:rPr lang="fr" sz="1710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Ne pas utiliser les réseaux publics (p. ex., cafés, hôtels) lors de transactions sensibles.</a:t>
            </a:r>
            <a:endParaRPr sz="171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990"/>
              <a:buNone/>
            </a:pPr>
            <a:r>
              <a:t/>
            </a:r>
            <a:endParaRPr sz="171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