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6.xml"/><Relationship Id="rId22" Type="http://schemas.openxmlformats.org/officeDocument/2006/relationships/font" Target="fonts/Karla-boldItalic.fntdata"/><Relationship Id="rId10" Type="http://schemas.openxmlformats.org/officeDocument/2006/relationships/slide" Target="slides/slide5.xml"/><Relationship Id="rId21" Type="http://schemas.openxmlformats.org/officeDocument/2006/relationships/font" Target="fonts/Kar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53b3990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53b3990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53b3990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53b3990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53b3990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53b3990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53b3990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53b3990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253b3990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253b3990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53b3990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253b3990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53b3990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253b3990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53b3990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53b3990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253b3990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253b3990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android.com/android/applications/securite-applications/465780_krack-wpa2-wifi-recapitulatif-correctifs" TargetMode="External"/><Relationship Id="rId4" Type="http://schemas.openxmlformats.org/officeDocument/2006/relationships/hyperlink" Target="https://www.frandroid.com/android/applications/securite-applications/465780_krack-wpa2-wifi-recapitulatif-correctifs" TargetMode="External"/><Relationship Id="rId5" Type="http://schemas.openxmlformats.org/officeDocument/2006/relationships/hyperlink" Target="https://www.frandroid.com/culture-tech/481508_wpa3-apres-krack-une-nouvelle-norme-wi-fi-veut-mieux-proteger-nos-appareils" TargetMode="External"/><Relationship Id="rId6" Type="http://schemas.openxmlformats.org/officeDocument/2006/relationships/hyperlink" Target="https://www.frandroid.com/culture-tech/481508_wpa3-apres-krack-une-nouvelle-norme-wi-fi-veut-mieux-proteger-nos-apparei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.avm.de/fr/conseils/naviguer-sur-internet-en-toute-securite/wpa3-quest-ce-que-le-nouveau-chiffrement-wi-fi/" TargetMode="External"/><Relationship Id="rId4" Type="http://schemas.openxmlformats.org/officeDocument/2006/relationships/hyperlink" Target="https://www.asus.com/be-fr/support/FAQ/1042478/" TargetMode="External"/><Relationship Id="rId5" Type="http://schemas.openxmlformats.org/officeDocument/2006/relationships/hyperlink" Target="https://www.papergeek.fr/wpa3-tout-savoir-sur-le-nouveau-protocole-securite-wifi-82531" TargetMode="External"/><Relationship Id="rId6" Type="http://schemas.openxmlformats.org/officeDocument/2006/relationships/hyperlink" Target="https://www.frandroid.com/comment-faire/512973_wpa3-la-nouvelle-norme-de-securite-wi-fi-arrive-14-ans-apres-le-wpa2" TargetMode="External"/><Relationship Id="rId7" Type="http://schemas.openxmlformats.org/officeDocument/2006/relationships/hyperlink" Target="https://david-informaticien.com/blog/conseils-pratiques/2929-wpa3-le-wi-fi-enfin-100-sur" TargetMode="External"/><Relationship Id="rId8" Type="http://schemas.openxmlformats.org/officeDocument/2006/relationships/hyperlink" Target="https://www.it-connect.fr/?s=wp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38" y="1006413"/>
            <a:ext cx="5985125" cy="3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115200" y="480875"/>
            <a:ext cx="38655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434343"/>
                </a:solidFill>
              </a:rPr>
              <a:t>WPA 3 Pourquoi </a:t>
            </a:r>
            <a:r>
              <a:rPr lang="fr" sz="3400">
                <a:solidFill>
                  <a:srgbClr val="434343"/>
                </a:solidFill>
              </a:rPr>
              <a:t> ?</a:t>
            </a:r>
            <a:r>
              <a:rPr lang="fr" sz="3400"/>
              <a:t> </a:t>
            </a:r>
            <a:endParaRPr sz="3400"/>
          </a:p>
        </p:txBody>
      </p:sp>
      <p:sp>
        <p:nvSpPr>
          <p:cNvPr id="81" name="Google Shape;81;p16"/>
          <p:cNvSpPr txBox="1"/>
          <p:nvPr/>
        </p:nvSpPr>
        <p:spPr>
          <a:xfrm>
            <a:off x="139950" y="1309050"/>
            <a:ext cx="3816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En janvier, quelques mois après</a:t>
            </a:r>
            <a:r>
              <a:rPr lang="fr" sz="19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" sz="1900" u="sng">
                <a:solidFill>
                  <a:schemeClr val="hlink"/>
                </a:solidFill>
                <a:hlinkClick r:id="rId4"/>
              </a:rPr>
              <a:t>la découverte de la faille de sécurité KRACK</a:t>
            </a:r>
            <a:r>
              <a:rPr lang="fr" sz="1900">
                <a:solidFill>
                  <a:schemeClr val="dk1"/>
                </a:solidFill>
              </a:rPr>
              <a:t> qui remettait en question la sûreté d’absolument tous les terminaux connectés en Wi-Fi,</a:t>
            </a:r>
            <a:r>
              <a:rPr lang="fr" sz="19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" sz="1900" u="sng">
                <a:solidFill>
                  <a:schemeClr val="hlink"/>
                </a:solidFill>
                <a:hlinkClick r:id="rId6"/>
              </a:rPr>
              <a:t>le consortium WiFi Alliance présentait le protocole WPA3</a:t>
            </a:r>
            <a:r>
              <a:rPr lang="fr" sz="1900">
                <a:solidFill>
                  <a:schemeClr val="dk1"/>
                </a:solidFill>
              </a:rPr>
              <a:t>. Six mois plus tard, ce dernier est désormais effectif.</a:t>
            </a:r>
            <a:endParaRPr sz="2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77000" y="150300"/>
            <a:ext cx="65061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signifie KRACK et comment cela fonctionne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445725" y="-47150"/>
            <a:ext cx="1549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Ce que fait le KRACK, c'est qu'il force le client vulnérable à réinstaller la clé qui est déjà utilisée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36350" y="1368300"/>
            <a:ext cx="650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Le KRACK exploite le 4-Way Handshake qui est générallement fait quand un utilisateur se connecte à un réseau Wi-Fi protégé par le protocole WPA2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Ce que fait le KRACK, c'est qu'il force le client vulnérable à réinstaller la clé qui est déjà utilisée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De cette façon, la 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clé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 cryptographique est répétée, permettant de 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contourner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 le cryptage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77000" y="150300"/>
            <a:ext cx="60123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WPA3 est le nom de la nouvelle norme de sécurisation du Wi-Fi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47500" y="1516400"/>
            <a:ext cx="662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WPA signifie </a:t>
            </a:r>
            <a:r>
              <a:rPr b="1" lang="fr" sz="1700">
                <a:solidFill>
                  <a:schemeClr val="dk1"/>
                </a:solidFill>
              </a:rPr>
              <a:t>W</a:t>
            </a:r>
            <a:r>
              <a:rPr lang="fr" sz="1700">
                <a:solidFill>
                  <a:schemeClr val="dk1"/>
                </a:solidFill>
              </a:rPr>
              <a:t>i-Fi </a:t>
            </a:r>
            <a:r>
              <a:rPr b="1" lang="fr" sz="1700">
                <a:solidFill>
                  <a:schemeClr val="dk1"/>
                </a:solidFill>
              </a:rPr>
              <a:t>P</a:t>
            </a:r>
            <a:r>
              <a:rPr lang="fr" sz="1700">
                <a:solidFill>
                  <a:schemeClr val="dk1"/>
                </a:solidFill>
              </a:rPr>
              <a:t>rotected </a:t>
            </a:r>
            <a:r>
              <a:rPr b="1" lang="fr" sz="1700">
                <a:solidFill>
                  <a:schemeClr val="dk1"/>
                </a:solidFill>
              </a:rPr>
              <a:t>A</a:t>
            </a:r>
            <a:r>
              <a:rPr lang="fr" sz="1700">
                <a:solidFill>
                  <a:schemeClr val="dk1"/>
                </a:solidFill>
              </a:rPr>
              <a:t>ccess et détermine le procédé selon lequel un périphérique Wi-Fi se connecte à une base Wi-Fi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00" y="2268200"/>
            <a:ext cx="5917694" cy="2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77000" y="150300"/>
            <a:ext cx="60123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Quelles sont les nouveautés de WPA3 ?</a:t>
            </a:r>
            <a:endParaRPr sz="3100">
              <a:solidFill>
                <a:srgbClr val="434343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47500" y="1516400"/>
            <a:ext cx="662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Le WPA3 utilise des procédés de chiffrement modernes (SAE)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16625" y="2355550"/>
            <a:ext cx="670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un nouveau niveau de sécurité accru contre les « attaques par dictionnaire »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arla"/>
                <a:ea typeface="Karla"/>
                <a:cs typeface="Karla"/>
                <a:sym typeface="Karla"/>
              </a:rPr>
              <a:t>un 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système</a:t>
            </a:r>
            <a:r>
              <a:rPr lang="fr">
                <a:latin typeface="Karla"/>
                <a:ea typeface="Karla"/>
                <a:cs typeface="Karla"/>
                <a:sym typeface="Karla"/>
              </a:rPr>
              <a:t> contre l'essai systématique automatisé de mots de passe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19175" y="3629075"/>
            <a:ext cx="698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Karla"/>
                <a:ea typeface="Karla"/>
                <a:cs typeface="Karla"/>
                <a:sym typeface="Karla"/>
              </a:rPr>
              <a:t>d'autres caractéristiques de sécurité deviennent obligatoires</a:t>
            </a:r>
            <a:endParaRPr b="1"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Karla"/>
                <a:ea typeface="Karla"/>
                <a:cs typeface="Karla"/>
                <a:sym typeface="Karla"/>
              </a:rPr>
              <a:t>Les trames de gestion protegées (Protected Management Frames, PMF)</a:t>
            </a:r>
            <a:endParaRPr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08825" y="471900"/>
            <a:ext cx="4801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 quoi est-elle différente de WPA2?</a:t>
            </a:r>
            <a:endParaRPr sz="17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34343"/>
                </a:solidFill>
              </a:rPr>
              <a:t>WPA2   					WPA3</a:t>
            </a:r>
            <a:endParaRPr u="sng">
              <a:solidFill>
                <a:srgbClr val="434343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434343"/>
                </a:solidFill>
              </a:rPr>
              <a:t>-</a:t>
            </a:r>
            <a:r>
              <a:rPr lang="fr" sz="1700">
                <a:solidFill>
                  <a:srgbClr val="434343"/>
                </a:solidFill>
              </a:rPr>
              <a:t>partage de mot de passe (mauvais) ou via WPS.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-</a:t>
            </a:r>
            <a:r>
              <a:rPr lang="fr">
                <a:solidFill>
                  <a:srgbClr val="434343"/>
                </a:solidFill>
              </a:rPr>
              <a:t>hachages de 23 bits </a:t>
            </a:r>
            <a:r>
              <a:rPr lang="fr" sz="1500">
                <a:solidFill>
                  <a:srgbClr val="434343"/>
                </a:solidFill>
              </a:rPr>
              <a:t> (pour connecter les dispositifs 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3673850" y="1578025"/>
            <a:ext cx="26718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- </a:t>
            </a:r>
            <a:r>
              <a:rPr lang="fr">
                <a:solidFill>
                  <a:srgbClr val="434343"/>
                </a:solidFill>
              </a:rPr>
              <a:t>hachages de 384 bits</a:t>
            </a:r>
            <a:r>
              <a:rPr lang="fr" sz="1500">
                <a:solidFill>
                  <a:srgbClr val="434343"/>
                </a:solidFill>
              </a:rPr>
              <a:t> (pour connecter les dispositifs )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</a:rPr>
              <a:t>- Les routers WPA3 utiliseront Wi‑Fi CERTIFIED Enhanced Open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</a:rPr>
              <a:t>( </a:t>
            </a:r>
            <a:r>
              <a:rPr lang="fr" sz="1400">
                <a:solidFill>
                  <a:srgbClr val="434343"/>
                </a:solidFill>
              </a:rPr>
              <a:t>lorsque les dispositifs se connectent au router wifi sur un réseau ouvert, il y a un codage fort entre le dispositif et le router</a:t>
            </a:r>
            <a:r>
              <a:rPr lang="fr" sz="1500">
                <a:solidFill>
                  <a:srgbClr val="434343"/>
                </a:solidFill>
              </a:rPr>
              <a:t> )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</a:rPr>
              <a:t>- Sécuriter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55075" y="292250"/>
            <a:ext cx="6042000" cy="45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Quand pourrais-je profiter du WPA3 pour mon wifi?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-Lorsque les constructeurs de </a:t>
            </a:r>
            <a:r>
              <a:rPr lang="fr" sz="1800">
                <a:solidFill>
                  <a:schemeClr val="lt1"/>
                </a:solidFill>
              </a:rPr>
              <a:t>routeurs</a:t>
            </a:r>
            <a:r>
              <a:rPr lang="fr" sz="1800">
                <a:solidFill>
                  <a:schemeClr val="lt1"/>
                </a:solidFill>
              </a:rPr>
              <a:t> </a:t>
            </a:r>
            <a:r>
              <a:rPr lang="fr" sz="1800">
                <a:solidFill>
                  <a:schemeClr val="lt1"/>
                </a:solidFill>
              </a:rPr>
              <a:t>intègrent</a:t>
            </a:r>
            <a:r>
              <a:rPr lang="fr" sz="1800">
                <a:solidFill>
                  <a:schemeClr val="lt1"/>
                </a:solidFill>
              </a:rPr>
              <a:t> la  nouvelles normes</a:t>
            </a:r>
            <a:r>
              <a:rPr lang="fr" sz="2700"/>
              <a:t> </a:t>
            </a:r>
            <a:r>
              <a:rPr lang="fr" sz="1700">
                <a:solidFill>
                  <a:schemeClr val="lt1"/>
                </a:solidFill>
              </a:rPr>
              <a:t>à leurs</a:t>
            </a:r>
            <a:r>
              <a:rPr lang="fr" sz="1700">
                <a:solidFill>
                  <a:schemeClr val="lt1"/>
                </a:solidFill>
              </a:rPr>
              <a:t> produits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 -En modifiant les paramètres de mon routeurs si  celui </a:t>
            </a:r>
            <a:r>
              <a:rPr lang="fr" sz="1700">
                <a:solidFill>
                  <a:schemeClr val="lt1"/>
                </a:solidFill>
              </a:rPr>
              <a:t>ci est</a:t>
            </a:r>
            <a:r>
              <a:rPr lang="fr" sz="1700">
                <a:solidFill>
                  <a:schemeClr val="lt1"/>
                </a:solidFill>
              </a:rPr>
              <a:t> compatible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     -En prenant </a:t>
            </a:r>
            <a:r>
              <a:rPr lang="fr" sz="1700">
                <a:solidFill>
                  <a:schemeClr val="lt1"/>
                </a:solidFill>
              </a:rPr>
              <a:t>patience</a:t>
            </a:r>
            <a:r>
              <a:rPr lang="fr" sz="1700">
                <a:solidFill>
                  <a:schemeClr val="lt1"/>
                </a:solidFill>
              </a:rPr>
              <a:t> 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798750" y="1457150"/>
            <a:ext cx="549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</a:t>
            </a:r>
            <a:r>
              <a:rPr b="1" lang="fr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ÉCOUTE</a:t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Sources 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38250" y="1504950"/>
            <a:ext cx="53241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3"/>
              </a:rPr>
              <a:t>https://be.avm.de/fr/conseils/naviguer-sur-internet-en-toute-securite/wpa3-quest-ce-que-le-nouveau-chiffrement-wi-fi/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4"/>
              </a:rPr>
              <a:t>https://www.asus.com/be-fr/support/FAQ/1042478/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5"/>
              </a:rPr>
              <a:t>https://www.papergeek.fr/wpa3-tout-savoir-sur-le-nouveau-protocole-securite-wifi-82531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6"/>
              </a:rPr>
              <a:t>https://www.frandroid.com/comment-faire/512973_wpa3-la-nouvelle-norme-de-securite-wi-fi-arrive-14-ans-apres-le-wpa2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7"/>
              </a:rPr>
              <a:t>https://david-informaticien.com/blog/conseils-pratiques/2929-wpa3-le-wi-fi-enfin-100-sur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8"/>
              </a:rPr>
              <a:t>https://www.it-connect.fr/?s=wpa3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