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0"/>
  </p:notesMasterIdLst>
  <p:sldIdLst>
    <p:sldId id="258" r:id="rId2"/>
    <p:sldId id="426" r:id="rId3"/>
    <p:sldId id="1128" r:id="rId4"/>
    <p:sldId id="1129" r:id="rId5"/>
    <p:sldId id="1093" r:id="rId6"/>
    <p:sldId id="1130" r:id="rId7"/>
    <p:sldId id="1131" r:id="rId8"/>
    <p:sldId id="1132" r:id="rId9"/>
    <p:sldId id="1133" r:id="rId10"/>
    <p:sldId id="1134" r:id="rId11"/>
    <p:sldId id="1135" r:id="rId12"/>
    <p:sldId id="1136" r:id="rId13"/>
    <p:sldId id="1137" r:id="rId14"/>
    <p:sldId id="1138" r:id="rId15"/>
    <p:sldId id="1139" r:id="rId16"/>
    <p:sldId id="1140" r:id="rId17"/>
    <p:sldId id="1094" r:id="rId18"/>
    <p:sldId id="114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5F8ED"/>
    <a:srgbClr val="F4F7EA"/>
    <a:srgbClr val="FAFBF5"/>
    <a:srgbClr val="FFFFFF"/>
    <a:srgbClr val="F0E8E7"/>
    <a:srgbClr val="FEFEFD"/>
    <a:srgbClr val="EFF3E1"/>
    <a:srgbClr val="E6EDD1"/>
    <a:srgbClr val="EB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4791" autoAdjust="0"/>
  </p:normalViewPr>
  <p:slideViewPr>
    <p:cSldViewPr>
      <p:cViewPr varScale="1">
        <p:scale>
          <a:sx n="79" d="100"/>
          <a:sy n="79" d="100"/>
        </p:scale>
        <p:origin x="612" y="27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>
                <a:latin typeface="Times New Roman" panose="02020603050405020304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>
                <a:latin typeface="Times New Roman" panose="02020603050405020304" pitchFamily="2" charset="0"/>
              </a:defRPr>
            </a:lvl1pPr>
          </a:lstStyle>
          <a:p>
            <a:endParaRPr lang="en-US" altLang="x-non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>
                <a:latin typeface="Times New Roman" panose="02020603050405020304" pitchFamily="2" charset="0"/>
              </a:defRPr>
            </a:lvl1pPr>
          </a:lstStyle>
          <a:p>
            <a:endParaRPr lang="en-US" altLang="x-none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>
                <a:latin typeface="Times New Roman" panose="02020603050405020304" pitchFamily="2" charset="0"/>
                <a:cs typeface="+mn-ea"/>
              </a:defRPr>
            </a:lvl1pPr>
          </a:lstStyle>
          <a:p>
            <a:fld id="{D6B01A8A-B071-4C34-910F-D3DE890CEB9C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cto.com/kf/web/Pyth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84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ARP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缓存中毒实验的环境。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7655"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765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、清楚网关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iptabls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iptables –F     iptables –L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全部为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ACCEPT</a:t>
            </a:r>
          </a:p>
          <a:p>
            <a:pPr indent="28765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、安装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scapy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scapy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00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70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参考：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https://blog.csdn.net/weixin_41678001/article/details/82830732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4000" b="0" i="0" dirty="0" err="1">
                <a:solidFill>
                  <a:srgbClr val="F33B45"/>
                </a:solidFill>
                <a:effectLst/>
                <a:latin typeface="PingFang SC"/>
              </a:rPr>
              <a:t>Recvfrom</a:t>
            </a:r>
            <a:r>
              <a:rPr lang="zh-CN" altLang="en-US" sz="4000" b="0" i="0" dirty="0">
                <a:solidFill>
                  <a:srgbClr val="F33B45"/>
                </a:solidFill>
                <a:effectLst/>
                <a:latin typeface="PingFang SC"/>
              </a:rPr>
              <a:t>阻塞模式。</a:t>
            </a:r>
            <a:endParaRPr lang="zh-CN" altLang="en-US" sz="40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int(x [,base ])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x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转换为一个整数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long(x [,base ])      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x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转换为一个长整数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float(x )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x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转换到一个浮点数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complex(real [,</a:t>
            </a:r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imag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 ])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创建一个复数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str(x )  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将对象 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x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转换为字符串    </a:t>
            </a:r>
          </a:p>
          <a:p>
            <a:pPr algn="l"/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repr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(x )              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将对象 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x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转换为表达式字符串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eval(str )            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用来计算在字符串中的有效</a:t>
            </a:r>
            <a:r>
              <a:rPr lang="en-US" altLang="zh-CN" sz="2800" b="0" i="0" u="none" strike="noStrike" dirty="0">
                <a:solidFill>
                  <a:srgbClr val="3399FF"/>
                </a:solidFill>
                <a:effectLst/>
                <a:latin typeface="Tahoma" panose="020B0604030504040204" pitchFamily="34" charset="0"/>
                <a:hlinkClick r:id="rId3"/>
              </a:rPr>
              <a:t>Python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表达式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,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并返回一个对象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tuple(s )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将序列 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转换为一个元组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list(s )              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将序列 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转换为一个列表    </a:t>
            </a:r>
          </a:p>
          <a:p>
            <a:pPr algn="l"/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chr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(x )  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将一个整数转换为一个字符    </a:t>
            </a:r>
          </a:p>
          <a:p>
            <a:pPr algn="l"/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unichr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(x )              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将一个整数转换为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Unicode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字符    </a:t>
            </a:r>
          </a:p>
          <a:p>
            <a:pPr algn="l"/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ord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(x )  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将一个字符转换为它的整数值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hex(x )  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将一个整数转换为一个十六进制字符串    </a:t>
            </a: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oct(x )                 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将一个整数转换为一个八进制字符串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13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180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14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48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相关处理包括哪些呢：</a:t>
            </a:r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1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、如果是交换共享信息的报文，保存共享信息，原始报文不变，发送，同时保存交换双方地址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A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B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；</a:t>
            </a:r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2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、如果是交换计算信息的报文，保存之。同时产生两个新的计算信息，分别发送到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A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B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，计算与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A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的通信密钥；</a:t>
            </a:r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3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、等待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B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返回的计算信息被截获到，计算与</a:t>
            </a:r>
            <a:r>
              <a:rPr lang="en-US" altLang="zh-CN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B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的通信密钥</a:t>
            </a:r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注意需要关闭</a:t>
            </a:r>
            <a:r>
              <a:rPr lang="en-US" altLang="zh-CN" sz="28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HostM</a:t>
            </a:r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的转发功能。</a:t>
            </a:r>
            <a:endParaRPr lang="en-US" altLang="zh-CN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zh-CN" altLang="en-US" sz="28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注意校验和的处理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15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4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28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16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634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17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03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18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4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3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29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要实现</a:t>
            </a:r>
            <a:r>
              <a:rPr lang="en-US" altLang="zh-CN" dirty="0"/>
              <a:t>DH</a:t>
            </a:r>
            <a:r>
              <a:rPr lang="zh-CN" altLang="en-US" dirty="0"/>
              <a:t>密钥协商的中间人攻击，其前提是</a:t>
            </a:r>
            <a:r>
              <a:rPr lang="en-US" altLang="zh-CN" dirty="0"/>
              <a:t>Attacker</a:t>
            </a:r>
            <a:r>
              <a:rPr lang="zh-CN" altLang="en-US" dirty="0"/>
              <a:t>能够截获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之间的通信，如何能够截获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之间的通信呢？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4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9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5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42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6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11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7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88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8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643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9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63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8765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1A8A-B071-4C34-910F-D3DE890CEB9C}" type="slidenum">
              <a:rPr lang="zh-CN" altLang="en-US" smtClean="0"/>
              <a:pPr/>
              <a:t>10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06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662006-554E-430C-8667-7F8379FC89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4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29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97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22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51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206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DA90-6AEE-4FEB-925D-6165E1FB7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4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93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0B59-F0EA-4F9E-A412-27E8F70B17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15EE58-A61E-4027-A209-03D12B914B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7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22FB71-445C-43E9-95FF-CFADB46EBE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4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C77FA1-EE2E-4B29-A2DE-96CDFBF2F1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6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7CD-7ABD-44FB-B371-9A71D7A42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2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D2EA-BFE3-4993-ACCF-BF584C0930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9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8133-2F9B-410B-8341-5965A3DFAD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1F922A-ACE3-461B-BE5E-7A7DCAC09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DD1D35-3B02-4946-8F67-9742F139DFF6}" type="slidenum">
              <a:rPr lang="zh-CN" altLang="en-US" smtClean="0"/>
              <a:pPr/>
              <a:t>‹#›</a:t>
            </a:fld>
            <a:endParaRPr lang="zh-CN" altLang="en-US">
              <a:latin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30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ChangeArrowheads="1"/>
          </p:cNvSpPr>
          <p:nvPr/>
        </p:nvSpPr>
        <p:spPr bwMode="auto">
          <a:xfrm>
            <a:off x="2351584" y="5013176"/>
            <a:ext cx="8208912" cy="74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4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针对</a:t>
            </a:r>
            <a:r>
              <a:rPr lang="en-US" altLang="zh-CN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密钥协商的中间人攻击</a:t>
            </a:r>
            <a:endParaRPr lang="zh-CN" altLang="en-US" sz="6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C0BFFA-0D23-4100-8E9B-02C913F7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203945"/>
            <a:ext cx="5904656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AB815C-FB26-4368-A439-DDE32EED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5437"/>
            <a:ext cx="6096000" cy="33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截获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的通信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95710E-F098-41A4-B9B9-F7FCDE8C2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916832"/>
            <a:ext cx="8689477" cy="41816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3348ABD3-6B0C-40F9-8D31-52CF97B90E39}"/>
              </a:ext>
            </a:extLst>
          </p:cNvPr>
          <p:cNvGrpSpPr/>
          <p:nvPr/>
        </p:nvGrpSpPr>
        <p:grpSpPr>
          <a:xfrm>
            <a:off x="6240016" y="5301208"/>
            <a:ext cx="3024336" cy="646329"/>
            <a:chOff x="6240016" y="5301208"/>
            <a:chExt cx="3024336" cy="646329"/>
          </a:xfrm>
        </p:grpSpPr>
        <p:sp>
          <p:nvSpPr>
            <p:cNvPr id="12" name="Text Box 121">
              <a:extLst>
                <a:ext uri="{FF2B5EF4-FFF2-40B4-BE49-F238E27FC236}">
                  <a16:creationId xmlns:a16="http://schemas.microsoft.com/office/drawing/2014/main" id="{69118487-BC1D-4DE3-BE12-6CEBBE2E8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016" y="5301208"/>
              <a:ext cx="201622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defPPr>
                <a:defRPr lang="en-US"/>
              </a:defPPr>
              <a:lvl1pPr algn="just">
                <a:defRPr sz="3600" b="1">
                  <a:latin typeface="隶书" panose="02010509060101010101" pitchFamily="49" charset="-122"/>
                  <a:ea typeface="隶书" panose="02010509060101010101" pitchFamily="49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Attacker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8CE1993-3CD4-4BF9-9986-1EC3726C1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5445224"/>
              <a:ext cx="1008112" cy="2502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7C6A7CB-3560-47E5-96C6-45E2E9DE4AFA}"/>
              </a:ext>
            </a:extLst>
          </p:cNvPr>
          <p:cNvGrpSpPr/>
          <p:nvPr/>
        </p:nvGrpSpPr>
        <p:grpSpPr>
          <a:xfrm>
            <a:off x="10299441" y="3104964"/>
            <a:ext cx="1701215" cy="1549029"/>
            <a:chOff x="10299441" y="3104964"/>
            <a:chExt cx="1701215" cy="1549029"/>
          </a:xfrm>
        </p:grpSpPr>
        <p:sp>
          <p:nvSpPr>
            <p:cNvPr id="10" name="Text Box 121">
              <a:extLst>
                <a:ext uri="{FF2B5EF4-FFF2-40B4-BE49-F238E27FC236}">
                  <a16:creationId xmlns:a16="http://schemas.microsoft.com/office/drawing/2014/main" id="{402A98F4-3EF6-4D3B-9326-86F158ED0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4512" y="4007664"/>
              <a:ext cx="129614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defPPr>
                <a:defRPr lang="en-US"/>
              </a:defPPr>
              <a:lvl1pPr algn="just">
                <a:defRPr sz="3600" b="1">
                  <a:latin typeface="隶书" panose="02010509060101010101" pitchFamily="49" charset="-122"/>
                  <a:ea typeface="隶书" panose="02010509060101010101" pitchFamily="49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Alice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B4DD4D4-7C39-4391-9DB8-7720922C99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99441" y="3104964"/>
              <a:ext cx="986572" cy="9738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B1D9E8B-2480-4500-9C78-CEA55E32DD1C}"/>
              </a:ext>
            </a:extLst>
          </p:cNvPr>
          <p:cNvGrpSpPr/>
          <p:nvPr/>
        </p:nvGrpSpPr>
        <p:grpSpPr>
          <a:xfrm>
            <a:off x="916860" y="2279767"/>
            <a:ext cx="1587124" cy="1229625"/>
            <a:chOff x="916860" y="2279767"/>
            <a:chExt cx="1587124" cy="1229625"/>
          </a:xfrm>
        </p:grpSpPr>
        <p:sp>
          <p:nvSpPr>
            <p:cNvPr id="11" name="Text Box 121">
              <a:extLst>
                <a:ext uri="{FF2B5EF4-FFF2-40B4-BE49-F238E27FC236}">
                  <a16:creationId xmlns:a16="http://schemas.microsoft.com/office/drawing/2014/main" id="{AFAE7849-8FFA-4C94-8DEE-0E2A91F9A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860" y="2279767"/>
              <a:ext cx="930668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defPPr>
                <a:defRPr lang="en-US"/>
              </a:defPPr>
              <a:lvl1pPr algn="just">
                <a:defRPr sz="3600" b="1">
                  <a:latin typeface="隶书" panose="02010509060101010101" pitchFamily="49" charset="-122"/>
                  <a:ea typeface="隶书" panose="02010509060101010101" pitchFamily="49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Bob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3E0A2CA-D73D-4685-8BDC-73429E8A9E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8948" y="2890898"/>
              <a:ext cx="795036" cy="6184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3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创建实验环境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E3FC98-B235-48CB-9B8A-5EDA83AAF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03" y="1412776"/>
            <a:ext cx="8776901" cy="52203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97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7195364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密钥协商的报文格式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E2138B9A-A5A8-4F98-80FD-D6F0D049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580601"/>
            <a:ext cx="985966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DH</a:t>
            </a:r>
            <a:r>
              <a:rPr lang="zh-CN" altLang="en-US" dirty="0"/>
              <a:t>密钥协商算法规定了密钥协商需要交换的</a:t>
            </a:r>
            <a:r>
              <a:rPr lang="zh-CN" altLang="en-US" dirty="0">
                <a:solidFill>
                  <a:srgbClr val="FF0000"/>
                </a:solidFill>
              </a:rPr>
              <a:t>信息</a:t>
            </a:r>
            <a:r>
              <a:rPr lang="zh-CN" altLang="en-US" dirty="0"/>
              <a:t>和计算密钥的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10" name="Text Box 121">
            <a:extLst>
              <a:ext uri="{FF2B5EF4-FFF2-40B4-BE49-F238E27FC236}">
                <a16:creationId xmlns:a16="http://schemas.microsoft.com/office/drawing/2014/main" id="{76736040-F848-4677-ACCD-6AE28685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3105835"/>
            <a:ext cx="66193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具体信息在网络中传输的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87417C67-CC84-4316-B63C-A7872ACBB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3790783"/>
            <a:ext cx="77048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/>
              <a:t>如何区分发送共享信息和计算信息</a:t>
            </a:r>
          </a:p>
        </p:txBody>
      </p:sp>
      <p:sp>
        <p:nvSpPr>
          <p:cNvPr id="12" name="Text Box 121">
            <a:extLst>
              <a:ext uri="{FF2B5EF4-FFF2-40B4-BE49-F238E27FC236}">
                <a16:creationId xmlns:a16="http://schemas.microsoft.com/office/drawing/2014/main" id="{BFCF689B-AA75-43E3-B170-23765AFC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4437112"/>
            <a:ext cx="77048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/>
              <a:t>共享信息、计算信息的长度</a:t>
            </a:r>
          </a:p>
        </p:txBody>
      </p:sp>
      <p:sp>
        <p:nvSpPr>
          <p:cNvPr id="13" name="Text Box 121">
            <a:extLst>
              <a:ext uri="{FF2B5EF4-FFF2-40B4-BE49-F238E27FC236}">
                <a16:creationId xmlns:a16="http://schemas.microsoft.com/office/drawing/2014/main" id="{C11C346E-7D0C-4D14-9D36-4544088E2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5086927"/>
            <a:ext cx="77048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/>
              <a:t>双方协商报文交换的次序</a:t>
            </a:r>
          </a:p>
        </p:txBody>
      </p:sp>
      <p:sp>
        <p:nvSpPr>
          <p:cNvPr id="9" name="Text Box 121">
            <a:extLst>
              <a:ext uri="{FF2B5EF4-FFF2-40B4-BE49-F238E27FC236}">
                <a16:creationId xmlns:a16="http://schemas.microsoft.com/office/drawing/2014/main" id="{EB343026-CD5C-4F37-8384-2D078E0D0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623" y="5736742"/>
            <a:ext cx="77048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13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发送和接收报文</a:t>
            </a: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69A0ABC3-7580-4FE1-8B2D-7680E89B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339110"/>
            <a:ext cx="59712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套接字进行数据传输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 Box 121">
            <a:extLst>
              <a:ext uri="{FF2B5EF4-FFF2-40B4-BE49-F238E27FC236}">
                <a16:creationId xmlns:a16="http://schemas.microsoft.com/office/drawing/2014/main" id="{6A826771-7902-4CAA-B885-BEA82247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028648"/>
            <a:ext cx="244827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dirty="0"/>
              <a:t>服务器端代码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F2DD96-2C54-425F-B75E-1E9556394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658220"/>
            <a:ext cx="6408712" cy="3446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65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发送和接收报文</a:t>
            </a: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69A0ABC3-7580-4FE1-8B2D-7680E89B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339110"/>
            <a:ext cx="59712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套接字进行数据传输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 Box 121">
            <a:extLst>
              <a:ext uri="{FF2B5EF4-FFF2-40B4-BE49-F238E27FC236}">
                <a16:creationId xmlns:a16="http://schemas.microsoft.com/office/drawing/2014/main" id="{6A826771-7902-4CAA-B885-BEA82247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028648"/>
            <a:ext cx="244827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dirty="0"/>
              <a:t>客户端代码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DFFA44-4629-4DEC-AC86-93A618D3A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852936"/>
            <a:ext cx="9326945" cy="31060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49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中间人攻击</a:t>
            </a: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69A0ABC3-7580-4FE1-8B2D-7680E89B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412776"/>
            <a:ext cx="98596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dirty="0"/>
              <a:t>在使用</a:t>
            </a:r>
            <a:r>
              <a:rPr lang="en-US" altLang="zh-CN" sz="2800" dirty="0"/>
              <a:t>ARP</a:t>
            </a:r>
            <a:r>
              <a:rPr lang="zh-CN" altLang="en-US" sz="2800" dirty="0"/>
              <a:t>缓存中毒方法，</a:t>
            </a:r>
            <a:r>
              <a:rPr lang="en-US" altLang="zh-CN" sz="2800" dirty="0" err="1"/>
              <a:t>HostM</a:t>
            </a:r>
            <a:r>
              <a:rPr lang="zh-CN" altLang="en-US" sz="2800" dirty="0"/>
              <a:t>上截获</a:t>
            </a:r>
            <a:r>
              <a:rPr lang="en-US" altLang="zh-CN" sz="2800" dirty="0"/>
              <a:t>DH</a:t>
            </a:r>
            <a:r>
              <a:rPr lang="zh-CN" altLang="en-US" sz="2800" dirty="0"/>
              <a:t>交换报文，修改之</a:t>
            </a:r>
            <a:r>
              <a:rPr lang="en-US" altLang="zh-CN" sz="2800" dirty="0"/>
              <a:t>…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A0BE0-76A3-4F3D-B249-D0129AFFE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132856"/>
            <a:ext cx="7955192" cy="4464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32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中间人攻击</a:t>
            </a: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69A0ABC3-7580-4FE1-8B2D-7680E89B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412776"/>
            <a:ext cx="690733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dirty="0"/>
              <a:t>中间人</a:t>
            </a:r>
            <a:r>
              <a:rPr lang="en-US" altLang="zh-CN" sz="2800" dirty="0" err="1"/>
              <a:t>HostM</a:t>
            </a:r>
            <a:r>
              <a:rPr lang="zh-CN" altLang="en-US" sz="2800" dirty="0"/>
              <a:t>上对接获报文的主要处理流程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018F46-9AE6-4289-A916-F112DBDED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573" y="2204864"/>
            <a:ext cx="7992888" cy="45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5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477612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实验任务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121">
            <a:extLst>
              <a:ext uri="{FF2B5EF4-FFF2-40B4-BE49-F238E27FC236}">
                <a16:creationId xmlns:a16="http://schemas.microsoft.com/office/drawing/2014/main" id="{DB0D4C01-02FA-4C2F-BD42-BD10162E7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580601"/>
            <a:ext cx="949962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3600" b="1" dirty="0">
                <a:solidFill>
                  <a:schemeClr val="tx1"/>
                </a:solidFill>
              </a:rPr>
              <a:t>在</a:t>
            </a:r>
            <a:r>
              <a:rPr lang="en-US" altLang="zh-CN" sz="3600" b="1" dirty="0" err="1">
                <a:solidFill>
                  <a:schemeClr val="tx1"/>
                </a:solidFill>
              </a:rPr>
              <a:t>HostA</a:t>
            </a:r>
            <a:r>
              <a:rPr lang="zh-CN" altLang="en-US" sz="3600" b="1" dirty="0">
                <a:solidFill>
                  <a:schemeClr val="tx1"/>
                </a:solidFill>
              </a:rPr>
              <a:t>和</a:t>
            </a:r>
            <a:r>
              <a:rPr lang="en-US" altLang="zh-CN" sz="3600" b="1" dirty="0">
                <a:solidFill>
                  <a:schemeClr val="tx1"/>
                </a:solidFill>
              </a:rPr>
              <a:t>Server2</a:t>
            </a:r>
            <a:r>
              <a:rPr lang="zh-CN" altLang="en-US" sz="3600" b="1" dirty="0">
                <a:solidFill>
                  <a:schemeClr val="tx1"/>
                </a:solidFill>
              </a:rPr>
              <a:t>之间实现基于</a:t>
            </a:r>
            <a:r>
              <a:rPr lang="en-US" altLang="zh-CN" sz="3600" b="1" dirty="0">
                <a:solidFill>
                  <a:schemeClr val="tx1"/>
                </a:solidFill>
              </a:rPr>
              <a:t>UDP</a:t>
            </a:r>
            <a:r>
              <a:rPr lang="zh-CN" altLang="en-US" sz="3600" b="1" dirty="0">
                <a:solidFill>
                  <a:schemeClr val="tx1"/>
                </a:solidFill>
              </a:rPr>
              <a:t>协议的</a:t>
            </a:r>
            <a:r>
              <a:rPr lang="en-US" altLang="zh-CN" sz="3600" b="1" dirty="0">
                <a:solidFill>
                  <a:schemeClr val="tx1"/>
                </a:solidFill>
              </a:rPr>
              <a:t>DH</a:t>
            </a:r>
            <a:r>
              <a:rPr lang="zh-CN" altLang="en-US" sz="3600" b="1" dirty="0">
                <a:solidFill>
                  <a:schemeClr val="tx1"/>
                </a:solidFill>
              </a:rPr>
              <a:t>密钥协商，要求：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 Box 121">
            <a:extLst>
              <a:ext uri="{FF2B5EF4-FFF2-40B4-BE49-F238E27FC236}">
                <a16:creationId xmlns:a16="http://schemas.microsoft.com/office/drawing/2014/main" id="{CB773A28-D695-4F43-9BBD-DB991C4DA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992" y="2852936"/>
            <a:ext cx="843145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设计</a:t>
            </a:r>
            <a:r>
              <a:rPr lang="en-US" altLang="zh-CN" b="1" dirty="0">
                <a:solidFill>
                  <a:schemeClr val="tx1"/>
                </a:solidFill>
              </a:rPr>
              <a:t>DH</a:t>
            </a:r>
            <a:r>
              <a:rPr lang="zh-CN" altLang="en-US" b="1" dirty="0">
                <a:solidFill>
                  <a:schemeClr val="tx1"/>
                </a:solidFill>
              </a:rPr>
              <a:t>密钥协商的</a:t>
            </a:r>
            <a:r>
              <a:rPr lang="zh-CN" altLang="en-US" b="1" dirty="0">
                <a:solidFill>
                  <a:srgbClr val="FF0000"/>
                </a:solidFill>
              </a:rPr>
              <a:t>报文格式</a:t>
            </a:r>
            <a:r>
              <a:rPr lang="zh-CN" altLang="en-US" b="1" dirty="0">
                <a:solidFill>
                  <a:schemeClr val="tx1"/>
                </a:solidFill>
              </a:rPr>
              <a:t>，提交到学习通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 Box 121">
            <a:extLst>
              <a:ext uri="{FF2B5EF4-FFF2-40B4-BE49-F238E27FC236}">
                <a16:creationId xmlns:a16="http://schemas.microsoft.com/office/drawing/2014/main" id="{46E894E9-3A97-465D-BF37-6D511663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3429000"/>
            <a:ext cx="1015312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</a:t>
            </a:r>
            <a:r>
              <a:rPr lang="en-US" altLang="zh-CN" b="1" dirty="0" err="1">
                <a:solidFill>
                  <a:schemeClr val="tx1"/>
                </a:solidFill>
              </a:rPr>
              <a:t>HostA</a:t>
            </a:r>
            <a:r>
              <a:rPr lang="zh-CN" altLang="en-US" b="1" dirty="0">
                <a:solidFill>
                  <a:schemeClr val="tx1"/>
                </a:solidFill>
              </a:rPr>
              <a:t>实现客户端程序，</a:t>
            </a:r>
            <a:r>
              <a:rPr lang="en-US" altLang="zh-CN" b="1" dirty="0">
                <a:solidFill>
                  <a:schemeClr val="tx1"/>
                </a:solidFill>
              </a:rPr>
              <a:t>Server2</a:t>
            </a:r>
            <a:r>
              <a:rPr lang="zh-CN" altLang="en-US" b="1" dirty="0">
                <a:solidFill>
                  <a:schemeClr val="tx1"/>
                </a:solidFill>
              </a:rPr>
              <a:t>实现服务器程序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1CF13D51-DB41-4A2F-8BCE-C4A22E86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4007996"/>
            <a:ext cx="10153128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在网关上</a:t>
            </a:r>
            <a:r>
              <a:rPr lang="en-US" altLang="zh-CN" b="1" dirty="0">
                <a:solidFill>
                  <a:schemeClr val="tx1"/>
                </a:solidFill>
              </a:rPr>
              <a:t>Wireshark</a:t>
            </a:r>
            <a:r>
              <a:rPr lang="zh-CN" altLang="en-US" b="1" dirty="0">
                <a:solidFill>
                  <a:schemeClr val="tx1"/>
                </a:solidFill>
              </a:rPr>
              <a:t>捕获报文，解析报文得到</a:t>
            </a:r>
            <a:r>
              <a:rPr lang="en-US" altLang="zh-CN" b="1" dirty="0">
                <a:solidFill>
                  <a:schemeClr val="tx1"/>
                </a:solidFill>
              </a:rPr>
              <a:t>DH</a:t>
            </a:r>
            <a:r>
              <a:rPr lang="zh-CN" altLang="en-US" b="1" dirty="0">
                <a:solidFill>
                  <a:schemeClr val="tx1"/>
                </a:solidFill>
              </a:rPr>
              <a:t>密钥协商的</a:t>
            </a:r>
            <a:r>
              <a:rPr lang="zh-CN" altLang="en-US" b="1" dirty="0">
                <a:solidFill>
                  <a:srgbClr val="FF0000"/>
                </a:solidFill>
              </a:rPr>
              <a:t>共享信息</a:t>
            </a:r>
            <a:r>
              <a:rPr lang="zh-CN" altLang="en-US" b="1" dirty="0">
                <a:solidFill>
                  <a:schemeClr val="tx1"/>
                </a:solidFill>
              </a:rPr>
              <a:t>和双方的</a:t>
            </a:r>
            <a:r>
              <a:rPr lang="zh-CN" altLang="en-US" b="1" dirty="0">
                <a:solidFill>
                  <a:srgbClr val="FF0000"/>
                </a:solidFill>
              </a:rPr>
              <a:t>计算信息</a:t>
            </a:r>
            <a:r>
              <a:rPr lang="zh-CN" altLang="en-US" b="1" dirty="0">
                <a:solidFill>
                  <a:schemeClr val="tx1"/>
                </a:solidFill>
              </a:rPr>
              <a:t>，将截图提交到学习通上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 Box 121">
            <a:extLst>
              <a:ext uri="{FF2B5EF4-FFF2-40B4-BE49-F238E27FC236}">
                <a16:creationId xmlns:a16="http://schemas.microsoft.com/office/drawing/2014/main" id="{30BDCE37-6F2F-440E-BD86-DE9BF7AE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992" y="5517232"/>
            <a:ext cx="10153128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</a:t>
            </a:r>
            <a:r>
              <a:rPr lang="en-US" altLang="zh-CN" b="1" dirty="0" err="1">
                <a:solidFill>
                  <a:schemeClr val="tx1"/>
                </a:solidFill>
              </a:rPr>
              <a:t>HostA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>
                <a:solidFill>
                  <a:schemeClr val="tx1"/>
                </a:solidFill>
              </a:rPr>
              <a:t>Server2</a:t>
            </a:r>
            <a:r>
              <a:rPr lang="zh-CN" altLang="en-US" b="1" dirty="0">
                <a:solidFill>
                  <a:schemeClr val="tx1"/>
                </a:solidFill>
              </a:rPr>
              <a:t>上输出协商的</a:t>
            </a:r>
            <a:r>
              <a:rPr lang="zh-CN" altLang="en-US" b="1" dirty="0">
                <a:solidFill>
                  <a:srgbClr val="FF0000"/>
                </a:solidFill>
              </a:rPr>
              <a:t>会话密钥</a:t>
            </a:r>
            <a:r>
              <a:rPr lang="zh-CN" altLang="en-US" b="1" dirty="0">
                <a:solidFill>
                  <a:schemeClr val="tx1"/>
                </a:solidFill>
              </a:rPr>
              <a:t>，并将截图提交到学习通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7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477612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实验任务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4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121">
            <a:extLst>
              <a:ext uri="{FF2B5EF4-FFF2-40B4-BE49-F238E27FC236}">
                <a16:creationId xmlns:a16="http://schemas.microsoft.com/office/drawing/2014/main" id="{DB0D4C01-02FA-4C2F-BD42-BD10162E7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1412776"/>
            <a:ext cx="949962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sz="3600" b="1" dirty="0">
                <a:solidFill>
                  <a:schemeClr val="tx1"/>
                </a:solidFill>
              </a:rPr>
              <a:t>在完成实验任务</a:t>
            </a:r>
            <a:r>
              <a:rPr lang="en-US" altLang="zh-CN" sz="3600" b="1" dirty="0">
                <a:solidFill>
                  <a:schemeClr val="tx1"/>
                </a:solidFill>
              </a:rPr>
              <a:t>1</a:t>
            </a:r>
            <a:r>
              <a:rPr lang="zh-CN" altLang="en-US" sz="3600" b="1" dirty="0">
                <a:solidFill>
                  <a:schemeClr val="tx1"/>
                </a:solidFill>
              </a:rPr>
              <a:t>的基础上，在</a:t>
            </a:r>
            <a:r>
              <a:rPr lang="en-US" altLang="zh-CN" sz="3600" b="1" dirty="0" err="1">
                <a:solidFill>
                  <a:schemeClr val="tx1"/>
                </a:solidFill>
              </a:rPr>
              <a:t>HostM</a:t>
            </a:r>
            <a:r>
              <a:rPr lang="zh-CN" altLang="en-US" sz="3600" b="1" dirty="0">
                <a:solidFill>
                  <a:schemeClr val="tx1"/>
                </a:solidFill>
              </a:rPr>
              <a:t>上开启针对</a:t>
            </a:r>
            <a:r>
              <a:rPr lang="en-US" altLang="zh-CN" sz="3600" b="1" dirty="0">
                <a:solidFill>
                  <a:schemeClr val="tx1"/>
                </a:solidFill>
              </a:rPr>
              <a:t>DH</a:t>
            </a:r>
            <a:r>
              <a:rPr lang="zh-CN" altLang="en-US" sz="3600" b="1" dirty="0">
                <a:solidFill>
                  <a:schemeClr val="tx1"/>
                </a:solidFill>
              </a:rPr>
              <a:t>密钥协商的中间人攻击，要求：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1CF13D51-DB41-4A2F-8BCE-C4A22E86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2723438"/>
            <a:ext cx="10153128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在网关上</a:t>
            </a:r>
            <a:r>
              <a:rPr lang="en-US" altLang="zh-CN" b="1" dirty="0">
                <a:solidFill>
                  <a:schemeClr val="tx1"/>
                </a:solidFill>
              </a:rPr>
              <a:t>Wireshark</a:t>
            </a:r>
            <a:r>
              <a:rPr lang="zh-CN" altLang="en-US" b="1" dirty="0">
                <a:solidFill>
                  <a:schemeClr val="tx1"/>
                </a:solidFill>
              </a:rPr>
              <a:t>捕获报文，</a:t>
            </a:r>
            <a:r>
              <a:rPr lang="zh-CN" altLang="en-US" b="1" dirty="0">
                <a:solidFill>
                  <a:srgbClr val="FF0000"/>
                </a:solidFill>
              </a:rPr>
              <a:t>解析报文</a:t>
            </a:r>
            <a:r>
              <a:rPr lang="zh-CN" altLang="en-US" b="1" dirty="0">
                <a:solidFill>
                  <a:schemeClr val="tx1"/>
                </a:solidFill>
              </a:rPr>
              <a:t>得到</a:t>
            </a:r>
            <a:r>
              <a:rPr lang="en-US" altLang="zh-CN" b="1" dirty="0" err="1">
                <a:solidFill>
                  <a:schemeClr val="tx1"/>
                </a:solidFill>
              </a:rPr>
              <a:t>hostA</a:t>
            </a:r>
            <a:r>
              <a:rPr lang="zh-CN" altLang="en-US" b="1" dirty="0">
                <a:solidFill>
                  <a:schemeClr val="tx1"/>
                </a:solidFill>
              </a:rPr>
              <a:t>发送的</a:t>
            </a:r>
            <a:r>
              <a:rPr lang="zh-CN" altLang="en-US" b="1" dirty="0">
                <a:solidFill>
                  <a:srgbClr val="FF0000"/>
                </a:solidFill>
              </a:rPr>
              <a:t>计算信息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 err="1">
                <a:solidFill>
                  <a:schemeClr val="tx1"/>
                </a:solidFill>
              </a:rPr>
              <a:t>HostM</a:t>
            </a:r>
            <a:r>
              <a:rPr lang="zh-CN" altLang="en-US" b="1" dirty="0">
                <a:solidFill>
                  <a:schemeClr val="tx1"/>
                </a:solidFill>
              </a:rPr>
              <a:t>冒充</a:t>
            </a:r>
            <a:r>
              <a:rPr lang="en-US" altLang="zh-CN" b="1" dirty="0">
                <a:solidFill>
                  <a:schemeClr val="tx1"/>
                </a:solidFill>
              </a:rPr>
              <a:t>Server2</a:t>
            </a:r>
            <a:r>
              <a:rPr lang="zh-CN" altLang="en-US" b="1" dirty="0">
                <a:solidFill>
                  <a:schemeClr val="tx1"/>
                </a:solidFill>
              </a:rPr>
              <a:t>返回的</a:t>
            </a:r>
            <a:r>
              <a:rPr lang="zh-CN" altLang="en-US" b="1" dirty="0">
                <a:solidFill>
                  <a:srgbClr val="FF0000"/>
                </a:solidFill>
              </a:rPr>
              <a:t>计算信息</a:t>
            </a:r>
            <a:r>
              <a:rPr lang="zh-CN" altLang="en-US" b="1" dirty="0">
                <a:solidFill>
                  <a:schemeClr val="tx1"/>
                </a:solidFill>
              </a:rPr>
              <a:t>，并将截图提交到学习通上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 Box 121">
            <a:extLst>
              <a:ext uri="{FF2B5EF4-FFF2-40B4-BE49-F238E27FC236}">
                <a16:creationId xmlns:a16="http://schemas.microsoft.com/office/drawing/2014/main" id="{30BDCE37-6F2F-440E-BD86-DE9BF7AE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992" y="4163598"/>
            <a:ext cx="10153128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在网关上</a:t>
            </a:r>
            <a:r>
              <a:rPr lang="en-US" altLang="zh-CN" b="1" dirty="0">
                <a:solidFill>
                  <a:schemeClr val="tx1"/>
                </a:solidFill>
              </a:rPr>
              <a:t>Wireshark</a:t>
            </a:r>
            <a:r>
              <a:rPr lang="zh-CN" altLang="en-US" b="1" dirty="0">
                <a:solidFill>
                  <a:schemeClr val="tx1"/>
                </a:solidFill>
              </a:rPr>
              <a:t>捕获报文，解析报文得到</a:t>
            </a:r>
            <a:r>
              <a:rPr lang="en-US" altLang="zh-CN" b="1" dirty="0" err="1">
                <a:solidFill>
                  <a:schemeClr val="tx1"/>
                </a:solidFill>
              </a:rPr>
              <a:t>hostM</a:t>
            </a:r>
            <a:r>
              <a:rPr lang="zh-CN" altLang="en-US" b="1" dirty="0">
                <a:solidFill>
                  <a:schemeClr val="tx1"/>
                </a:solidFill>
              </a:rPr>
              <a:t>冒充</a:t>
            </a:r>
            <a:r>
              <a:rPr lang="en-US" altLang="zh-CN" b="1" dirty="0" err="1">
                <a:solidFill>
                  <a:schemeClr val="tx1"/>
                </a:solidFill>
              </a:rPr>
              <a:t>HostA</a:t>
            </a:r>
            <a:r>
              <a:rPr lang="zh-CN" altLang="en-US" b="1" dirty="0">
                <a:solidFill>
                  <a:schemeClr val="tx1"/>
                </a:solidFill>
              </a:rPr>
              <a:t>发送的</a:t>
            </a:r>
            <a:r>
              <a:rPr lang="zh-CN" altLang="en-US" b="1" dirty="0">
                <a:solidFill>
                  <a:srgbClr val="FF0000"/>
                </a:solidFill>
              </a:rPr>
              <a:t>计算信息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>
                <a:solidFill>
                  <a:schemeClr val="tx1"/>
                </a:solidFill>
              </a:rPr>
              <a:t>Sever2</a:t>
            </a:r>
            <a:r>
              <a:rPr lang="zh-CN" altLang="en-US" b="1" dirty="0">
                <a:solidFill>
                  <a:schemeClr val="tx1"/>
                </a:solidFill>
              </a:rPr>
              <a:t>返回的</a:t>
            </a:r>
            <a:r>
              <a:rPr lang="zh-CN" altLang="en-US" b="1" dirty="0">
                <a:solidFill>
                  <a:srgbClr val="FF0000"/>
                </a:solidFill>
              </a:rPr>
              <a:t>计算信息</a:t>
            </a:r>
            <a:r>
              <a:rPr lang="zh-CN" altLang="en-US" b="1" dirty="0">
                <a:solidFill>
                  <a:schemeClr val="tx1"/>
                </a:solidFill>
              </a:rPr>
              <a:t>，并将截图提交到学习通上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 Box 121">
            <a:extLst>
              <a:ext uri="{FF2B5EF4-FFF2-40B4-BE49-F238E27FC236}">
                <a16:creationId xmlns:a16="http://schemas.microsoft.com/office/drawing/2014/main" id="{F39ED500-E762-4F19-83B6-83CB80B87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5661248"/>
            <a:ext cx="10153128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200">
                <a:solidFill>
                  <a:schemeClr val="accent4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</a:rPr>
              <a:t>在</a:t>
            </a:r>
            <a:r>
              <a:rPr lang="en-US" altLang="zh-CN" b="1" dirty="0" err="1">
                <a:solidFill>
                  <a:schemeClr val="tx1"/>
                </a:solidFill>
              </a:rPr>
              <a:t>HostA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 err="1">
                <a:solidFill>
                  <a:schemeClr val="tx1"/>
                </a:solidFill>
              </a:rPr>
              <a:t>hostM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>
                <a:solidFill>
                  <a:schemeClr val="tx1"/>
                </a:solidFill>
              </a:rPr>
              <a:t>Server2</a:t>
            </a:r>
            <a:r>
              <a:rPr lang="zh-CN" altLang="en-US" b="1" dirty="0">
                <a:solidFill>
                  <a:schemeClr val="tx1"/>
                </a:solidFill>
              </a:rPr>
              <a:t>分别输出</a:t>
            </a:r>
            <a:r>
              <a:rPr lang="zh-CN" altLang="en-US" b="1" dirty="0">
                <a:solidFill>
                  <a:srgbClr val="FF0000"/>
                </a:solidFill>
              </a:rPr>
              <a:t>会话密钥</a:t>
            </a:r>
            <a:r>
              <a:rPr lang="zh-CN" altLang="en-US" b="1" dirty="0">
                <a:solidFill>
                  <a:schemeClr val="tx1"/>
                </a:solidFill>
              </a:rPr>
              <a:t>，提交截图到学习通上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5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083D33E5-8B22-4A9F-9CFD-295DCE4A750B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5971228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密钥协商的基本原理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6B9C26-D4DD-41F2-95DF-8456F20B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35" y="2924944"/>
            <a:ext cx="1622358" cy="201622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21E271-9432-4685-8FE3-5134CBC6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80" y="2924944"/>
            <a:ext cx="1622358" cy="2065676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1183422-A410-4D6B-9B02-6C54CB7BA3D1}"/>
              </a:ext>
            </a:extLst>
          </p:cNvPr>
          <p:cNvGrpSpPr/>
          <p:nvPr/>
        </p:nvGrpSpPr>
        <p:grpSpPr>
          <a:xfrm>
            <a:off x="5447928" y="1772816"/>
            <a:ext cx="1440160" cy="1152128"/>
            <a:chOff x="8832304" y="2132856"/>
            <a:chExt cx="1440160" cy="115212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7EAA2D5-5899-4E33-AA89-2CBADBA77AC7}"/>
                </a:ext>
              </a:extLst>
            </p:cNvPr>
            <p:cNvSpPr/>
            <p:nvPr/>
          </p:nvSpPr>
          <p:spPr>
            <a:xfrm>
              <a:off x="8832304" y="2636912"/>
              <a:ext cx="144016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r>
                <a:rPr lang="zh-CN" altLang="en-US" dirty="0"/>
                <a:t>，</a:t>
              </a:r>
              <a:r>
                <a:rPr lang="en-US" altLang="zh-CN" dirty="0"/>
                <a:t>p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CDD90E8-47DB-4CD4-B20F-B4EEFF834327}"/>
                </a:ext>
              </a:extLst>
            </p:cNvPr>
            <p:cNvSpPr txBox="1"/>
            <p:nvPr/>
          </p:nvSpPr>
          <p:spPr>
            <a:xfrm>
              <a:off x="8940316" y="2132856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共享信息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B4626BB-A775-4736-88C9-4103F2D8854F}"/>
              </a:ext>
            </a:extLst>
          </p:cNvPr>
          <p:cNvGrpSpPr/>
          <p:nvPr/>
        </p:nvGrpSpPr>
        <p:grpSpPr>
          <a:xfrm>
            <a:off x="3503712" y="2636912"/>
            <a:ext cx="5472608" cy="958660"/>
            <a:chOff x="3503712" y="2636912"/>
            <a:chExt cx="5472608" cy="958660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C2BFD6D-1308-401E-A1A3-9B3CF32262EE}"/>
                </a:ext>
              </a:extLst>
            </p:cNvPr>
            <p:cNvCxnSpPr/>
            <p:nvPr/>
          </p:nvCxnSpPr>
          <p:spPr>
            <a:xfrm flipV="1">
              <a:off x="3503712" y="2708920"/>
              <a:ext cx="1800200" cy="8866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2B72BDA-077F-4B79-B868-344D0CEAB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2104" y="2636912"/>
              <a:ext cx="1944216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9E34502-9E93-4D36-BC25-0480032CEB72}"/>
              </a:ext>
            </a:extLst>
          </p:cNvPr>
          <p:cNvGrpSpPr/>
          <p:nvPr/>
        </p:nvGrpSpPr>
        <p:grpSpPr>
          <a:xfrm>
            <a:off x="439251" y="3019508"/>
            <a:ext cx="1440160" cy="1152128"/>
            <a:chOff x="8832304" y="2132856"/>
            <a:chExt cx="1440160" cy="115212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5568825B-5564-46B6-9B70-92093F949218}"/>
                </a:ext>
              </a:extLst>
            </p:cNvPr>
            <p:cNvSpPr/>
            <p:nvPr/>
          </p:nvSpPr>
          <p:spPr>
            <a:xfrm>
              <a:off x="8832304" y="2636912"/>
              <a:ext cx="144016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807D191-1B22-4FF2-96CF-D7C6C09563DB}"/>
                </a:ext>
              </a:extLst>
            </p:cNvPr>
            <p:cNvSpPr txBox="1"/>
            <p:nvPr/>
          </p:nvSpPr>
          <p:spPr>
            <a:xfrm>
              <a:off x="8940316" y="2132856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私密信息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C43BC89-6470-4A0A-AD42-9031911AC466}"/>
              </a:ext>
            </a:extLst>
          </p:cNvPr>
          <p:cNvGrpSpPr/>
          <p:nvPr/>
        </p:nvGrpSpPr>
        <p:grpSpPr>
          <a:xfrm>
            <a:off x="10632504" y="3019508"/>
            <a:ext cx="1440160" cy="1152128"/>
            <a:chOff x="8832304" y="2132856"/>
            <a:chExt cx="1440160" cy="115212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D3F0C6A-F5D2-4C5E-96CB-5B4BCD7AE389}"/>
                </a:ext>
              </a:extLst>
            </p:cNvPr>
            <p:cNvSpPr/>
            <p:nvPr/>
          </p:nvSpPr>
          <p:spPr>
            <a:xfrm>
              <a:off x="8832304" y="2636912"/>
              <a:ext cx="144016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9F0DB28-8E68-48EF-8845-CA71F2676BA4}"/>
                </a:ext>
              </a:extLst>
            </p:cNvPr>
            <p:cNvSpPr txBox="1"/>
            <p:nvPr/>
          </p:nvSpPr>
          <p:spPr>
            <a:xfrm>
              <a:off x="8940316" y="2132856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私密信息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1CD4340-9B4D-4FDC-896F-A126698D8CBF}"/>
              </a:ext>
            </a:extLst>
          </p:cNvPr>
          <p:cNvGrpSpPr/>
          <p:nvPr/>
        </p:nvGrpSpPr>
        <p:grpSpPr>
          <a:xfrm>
            <a:off x="3476493" y="3900325"/>
            <a:ext cx="5592787" cy="461665"/>
            <a:chOff x="3476493" y="3900325"/>
            <a:chExt cx="5592787" cy="46166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432E28F-17C2-4319-B415-237596CCA424}"/>
                </a:ext>
              </a:extLst>
            </p:cNvPr>
            <p:cNvCxnSpPr>
              <a:cxnSpLocks/>
            </p:cNvCxnSpPr>
            <p:nvPr/>
          </p:nvCxnSpPr>
          <p:spPr>
            <a:xfrm>
              <a:off x="3476493" y="4326930"/>
              <a:ext cx="55927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1A838FD-76C0-4D22-9822-EFD45AD38686}"/>
                </a:ext>
              </a:extLst>
            </p:cNvPr>
            <p:cNvSpPr txBox="1"/>
            <p:nvPr/>
          </p:nvSpPr>
          <p:spPr>
            <a:xfrm>
              <a:off x="4891377" y="390032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Y</a:t>
              </a:r>
              <a:r>
                <a:rPr lang="en-US" altLang="zh-CN" sz="2400" b="1" baseline="-25000" dirty="0" err="1"/>
                <a:t>a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A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4072ECF-1BD7-4B40-B51B-70C7FEEE40D5}"/>
              </a:ext>
            </a:extLst>
          </p:cNvPr>
          <p:cNvGrpSpPr/>
          <p:nvPr/>
        </p:nvGrpSpPr>
        <p:grpSpPr>
          <a:xfrm>
            <a:off x="3476492" y="4590375"/>
            <a:ext cx="5592787" cy="461665"/>
            <a:chOff x="3476492" y="4590375"/>
            <a:chExt cx="5592787" cy="461665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A0DDF8-8C6D-4908-8481-9E3C802FFAF7}"/>
                </a:ext>
              </a:extLst>
            </p:cNvPr>
            <p:cNvCxnSpPr>
              <a:cxnSpLocks/>
            </p:cNvCxnSpPr>
            <p:nvPr/>
          </p:nvCxnSpPr>
          <p:spPr>
            <a:xfrm>
              <a:off x="3476492" y="4653136"/>
              <a:ext cx="55927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7EEF881-057C-4F7E-A54A-7AF4CE315E93}"/>
                </a:ext>
              </a:extLst>
            </p:cNvPr>
            <p:cNvSpPr txBox="1"/>
            <p:nvPr/>
          </p:nvSpPr>
          <p:spPr>
            <a:xfrm>
              <a:off x="4943872" y="459037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b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B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4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083D33E5-8B22-4A9F-9CFD-295DCE4A750B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5971228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密钥协商的基本原理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6B9C26-D4DD-41F2-95DF-8456F20B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18" y="1556792"/>
            <a:ext cx="1622358" cy="201622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21E271-9432-4685-8FE3-5134CBC6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1556792"/>
            <a:ext cx="1622358" cy="2065676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21CD4340-9B4D-4FDC-896F-A126698D8CBF}"/>
              </a:ext>
            </a:extLst>
          </p:cNvPr>
          <p:cNvGrpSpPr/>
          <p:nvPr/>
        </p:nvGrpSpPr>
        <p:grpSpPr>
          <a:xfrm>
            <a:off x="4439816" y="2532173"/>
            <a:ext cx="3456384" cy="461665"/>
            <a:chOff x="4439816" y="3900325"/>
            <a:chExt cx="3456384" cy="46166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432E28F-17C2-4319-B415-237596CCA424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16" y="4326930"/>
              <a:ext cx="34563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1A838FD-76C0-4D22-9822-EFD45AD38686}"/>
                </a:ext>
              </a:extLst>
            </p:cNvPr>
            <p:cNvSpPr txBox="1"/>
            <p:nvPr/>
          </p:nvSpPr>
          <p:spPr>
            <a:xfrm>
              <a:off x="4891377" y="390032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Y</a:t>
              </a:r>
              <a:r>
                <a:rPr lang="en-US" altLang="zh-CN" sz="2400" b="1" baseline="-25000" dirty="0" err="1"/>
                <a:t>a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A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4072ECF-1BD7-4B40-B51B-70C7FEEE40D5}"/>
              </a:ext>
            </a:extLst>
          </p:cNvPr>
          <p:cNvGrpSpPr/>
          <p:nvPr/>
        </p:nvGrpSpPr>
        <p:grpSpPr>
          <a:xfrm>
            <a:off x="4367808" y="3222223"/>
            <a:ext cx="3528392" cy="461665"/>
            <a:chOff x="4367808" y="4590375"/>
            <a:chExt cx="3528392" cy="461665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A0DDF8-8C6D-4908-8481-9E3C802FFAF7}"/>
                </a:ext>
              </a:extLst>
            </p:cNvPr>
            <p:cNvCxnSpPr>
              <a:cxnSpLocks/>
            </p:cNvCxnSpPr>
            <p:nvPr/>
          </p:nvCxnSpPr>
          <p:spPr>
            <a:xfrm>
              <a:off x="4367808" y="4653136"/>
              <a:ext cx="35283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7EEF881-057C-4F7E-A54A-7AF4CE315E93}"/>
                </a:ext>
              </a:extLst>
            </p:cNvPr>
            <p:cNvSpPr txBox="1"/>
            <p:nvPr/>
          </p:nvSpPr>
          <p:spPr>
            <a:xfrm>
              <a:off x="4943872" y="459037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b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B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9161032-2F6A-4CB1-9E27-7A86C0F5061C}"/>
              </a:ext>
            </a:extLst>
          </p:cNvPr>
          <p:cNvSpPr/>
          <p:nvPr/>
        </p:nvSpPr>
        <p:spPr>
          <a:xfrm>
            <a:off x="2567608" y="3674333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</a:t>
            </a:r>
            <a:r>
              <a:rPr lang="en-US" altLang="zh-CN" baseline="-25000" dirty="0" err="1"/>
              <a:t>b</a:t>
            </a:r>
            <a:r>
              <a:rPr lang="en-US" altLang="zh-CN" dirty="0" err="1"/>
              <a:t>,g,p,A</a:t>
            </a:r>
            <a:endParaRPr lang="en-US" altLang="zh-CN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CEFFFA0-C348-49A5-8774-96268530319A}"/>
              </a:ext>
            </a:extLst>
          </p:cNvPr>
          <p:cNvSpPr/>
          <p:nvPr/>
        </p:nvSpPr>
        <p:spPr>
          <a:xfrm>
            <a:off x="8328248" y="3674333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</a:t>
            </a:r>
            <a:r>
              <a:rPr lang="en-US" altLang="zh-CN" baseline="-25000" dirty="0" err="1"/>
              <a:t>a</a:t>
            </a:r>
            <a:r>
              <a:rPr lang="en-US" altLang="zh-CN" dirty="0" err="1"/>
              <a:t>,g,p,B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4D6488-7629-41BB-9E72-E2A58D22354C}"/>
              </a:ext>
            </a:extLst>
          </p:cNvPr>
          <p:cNvSpPr txBox="1"/>
          <p:nvPr/>
        </p:nvSpPr>
        <p:spPr>
          <a:xfrm>
            <a:off x="2063552" y="4653136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K</a:t>
            </a:r>
            <a:r>
              <a:rPr lang="en-US" altLang="zh-CN" sz="2000" b="1" baseline="-25000" dirty="0"/>
              <a:t>a</a:t>
            </a:r>
            <a:r>
              <a:rPr lang="en-US" altLang="zh-CN" sz="2000" b="1" dirty="0"/>
              <a:t>=(Y</a:t>
            </a:r>
            <a:r>
              <a:rPr lang="en-US" altLang="zh-CN" sz="2000" b="1" baseline="-25000" dirty="0"/>
              <a:t>b</a:t>
            </a:r>
            <a:r>
              <a:rPr lang="en-US" altLang="zh-CN" sz="2000" b="1" dirty="0"/>
              <a:t>)</a:t>
            </a:r>
            <a:r>
              <a:rPr lang="en-US" altLang="zh-CN" sz="2000" b="1" baseline="30000" dirty="0"/>
              <a:t>A</a:t>
            </a:r>
            <a:r>
              <a:rPr lang="en-US" altLang="zh-CN" sz="2000" b="1" dirty="0"/>
              <a:t> mod p</a:t>
            </a:r>
          </a:p>
          <a:p>
            <a:r>
              <a:rPr lang="en-US" altLang="zh-CN" sz="2000" b="1" dirty="0"/>
              <a:t>    =(</a:t>
            </a:r>
            <a:r>
              <a:rPr lang="en-US" altLang="zh-CN" sz="2000" b="1" dirty="0" err="1"/>
              <a:t>g</a:t>
            </a:r>
            <a:r>
              <a:rPr lang="en-US" altLang="zh-CN" sz="2000" b="1" baseline="30000" dirty="0" err="1"/>
              <a:t>B</a:t>
            </a:r>
            <a:r>
              <a:rPr lang="en-US" altLang="zh-CN" sz="2000" b="1" dirty="0"/>
              <a:t> mod p)</a:t>
            </a:r>
            <a:r>
              <a:rPr lang="en-US" altLang="zh-CN" sz="2000" b="1" baseline="30000" dirty="0"/>
              <a:t> A</a:t>
            </a:r>
            <a:r>
              <a:rPr lang="en-US" altLang="zh-CN" sz="2000" b="1" dirty="0"/>
              <a:t> mod p</a:t>
            </a:r>
          </a:p>
          <a:p>
            <a:r>
              <a:rPr lang="en-US" altLang="zh-CN" sz="2000" b="1" dirty="0"/>
              <a:t>    =</a:t>
            </a:r>
            <a:r>
              <a:rPr lang="en-US" altLang="zh-CN" sz="2000" b="1" dirty="0" err="1"/>
              <a:t>g</a:t>
            </a:r>
            <a:r>
              <a:rPr lang="en-US" altLang="zh-CN" sz="2000" b="1" baseline="30000" dirty="0" err="1"/>
              <a:t>A</a:t>
            </a:r>
            <a:r>
              <a:rPr lang="en-US" altLang="zh-CN" sz="2000" b="1" baseline="30000" dirty="0"/>
              <a:t> </a:t>
            </a:r>
            <a:r>
              <a:rPr lang="az-Cyrl-AZ" altLang="zh-CN" sz="2000" b="1" baseline="30000" dirty="0"/>
              <a:t>Х</a:t>
            </a:r>
            <a:r>
              <a:rPr lang="en-US" altLang="zh-CN" sz="2000" b="1" baseline="30000" dirty="0"/>
              <a:t> B </a:t>
            </a:r>
            <a:r>
              <a:rPr lang="en-US" altLang="zh-CN" sz="2000" b="1" dirty="0"/>
              <a:t>mod p</a:t>
            </a:r>
          </a:p>
          <a:p>
            <a:endParaRPr lang="zh-CN" altLang="en-US" sz="20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01DBA9-D1E3-427E-8F16-CDAC1B97B6A3}"/>
              </a:ext>
            </a:extLst>
          </p:cNvPr>
          <p:cNvSpPr txBox="1"/>
          <p:nvPr/>
        </p:nvSpPr>
        <p:spPr>
          <a:xfrm>
            <a:off x="7855322" y="4532646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K</a:t>
            </a:r>
            <a:r>
              <a:rPr lang="en-US" altLang="zh-CN" sz="2000" b="1" baseline="-25000" dirty="0" err="1"/>
              <a:t>b</a:t>
            </a:r>
            <a:r>
              <a:rPr lang="en-US" altLang="zh-CN" sz="2000" b="1" dirty="0"/>
              <a:t>=(</a:t>
            </a:r>
            <a:r>
              <a:rPr lang="en-US" altLang="zh-CN" sz="2000" b="1" dirty="0" err="1"/>
              <a:t>Y</a:t>
            </a:r>
            <a:r>
              <a:rPr lang="en-US" altLang="zh-CN" sz="2000" b="1" baseline="-25000" dirty="0" err="1"/>
              <a:t>a</a:t>
            </a:r>
            <a:r>
              <a:rPr lang="en-US" altLang="zh-CN" sz="2000" b="1" dirty="0"/>
              <a:t>)</a:t>
            </a:r>
            <a:r>
              <a:rPr lang="en-US" altLang="zh-CN" sz="2000" b="1" baseline="30000" dirty="0"/>
              <a:t>B</a:t>
            </a:r>
            <a:r>
              <a:rPr lang="en-US" altLang="zh-CN" sz="2000" b="1" dirty="0"/>
              <a:t> mod p</a:t>
            </a:r>
          </a:p>
          <a:p>
            <a:r>
              <a:rPr lang="en-US" altLang="zh-CN" sz="2000" b="1" dirty="0"/>
              <a:t>    =(</a:t>
            </a:r>
            <a:r>
              <a:rPr lang="en-US" altLang="zh-CN" sz="2000" b="1" dirty="0" err="1"/>
              <a:t>g</a:t>
            </a:r>
            <a:r>
              <a:rPr lang="en-US" altLang="zh-CN" sz="2000" b="1" baseline="30000" dirty="0" err="1"/>
              <a:t>A</a:t>
            </a:r>
            <a:r>
              <a:rPr lang="en-US" altLang="zh-CN" sz="2000" b="1" dirty="0"/>
              <a:t> mod p)</a:t>
            </a:r>
            <a:r>
              <a:rPr lang="en-US" altLang="zh-CN" sz="2000" b="1" baseline="30000" dirty="0"/>
              <a:t> B</a:t>
            </a:r>
            <a:r>
              <a:rPr lang="en-US" altLang="zh-CN" sz="2000" b="1" dirty="0"/>
              <a:t> mod p</a:t>
            </a:r>
          </a:p>
          <a:p>
            <a:r>
              <a:rPr lang="en-US" altLang="zh-CN" sz="2000" b="1" dirty="0"/>
              <a:t>    =</a:t>
            </a:r>
            <a:r>
              <a:rPr lang="en-US" altLang="zh-CN" sz="2000" b="1" dirty="0" err="1"/>
              <a:t>g</a:t>
            </a:r>
            <a:r>
              <a:rPr lang="en-US" altLang="zh-CN" sz="2000" b="1" baseline="30000" dirty="0" err="1"/>
              <a:t>B</a:t>
            </a:r>
            <a:r>
              <a:rPr lang="az-Cyrl-AZ" altLang="zh-CN" sz="2000" b="1" baseline="30000" dirty="0"/>
              <a:t> Х </a:t>
            </a:r>
            <a:r>
              <a:rPr lang="en-US" altLang="zh-CN" sz="2000" b="1" baseline="30000" dirty="0"/>
              <a:t>A </a:t>
            </a:r>
            <a:r>
              <a:rPr lang="en-US" altLang="zh-CN" sz="2000" b="1" dirty="0"/>
              <a:t>mod p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264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17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083D33E5-8B22-4A9F-9CFD-295DCE4A750B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25926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密钥协商的中间人攻击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6B9C26-D4DD-41F2-95DF-8456F20B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386880"/>
            <a:ext cx="1622358" cy="201622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21E271-9432-4685-8FE3-5134CBC6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1268760"/>
            <a:ext cx="1622358" cy="2065676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21CD4340-9B4D-4FDC-896F-A126698D8CBF}"/>
              </a:ext>
            </a:extLst>
          </p:cNvPr>
          <p:cNvGrpSpPr/>
          <p:nvPr/>
        </p:nvGrpSpPr>
        <p:grpSpPr>
          <a:xfrm rot="1918813">
            <a:off x="2103379" y="4129191"/>
            <a:ext cx="3456384" cy="461665"/>
            <a:chOff x="4439816" y="3900325"/>
            <a:chExt cx="3456384" cy="46166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432E28F-17C2-4319-B415-237596CCA424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16" y="4326930"/>
              <a:ext cx="34563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1A838FD-76C0-4D22-9822-EFD45AD38686}"/>
                </a:ext>
              </a:extLst>
            </p:cNvPr>
            <p:cNvSpPr txBox="1"/>
            <p:nvPr/>
          </p:nvSpPr>
          <p:spPr>
            <a:xfrm>
              <a:off x="4891377" y="390032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Y</a:t>
              </a:r>
              <a:r>
                <a:rPr lang="en-US" altLang="zh-CN" sz="2400" b="1" baseline="-25000" dirty="0" err="1"/>
                <a:t>a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A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4072ECF-1BD7-4B40-B51B-70C7FEEE40D5}"/>
              </a:ext>
            </a:extLst>
          </p:cNvPr>
          <p:cNvGrpSpPr/>
          <p:nvPr/>
        </p:nvGrpSpPr>
        <p:grpSpPr>
          <a:xfrm rot="1941844">
            <a:off x="1750559" y="4647268"/>
            <a:ext cx="3528392" cy="461665"/>
            <a:chOff x="4367808" y="4590375"/>
            <a:chExt cx="3528392" cy="461665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A0DDF8-8C6D-4908-8481-9E3C802FFAF7}"/>
                </a:ext>
              </a:extLst>
            </p:cNvPr>
            <p:cNvCxnSpPr>
              <a:cxnSpLocks/>
            </p:cNvCxnSpPr>
            <p:nvPr/>
          </p:nvCxnSpPr>
          <p:spPr>
            <a:xfrm>
              <a:off x="4367808" y="4653136"/>
              <a:ext cx="35283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7EEF881-057C-4F7E-A54A-7AF4CE315E93}"/>
                </a:ext>
              </a:extLst>
            </p:cNvPr>
            <p:cNvSpPr txBox="1"/>
            <p:nvPr/>
          </p:nvSpPr>
          <p:spPr>
            <a:xfrm>
              <a:off x="4943872" y="459037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s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S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60FFEF-E0A0-42F2-AA49-0EED2C9AE393}"/>
              </a:ext>
            </a:extLst>
          </p:cNvPr>
          <p:cNvGrpSpPr/>
          <p:nvPr/>
        </p:nvGrpSpPr>
        <p:grpSpPr>
          <a:xfrm>
            <a:off x="5303912" y="4797152"/>
            <a:ext cx="1383769" cy="1696834"/>
            <a:chOff x="5303912" y="4797152"/>
            <a:chExt cx="1383769" cy="169683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4AE79C0-8A28-469F-9B03-29A28C51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4797152"/>
              <a:ext cx="1383769" cy="1410552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EFFE87-8696-4DB7-A065-5B295D72FF1C}"/>
                </a:ext>
              </a:extLst>
            </p:cNvPr>
            <p:cNvSpPr txBox="1"/>
            <p:nvPr/>
          </p:nvSpPr>
          <p:spPr>
            <a:xfrm>
              <a:off x="5419732" y="612465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Attacker</a:t>
              </a:r>
              <a:endParaRPr lang="zh-CN" altLang="en-US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2E7AEE1-B7BB-4465-A915-0319EF42F615}"/>
              </a:ext>
            </a:extLst>
          </p:cNvPr>
          <p:cNvGrpSpPr/>
          <p:nvPr/>
        </p:nvGrpSpPr>
        <p:grpSpPr>
          <a:xfrm rot="19251420">
            <a:off x="6338138" y="4180099"/>
            <a:ext cx="3456384" cy="461665"/>
            <a:chOff x="4439816" y="3900325"/>
            <a:chExt cx="3456384" cy="461665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FB3A72B-194F-40CA-BBEE-1A463819C537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16" y="4326930"/>
              <a:ext cx="34563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51BE9F-B70D-4F8A-AB93-BEB890632FA0}"/>
                </a:ext>
              </a:extLst>
            </p:cNvPr>
            <p:cNvSpPr txBox="1"/>
            <p:nvPr/>
          </p:nvSpPr>
          <p:spPr>
            <a:xfrm>
              <a:off x="4891377" y="390032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Y</a:t>
              </a:r>
              <a:r>
                <a:rPr lang="en-US" altLang="zh-CN" sz="2400" b="1" baseline="-25000" dirty="0" err="1"/>
                <a:t>t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T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3E602D2-3082-4BC1-AF89-33A3669597DC}"/>
              </a:ext>
            </a:extLst>
          </p:cNvPr>
          <p:cNvGrpSpPr/>
          <p:nvPr/>
        </p:nvGrpSpPr>
        <p:grpSpPr>
          <a:xfrm rot="19257229">
            <a:off x="6639447" y="4643848"/>
            <a:ext cx="3528392" cy="461665"/>
            <a:chOff x="4367808" y="4590375"/>
            <a:chExt cx="3528392" cy="461665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FD21C36-E98D-4A80-9B97-3476442717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7808" y="4653136"/>
              <a:ext cx="35283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561C301-B18E-49C0-9E4D-3097E4877829}"/>
                </a:ext>
              </a:extLst>
            </p:cNvPr>
            <p:cNvSpPr txBox="1"/>
            <p:nvPr/>
          </p:nvSpPr>
          <p:spPr>
            <a:xfrm>
              <a:off x="4943872" y="4590375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b</a:t>
              </a:r>
              <a:r>
                <a:rPr lang="en-US" altLang="zh-CN" sz="2400" b="1" dirty="0"/>
                <a:t> = </a:t>
              </a:r>
              <a:r>
                <a:rPr lang="en-US" altLang="zh-CN" sz="2400" b="1" dirty="0" err="1"/>
                <a:t>g</a:t>
              </a:r>
              <a:r>
                <a:rPr lang="en-US" altLang="zh-CN" sz="2400" b="1" baseline="30000" dirty="0" err="1"/>
                <a:t>B</a:t>
              </a:r>
              <a:r>
                <a:rPr lang="en-US" altLang="zh-CN" sz="2400" b="1" dirty="0"/>
                <a:t> mod p</a:t>
              </a:r>
              <a:endParaRPr lang="zh-CN" altLang="en-US" sz="2400" b="1" dirty="0"/>
            </a:p>
          </p:txBody>
        </p: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2435468-CC23-4B0F-B428-0627C0A14FCE}"/>
              </a:ext>
            </a:extLst>
          </p:cNvPr>
          <p:cNvSpPr/>
          <p:nvPr/>
        </p:nvSpPr>
        <p:spPr>
          <a:xfrm>
            <a:off x="2705279" y="1574183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</a:t>
            </a:r>
            <a:r>
              <a:rPr lang="en-US" altLang="zh-CN" baseline="-25000" dirty="0" err="1"/>
              <a:t>s</a:t>
            </a:r>
            <a:r>
              <a:rPr lang="en-US" altLang="zh-CN" dirty="0" err="1"/>
              <a:t>,g,p,A</a:t>
            </a:r>
            <a:endParaRPr lang="en-US" altLang="zh-CN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8FACD95-D8F0-4C6C-BE41-E1F5814FCD1A}"/>
              </a:ext>
            </a:extLst>
          </p:cNvPr>
          <p:cNvSpPr/>
          <p:nvPr/>
        </p:nvSpPr>
        <p:spPr>
          <a:xfrm>
            <a:off x="7920128" y="1574183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</a:t>
            </a:r>
            <a:r>
              <a:rPr lang="en-US" altLang="zh-CN" baseline="-25000" dirty="0" err="1"/>
              <a:t>t</a:t>
            </a:r>
            <a:r>
              <a:rPr lang="en-US" altLang="zh-CN" dirty="0" err="1"/>
              <a:t>,g,p,B</a:t>
            </a:r>
            <a:endParaRPr lang="en-US" altLang="zh-CN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352853-DEB0-40CF-A101-DE0271FFBDF1}"/>
              </a:ext>
            </a:extLst>
          </p:cNvPr>
          <p:cNvSpPr/>
          <p:nvPr/>
        </p:nvSpPr>
        <p:spPr>
          <a:xfrm>
            <a:off x="5184715" y="4045239"/>
            <a:ext cx="169453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</a:t>
            </a:r>
            <a:r>
              <a:rPr lang="en-US" altLang="zh-CN" baseline="-25000" dirty="0" err="1"/>
              <a:t>a</a:t>
            </a:r>
            <a:r>
              <a:rPr lang="en-US" altLang="zh-CN" dirty="0" err="1"/>
              <a:t>,Y</a:t>
            </a:r>
            <a:r>
              <a:rPr lang="en-US" altLang="zh-CN" baseline="-25000" dirty="0" err="1"/>
              <a:t>b</a:t>
            </a:r>
            <a:r>
              <a:rPr lang="en-US" altLang="zh-CN" dirty="0" err="1"/>
              <a:t>,g,p,S,T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C139D9-F88A-4B0C-8B01-8CB4071A6F10}"/>
              </a:ext>
            </a:extLst>
          </p:cNvPr>
          <p:cNvSpPr txBox="1"/>
          <p:nvPr/>
        </p:nvSpPr>
        <p:spPr>
          <a:xfrm>
            <a:off x="2619219" y="2538347"/>
            <a:ext cx="2900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/>
              <a:t>K</a:t>
            </a:r>
            <a:r>
              <a:rPr lang="en-US" altLang="zh-CN" sz="1800" b="1" baseline="-25000" dirty="0" err="1"/>
              <a:t>Alice</a:t>
            </a:r>
            <a:r>
              <a:rPr lang="en-US" altLang="zh-CN" sz="1800" b="1" baseline="-25000" dirty="0"/>
              <a:t>-Attacker</a:t>
            </a:r>
            <a:r>
              <a:rPr lang="en-US" altLang="zh-CN" sz="1800" b="1" dirty="0"/>
              <a:t>=(Y</a:t>
            </a:r>
            <a:r>
              <a:rPr lang="en-US" altLang="zh-CN" sz="1800" b="1" baseline="-25000" dirty="0"/>
              <a:t>s</a:t>
            </a:r>
            <a:r>
              <a:rPr lang="en-US" altLang="zh-CN" sz="1800" b="1" dirty="0"/>
              <a:t>)</a:t>
            </a:r>
            <a:r>
              <a:rPr lang="en-US" altLang="zh-CN" sz="1800" b="1" baseline="30000" dirty="0"/>
              <a:t>A</a:t>
            </a:r>
            <a:r>
              <a:rPr lang="en-US" altLang="zh-CN" sz="1800" b="1" dirty="0"/>
              <a:t> mod p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B957CF-9382-432D-AE30-E883656F4775}"/>
              </a:ext>
            </a:extLst>
          </p:cNvPr>
          <p:cNvSpPr txBox="1"/>
          <p:nvPr/>
        </p:nvSpPr>
        <p:spPr>
          <a:xfrm>
            <a:off x="6688101" y="2536916"/>
            <a:ext cx="2842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/>
              <a:t>K</a:t>
            </a:r>
            <a:r>
              <a:rPr lang="en-US" altLang="zh-CN" sz="1800" b="1" baseline="-25000" dirty="0" err="1"/>
              <a:t>Bob</a:t>
            </a:r>
            <a:r>
              <a:rPr lang="en-US" altLang="zh-CN" sz="1800" b="1" baseline="-25000" dirty="0"/>
              <a:t>-Attacker</a:t>
            </a:r>
            <a:r>
              <a:rPr lang="en-US" altLang="zh-CN" sz="1800" b="1" dirty="0"/>
              <a:t>=(</a:t>
            </a:r>
            <a:r>
              <a:rPr lang="en-US" altLang="zh-CN" sz="1800" b="1" dirty="0" err="1"/>
              <a:t>Y</a:t>
            </a:r>
            <a:r>
              <a:rPr lang="en-US" altLang="zh-CN" sz="1800" b="1" baseline="-25000" dirty="0" err="1"/>
              <a:t>t</a:t>
            </a:r>
            <a:r>
              <a:rPr lang="en-US" altLang="zh-CN" sz="1800" b="1" dirty="0"/>
              <a:t>)</a:t>
            </a:r>
            <a:r>
              <a:rPr lang="en-US" altLang="zh-CN" sz="1800" b="1" baseline="30000" dirty="0"/>
              <a:t>B</a:t>
            </a:r>
            <a:r>
              <a:rPr lang="en-US" altLang="zh-CN" sz="1800" b="1" dirty="0"/>
              <a:t> mod p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8A3F03-225B-48C5-8406-521256B09F46}"/>
              </a:ext>
            </a:extLst>
          </p:cNvPr>
          <p:cNvSpPr txBox="1"/>
          <p:nvPr/>
        </p:nvSpPr>
        <p:spPr>
          <a:xfrm>
            <a:off x="2389952" y="6084004"/>
            <a:ext cx="2900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/>
              <a:t>K</a:t>
            </a:r>
            <a:r>
              <a:rPr lang="en-US" altLang="zh-CN" sz="1800" b="1" baseline="-25000" dirty="0" err="1"/>
              <a:t>attacker</a:t>
            </a:r>
            <a:r>
              <a:rPr lang="en-US" altLang="zh-CN" sz="1800" b="1" baseline="-25000" dirty="0"/>
              <a:t>-Alice</a:t>
            </a:r>
            <a:r>
              <a:rPr lang="en-US" altLang="zh-CN" sz="1800" b="1" dirty="0"/>
              <a:t>=(</a:t>
            </a:r>
            <a:r>
              <a:rPr lang="en-US" altLang="zh-CN" sz="1800" b="1" dirty="0" err="1"/>
              <a:t>Y</a:t>
            </a:r>
            <a:r>
              <a:rPr lang="en-US" altLang="zh-CN" sz="1800" b="1" baseline="-25000" dirty="0" err="1"/>
              <a:t>a</a:t>
            </a:r>
            <a:r>
              <a:rPr lang="en-US" altLang="zh-CN" sz="1800" b="1" dirty="0"/>
              <a:t>)</a:t>
            </a:r>
            <a:r>
              <a:rPr lang="en-US" altLang="zh-CN" sz="1800" b="1" baseline="30000" dirty="0"/>
              <a:t>S</a:t>
            </a:r>
            <a:r>
              <a:rPr lang="en-US" altLang="zh-CN" sz="1800" b="1" dirty="0"/>
              <a:t> mod p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67DDAB9-3418-4F2B-ABE3-DB1474976AA7}"/>
              </a:ext>
            </a:extLst>
          </p:cNvPr>
          <p:cNvSpPr txBox="1"/>
          <p:nvPr/>
        </p:nvSpPr>
        <p:spPr>
          <a:xfrm>
            <a:off x="6767193" y="6084004"/>
            <a:ext cx="2900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/>
              <a:t>K</a:t>
            </a:r>
            <a:r>
              <a:rPr lang="en-US" altLang="zh-CN" sz="1800" b="1" baseline="-25000" dirty="0" err="1"/>
              <a:t>attacker</a:t>
            </a:r>
            <a:r>
              <a:rPr lang="en-US" altLang="zh-CN" sz="1800" b="1" baseline="-25000" dirty="0"/>
              <a:t>-Bob</a:t>
            </a:r>
            <a:r>
              <a:rPr lang="en-US" altLang="zh-CN" sz="1800" b="1" dirty="0"/>
              <a:t>=(Y</a:t>
            </a:r>
            <a:r>
              <a:rPr lang="en-US" altLang="zh-CN" sz="1800" b="1" baseline="-25000" dirty="0"/>
              <a:t>b</a:t>
            </a:r>
            <a:r>
              <a:rPr lang="en-US" altLang="zh-CN" sz="1800" b="1" dirty="0"/>
              <a:t>)</a:t>
            </a:r>
            <a:r>
              <a:rPr lang="en-US" altLang="zh-CN" sz="1800" b="1" baseline="30000" dirty="0"/>
              <a:t>T</a:t>
            </a:r>
            <a:r>
              <a:rPr lang="en-US" altLang="zh-CN" sz="1800" b="1" dirty="0"/>
              <a:t> mod p</a:t>
            </a:r>
          </a:p>
        </p:txBody>
      </p:sp>
    </p:spTree>
    <p:extLst>
      <p:ext uri="{BB962C8B-B14F-4D97-AF65-F5344CB8AC3E}">
        <p14:creationId xmlns:p14="http://schemas.microsoft.com/office/powerpoint/2010/main" val="32687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2" grpId="0"/>
      <p:bldP spid="34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密钥交换的实现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BBB84ACA-AB00-4E0A-B797-DF772E07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2135908"/>
            <a:ext cx="518457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选择的</a:t>
            </a:r>
            <a:r>
              <a:rPr lang="en-US" altLang="zh-CN" dirty="0"/>
              <a:t>p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质数</a:t>
            </a:r>
          </a:p>
        </p:txBody>
      </p:sp>
      <p:sp>
        <p:nvSpPr>
          <p:cNvPr id="9" name="Text Box 121">
            <a:extLst>
              <a:ext uri="{FF2B5EF4-FFF2-40B4-BE49-F238E27FC236}">
                <a16:creationId xmlns:a16="http://schemas.microsoft.com/office/drawing/2014/main" id="{EF6FDF7F-DCAA-4C14-B17D-B8BE8C30F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48" y="2912624"/>
            <a:ext cx="374441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本原根</a:t>
            </a:r>
          </a:p>
        </p:txBody>
      </p:sp>
      <p:sp>
        <p:nvSpPr>
          <p:cNvPr id="10" name="Text Box 121">
            <a:extLst>
              <a:ext uri="{FF2B5EF4-FFF2-40B4-BE49-F238E27FC236}">
                <a16:creationId xmlns:a16="http://schemas.microsoft.com/office/drawing/2014/main" id="{9E040969-6365-4C22-8A8D-34E31DA11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3646767"/>
            <a:ext cx="957706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作为共享信息，</a:t>
            </a:r>
            <a:r>
              <a:rPr lang="zh-CN" altLang="en-US" dirty="0">
                <a:solidFill>
                  <a:srgbClr val="FF0000"/>
                </a:solidFill>
              </a:rPr>
              <a:t>明文</a:t>
            </a:r>
            <a:r>
              <a:rPr lang="zh-CN" altLang="en-US" dirty="0"/>
              <a:t>传输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3FE6D9-192C-4F6D-8F7D-E346ECE9006C}"/>
              </a:ext>
            </a:extLst>
          </p:cNvPr>
          <p:cNvSpPr txBox="1"/>
          <p:nvPr/>
        </p:nvSpPr>
        <p:spPr>
          <a:xfrm>
            <a:off x="119336" y="6488668"/>
            <a:ext cx="926794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b="1" dirty="0"/>
              <a:t>参考：https://blog.csdn.net/qq_36448800/article/details/80040242</a:t>
            </a:r>
          </a:p>
        </p:txBody>
      </p:sp>
    </p:spTree>
    <p:extLst>
      <p:ext uri="{BB962C8B-B14F-4D97-AF65-F5344CB8AC3E}">
        <p14:creationId xmlns:p14="http://schemas.microsoft.com/office/powerpoint/2010/main" val="123182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密钥交换的实现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BBB84ACA-AB00-4E0A-B797-DF772E07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578223"/>
            <a:ext cx="640871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判断一个输入数据是否是质数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46CB5-E58E-4C90-903F-14F3560BB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473933"/>
            <a:ext cx="6912768" cy="37633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8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密钥交换的实现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BBB84ACA-AB00-4E0A-B797-DF772E07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412776"/>
            <a:ext cx="381642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求质数</a:t>
            </a:r>
            <a:r>
              <a:rPr lang="en-US" altLang="zh-CN" dirty="0"/>
              <a:t>p</a:t>
            </a:r>
            <a:r>
              <a:rPr lang="zh-CN" altLang="en-US" dirty="0"/>
              <a:t>的本原根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1DD5F4-AA9A-4F2A-B539-FD98ACC1F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27" y="2204864"/>
            <a:ext cx="6695037" cy="43118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40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密钥交换的实现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BBB84ACA-AB00-4E0A-B797-DF772E07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412776"/>
            <a:ext cx="619268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计算 </a:t>
            </a:r>
            <a:r>
              <a:rPr lang="en-US" altLang="zh-CN" dirty="0" err="1"/>
              <a:t>g</a:t>
            </a:r>
            <a:r>
              <a:rPr lang="en-US" altLang="zh-CN" baseline="30000" dirty="0" err="1"/>
              <a:t>A</a:t>
            </a:r>
            <a:r>
              <a:rPr lang="en-US" altLang="zh-CN" dirty="0"/>
              <a:t> mod p </a:t>
            </a:r>
            <a:r>
              <a:rPr lang="zh-CN" altLang="en-US" dirty="0"/>
              <a:t>和 密钥 </a:t>
            </a:r>
            <a:r>
              <a:rPr lang="en-US" altLang="zh-CN" dirty="0"/>
              <a:t>Key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7E31B-A443-4B61-AC3B-FB3F286E6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132856"/>
            <a:ext cx="4320479" cy="17281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 Box 121">
            <a:extLst>
              <a:ext uri="{FF2B5EF4-FFF2-40B4-BE49-F238E27FC236}">
                <a16:creationId xmlns:a16="http://schemas.microsoft.com/office/drawing/2014/main" id="{ED4B86A9-872E-4940-8BF3-EBD3EA2BF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52" y="4152567"/>
            <a:ext cx="338313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计算密钥 </a:t>
            </a:r>
            <a:r>
              <a:rPr lang="en-US" altLang="zh-CN" dirty="0"/>
              <a:t>Key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17870B-5E70-4327-9FDA-7AAE47C4D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19" y="4798896"/>
            <a:ext cx="5415425" cy="16462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73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2FA30-9012-4BF6-B057-B6C5A363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412814"/>
            <a:ext cx="5688632" cy="15040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C41A96-09FC-4C25-BEA9-6D4B6E4AFBCF}"/>
              </a:ext>
            </a:extLst>
          </p:cNvPr>
          <p:cNvSpPr txBox="1">
            <a:spLocks noChangeArrowheads="1"/>
          </p:cNvSpPr>
          <p:nvPr/>
        </p:nvSpPr>
        <p:spPr>
          <a:xfrm>
            <a:off x="1708948" y="548680"/>
            <a:ext cx="6907332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截获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的通信</a:t>
            </a:r>
          </a:p>
        </p:txBody>
      </p:sp>
      <p:sp>
        <p:nvSpPr>
          <p:cNvPr id="8" name="Text Box 121">
            <a:extLst>
              <a:ext uri="{FF2B5EF4-FFF2-40B4-BE49-F238E27FC236}">
                <a16:creationId xmlns:a16="http://schemas.microsoft.com/office/drawing/2014/main" id="{BBB84ACA-AB00-4E0A-B797-DF772E07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412776"/>
            <a:ext cx="77048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defPPr>
              <a:defRPr lang="en-US"/>
            </a:defPPr>
            <a:lvl1pPr algn="just">
              <a:defRPr sz="3600" b="1"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如何截获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之间的通信呢？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C3BA88-34CD-4353-9A6F-CF5839D3A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259394"/>
            <a:ext cx="6434308" cy="32403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4ED630-B0AE-4CC8-9DD3-F218557C8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2931619"/>
            <a:ext cx="7753407" cy="36814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8C3B2A6-B405-4F78-8D55-315AC2305A20}"/>
              </a:ext>
            </a:extLst>
          </p:cNvPr>
          <p:cNvCxnSpPr/>
          <p:nvPr/>
        </p:nvCxnSpPr>
        <p:spPr>
          <a:xfrm>
            <a:off x="4655840" y="5949280"/>
            <a:ext cx="6696744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8116</TotalTime>
  <Pages>0</Pages>
  <Words>1008</Words>
  <Characters>0</Characters>
  <Application>Microsoft Office PowerPoint</Application>
  <DocSecurity>0</DocSecurity>
  <PresentationFormat>宽屏</PresentationFormat>
  <Lines>0</Lines>
  <Paragraphs>129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PingFang SC</vt:lpstr>
      <vt:lpstr>黑体</vt:lpstr>
      <vt:lpstr>隶书</vt:lpstr>
      <vt:lpstr>Arial</vt:lpstr>
      <vt:lpstr>Century Gothic</vt:lpstr>
      <vt:lpstr>Tahoma</vt:lpstr>
      <vt:lpstr>Times New Roman</vt:lpstr>
      <vt:lpstr>Verdana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家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牟元哲</dc:creator>
  <cp:keywords/>
  <dc:description/>
  <cp:lastModifiedBy>Ling Xiao</cp:lastModifiedBy>
  <cp:revision>711</cp:revision>
  <dcterms:created xsi:type="dcterms:W3CDTF">2002-10-11T06:28:37Z</dcterms:created>
  <dcterms:modified xsi:type="dcterms:W3CDTF">2021-06-16T12:12:05Z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