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73" r:id="rId5"/>
    <p:sldId id="274" r:id="rId6"/>
    <p:sldId id="267" r:id="rId7"/>
    <p:sldId id="268" r:id="rId8"/>
    <p:sldId id="269" r:id="rId9"/>
    <p:sldId id="2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461ACD-6EAB-421C-AC21-90F68AB78113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99324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1ACD-6EAB-421C-AC21-90F68AB78113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6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1ACD-6EAB-421C-AC21-90F68AB78113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6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1ACD-6EAB-421C-AC21-90F68AB78113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8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61ACD-6EAB-421C-AC21-90F68AB78113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65655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1ACD-6EAB-421C-AC21-90F68AB78113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61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1ACD-6EAB-421C-AC21-90F68AB78113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1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1ACD-6EAB-421C-AC21-90F68AB78113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03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1ACD-6EAB-421C-AC21-90F68AB78113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6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61ACD-6EAB-421C-AC21-90F68AB78113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75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61ACD-6EAB-421C-AC21-90F68AB78113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487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8461ACD-6EAB-421C-AC21-90F68AB78113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934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racticalcryptography.com/cryptanalysis/letter-frequencies-various-languag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密码学二级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分级通关系列教程</a:t>
            </a:r>
          </a:p>
        </p:txBody>
      </p:sp>
    </p:spTree>
    <p:extLst>
      <p:ext uri="{BB962C8B-B14F-4D97-AF65-F5344CB8AC3E}">
        <p14:creationId xmlns:p14="http://schemas.microsoft.com/office/powerpoint/2010/main" val="211183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古典密码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维吉利亚密码（多表代换）</a:t>
            </a:r>
            <a:endParaRPr lang="en-US" altLang="zh-CN" sz="2800" dirty="0"/>
          </a:p>
          <a:p>
            <a:pPr lvl="1"/>
            <a:r>
              <a:rPr lang="en-US" altLang="zh-CN" sz="2400" i="0" dirty="0" err="1"/>
              <a:t>Kasiski</a:t>
            </a:r>
            <a:r>
              <a:rPr lang="zh-CN" altLang="en-US" sz="2400" i="0" dirty="0"/>
              <a:t>或重合指数法确定密钥字的长度，再穷举移位值，直至与自然语言的频率相似。</a:t>
            </a:r>
            <a:endParaRPr lang="en-US" altLang="zh-CN" sz="2400" i="0" dirty="0"/>
          </a:p>
          <a:p>
            <a:r>
              <a:rPr lang="zh-CN" altLang="en-US" sz="2800" dirty="0"/>
              <a:t>单表代换密码</a:t>
            </a:r>
            <a:endParaRPr lang="en-US" altLang="zh-CN" sz="2800" dirty="0"/>
          </a:p>
          <a:p>
            <a:pPr lvl="1"/>
            <a:r>
              <a:rPr lang="zh-CN" altLang="en-US" sz="2400" i="0" dirty="0"/>
              <a:t>频率、字母组合、</a:t>
            </a:r>
            <a:endParaRPr lang="en-US" altLang="zh-CN" sz="2400" i="0" dirty="0"/>
          </a:p>
          <a:p>
            <a:r>
              <a:rPr lang="en-US" altLang="zh-CN" sz="2400" dirty="0"/>
              <a:t>Hill</a:t>
            </a:r>
            <a:r>
              <a:rPr lang="zh-CN" altLang="en-US" sz="2400" dirty="0"/>
              <a:t>密码</a:t>
            </a:r>
            <a:endParaRPr lang="en-US" altLang="zh-CN" sz="2400" dirty="0"/>
          </a:p>
          <a:p>
            <a:pPr lvl="1"/>
            <a:r>
              <a:rPr lang="zh-CN" altLang="en-US" sz="2400" i="0" dirty="0"/>
              <a:t>穷举可逆矩阵</a:t>
            </a:r>
            <a:endParaRPr lang="en-US" altLang="zh-CN" sz="2400" i="0" dirty="0"/>
          </a:p>
          <a:p>
            <a:r>
              <a:rPr lang="zh-CN" altLang="en-US" sz="2400" i="0" dirty="0"/>
              <a:t>流密码</a:t>
            </a:r>
            <a:endParaRPr lang="en-US" altLang="zh-CN" sz="2400" i="0" dirty="0"/>
          </a:p>
          <a:p>
            <a:pPr lvl="1"/>
            <a:r>
              <a:rPr lang="zh-CN" altLang="en-US" sz="2400" i="0" dirty="0"/>
              <a:t>穷举可逆矩阵</a:t>
            </a:r>
            <a:endParaRPr lang="en-US" altLang="zh-CN" sz="2400" i="0" dirty="0"/>
          </a:p>
          <a:p>
            <a:pPr lvl="1"/>
            <a:endParaRPr lang="zh-CN" alt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277301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75834"/>
            <a:ext cx="9601200" cy="17784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语法检查</a:t>
            </a:r>
            <a:br>
              <a:rPr lang="en-US" altLang="zh-CN" dirty="0"/>
            </a:br>
            <a:r>
              <a:rPr lang="en-US" altLang="zh-CN" dirty="0"/>
              <a:t>http://practicalcryptography.com/cryptanalysis/text-characterisation/quadgrams/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530744"/>
                <a:ext cx="9601200" cy="35814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/>
                  <a:t>基本思想</a:t>
                </a:r>
                <a:endParaRPr lang="en-US" altLang="zh-CN" sz="2800" dirty="0"/>
              </a:p>
              <a:p>
                <a:pPr marL="530352" lvl="1" indent="0">
                  <a:buNone/>
                </a:pPr>
                <a:r>
                  <a:rPr lang="en-US" altLang="zh-CN" sz="2400" i="0" dirty="0"/>
                  <a:t>If the text looks very similar to English (or </a:t>
                </a:r>
                <a:r>
                  <a:rPr lang="en-US" altLang="zh-CN" sz="2400" i="0" dirty="0">
                    <a:hlinkClick r:id="rId2"/>
                  </a:rPr>
                  <a:t>another language</a:t>
                </a:r>
                <a:r>
                  <a:rPr lang="en-US" altLang="zh-CN" sz="2400" i="0" dirty="0"/>
                  <a:t>), we consider the key to be a good one.</a:t>
                </a:r>
              </a:p>
              <a:p>
                <a:r>
                  <a:rPr lang="zh-CN" altLang="en-US" sz="2400" i="0" dirty="0"/>
                  <a:t>四字母词</a:t>
                </a:r>
                <a:endParaRPr lang="en-US" altLang="zh-CN" sz="2400" i="0" dirty="0"/>
              </a:p>
              <a:p>
                <a:pPr lvl="1"/>
                <a:r>
                  <a:rPr lang="zh-CN" altLang="zh-CN" sz="2400" dirty="0">
                    <a:solidFill>
                      <a:schemeClr val="tx1"/>
                    </a:solidFill>
                    <a:latin typeface="Arial Unicode MS"/>
                  </a:rPr>
                  <a:t>ATTACK</a:t>
                </a:r>
                <a:r>
                  <a:rPr lang="zh-CN" altLang="zh-CN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zh-CN" sz="2400" dirty="0">
                    <a:solidFill>
                      <a:schemeClr val="tx1"/>
                    </a:solidFill>
                    <a:latin typeface="Arial Unicode MS"/>
                  </a:rPr>
                  <a:t>ATTA</a:t>
                </a:r>
                <a:r>
                  <a:rPr lang="zh-CN" altLang="zh-CN" sz="320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zh-CN" sz="2400" dirty="0">
                    <a:solidFill>
                      <a:schemeClr val="tx1"/>
                    </a:solidFill>
                    <a:latin typeface="Arial Unicode MS"/>
                  </a:rPr>
                  <a:t>TTAC</a:t>
                </a:r>
                <a:r>
                  <a:rPr lang="zh-CN" altLang="zh-CN" sz="3200" dirty="0">
                    <a:solidFill>
                      <a:schemeClr val="tx1"/>
                    </a:solidFill>
                  </a:rPr>
                  <a:t>, and </a:t>
                </a:r>
                <a:r>
                  <a:rPr lang="zh-CN" altLang="zh-CN" sz="2400" dirty="0">
                    <a:solidFill>
                      <a:schemeClr val="tx1"/>
                    </a:solidFill>
                    <a:latin typeface="Arial Unicode MS"/>
                  </a:rPr>
                  <a:t>TACK</a:t>
                </a:r>
                <a:endParaRPr lang="zh-CN" altLang="en-US" sz="2400" i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530744"/>
                <a:ext cx="9601200" cy="3581400"/>
              </a:xfrm>
              <a:blipFill>
                <a:blip r:embed="rId3"/>
                <a:stretch>
                  <a:fillRect l="-11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7FA564B-07F6-47C7-A50B-554B3A6CF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4332"/>
            <a:ext cx="21993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4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217" y="309966"/>
            <a:ext cx="10760990" cy="580217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统计词频</a:t>
            </a:r>
            <a:r>
              <a:rPr lang="en-US" altLang="zh-CN" sz="2800" dirty="0"/>
              <a:t>/</a:t>
            </a:r>
            <a:r>
              <a:rPr lang="zh-CN" altLang="en-US" sz="2800" dirty="0"/>
              <a:t>训练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400" dirty="0"/>
              <a:t>计算一段文字概率</a:t>
            </a:r>
            <a:endParaRPr lang="en-US" altLang="zh-CN" sz="2400" dirty="0"/>
          </a:p>
          <a:p>
            <a:endParaRPr lang="en-US" altLang="zh-CN" sz="2400" i="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FA564B-07F6-47C7-A50B-554B3A6CF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4332"/>
            <a:ext cx="21993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FABE68-3BCF-44C4-9FDB-A0A4A0AE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722" y="535533"/>
            <a:ext cx="5157061" cy="37981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B43024-7934-47B7-B433-4DC4CE572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83" y="4829354"/>
            <a:ext cx="9601200" cy="4510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BAAE43-F853-4263-B4BE-25FFA64E5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41" y="1753961"/>
            <a:ext cx="4560994" cy="11762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1EF8A14-F7CC-476B-8804-0361895E3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602183"/>
            <a:ext cx="10453607" cy="3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6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217" y="309966"/>
            <a:ext cx="10760990" cy="580217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原理</a:t>
            </a:r>
            <a:endParaRPr lang="en-US" altLang="zh-CN" sz="2800" dirty="0"/>
          </a:p>
          <a:p>
            <a:pPr lvl="1"/>
            <a:r>
              <a:rPr lang="zh-CN" altLang="en-US" sz="2800" i="0" dirty="0"/>
              <a:t>在长度相同的情况下，概率对数越大（绝对值越小），与自然语言越接近</a:t>
            </a:r>
            <a:endParaRPr lang="en-US" altLang="zh-CN" sz="2800" i="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FA564B-07F6-47C7-A50B-554B3A6CF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4332"/>
            <a:ext cx="21993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3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5909"/>
          </a:xfrm>
        </p:spPr>
        <p:txBody>
          <a:bodyPr/>
          <a:lstStyle/>
          <a:p>
            <a:r>
              <a:rPr lang="zh-CN" altLang="en-US"/>
              <a:t>背包加密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51709"/>
            <a:ext cx="9601200" cy="886691"/>
          </a:xfrm>
        </p:spPr>
        <p:txBody>
          <a:bodyPr/>
          <a:lstStyle/>
          <a:p>
            <a:r>
              <a:rPr lang="zh-CN" altLang="en-US" dirty="0"/>
              <a:t>背包加密算法（根据文档自学）</a:t>
            </a:r>
            <a:endParaRPr lang="en-US" altLang="zh-CN" dirty="0"/>
          </a:p>
          <a:p>
            <a:r>
              <a:rPr lang="zh-CN" altLang="en-US" dirty="0"/>
              <a:t>求解问题</a:t>
            </a:r>
            <a:r>
              <a:rPr lang="en-US" altLang="zh-CN" dirty="0"/>
              <a:t>(0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背包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02080"/>
            <a:ext cx="10541968" cy="2767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51709" y="5985164"/>
            <a:ext cx="1036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求公钥中，哪些整数相加的和恰好等于密文</a:t>
            </a:r>
            <a:r>
              <a:rPr lang="en-US" altLang="zh-CN" dirty="0"/>
              <a:t>6020587936087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格和</a:t>
            </a:r>
            <a:r>
              <a:rPr lang="en-US" altLang="zh-CN"/>
              <a:t>LLL</a:t>
            </a:r>
            <a:r>
              <a:rPr lang="zh-CN" altLang="en-US"/>
              <a:t>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76561"/>
            <a:ext cx="10450617" cy="347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547250"/>
            <a:ext cx="9601200" cy="1485900"/>
          </a:xfrm>
        </p:spPr>
        <p:txBody>
          <a:bodyPr/>
          <a:lstStyle/>
          <a:p>
            <a:r>
              <a:rPr lang="zh-CN" altLang="en-US"/>
              <a:t>格和</a:t>
            </a:r>
            <a:r>
              <a:rPr lang="en-US" altLang="zh-CN"/>
              <a:t>LLL</a:t>
            </a:r>
            <a:r>
              <a:rPr lang="zh-CN" altLang="en-US"/>
              <a:t>算法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24" y="1251442"/>
            <a:ext cx="9121696" cy="36946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722" y="5031460"/>
            <a:ext cx="9121698" cy="183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8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17256-0564-4BEE-8472-94198848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902B3-9B8D-416C-8AD4-D2C807DB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5295"/>
            <a:ext cx="9601200" cy="399210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是否能够用熵来判断一段文本是否为英语，和</a:t>
            </a:r>
            <a:r>
              <a:rPr lang="en-US" altLang="zh-CN" sz="2800" dirty="0" err="1"/>
              <a:t>quadgram</a:t>
            </a:r>
            <a:r>
              <a:rPr lang="zh-CN" altLang="en-US" sz="2800" dirty="0"/>
              <a:t>相比有什么不同？</a:t>
            </a:r>
            <a:endParaRPr lang="en-US" altLang="zh-CN" sz="2800" dirty="0"/>
          </a:p>
          <a:p>
            <a:r>
              <a:rPr lang="en-US" altLang="zh-CN" sz="2800" dirty="0"/>
              <a:t>LLL</a:t>
            </a:r>
            <a:r>
              <a:rPr lang="zh-CN" altLang="en-US" sz="2800" dirty="0"/>
              <a:t>算法和动态规划解背包问题有什么不同？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41080487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1246</TotalTime>
  <Words>197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 Unicode MS</vt:lpstr>
      <vt:lpstr>华文楷体</vt:lpstr>
      <vt:lpstr>Arial</vt:lpstr>
      <vt:lpstr>Cambria Math</vt:lpstr>
      <vt:lpstr>Franklin Gothic Book</vt:lpstr>
      <vt:lpstr>Crop</vt:lpstr>
      <vt:lpstr>密码学二级</vt:lpstr>
      <vt:lpstr>古典密码</vt:lpstr>
      <vt:lpstr>语法检查 http://practicalcryptography.com/cryptanalysis/text-characterisation/quadgrams/</vt:lpstr>
      <vt:lpstr>PowerPoint 演示文稿</vt:lpstr>
      <vt:lpstr>PowerPoint 演示文稿</vt:lpstr>
      <vt:lpstr>背包加密</vt:lpstr>
      <vt:lpstr>格和LLL算法</vt:lpstr>
      <vt:lpstr>格和LLL算法</vt:lpstr>
      <vt:lpstr>思考题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密码学二级</dc:title>
  <dc:creator>Administrator</dc:creator>
  <cp:lastModifiedBy>xmtan</cp:lastModifiedBy>
  <cp:revision>38</cp:revision>
  <dcterms:created xsi:type="dcterms:W3CDTF">2019-05-07T15:08:53Z</dcterms:created>
  <dcterms:modified xsi:type="dcterms:W3CDTF">2020-10-14T08:27:59Z</dcterms:modified>
</cp:coreProperties>
</file>