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59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932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6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76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8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565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61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03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75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487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461ACD-6EAB-421C-AC21-90F68AB78113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0EFE6C0-A972-4D48-B8D7-2B9ABECACB4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93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do-nfs.gforge.inria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密码学二级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分级通关系列教程</a:t>
            </a:r>
          </a:p>
        </p:txBody>
      </p:sp>
    </p:spTree>
    <p:extLst>
      <p:ext uri="{BB962C8B-B14F-4D97-AF65-F5344CB8AC3E}">
        <p14:creationId xmlns:p14="http://schemas.microsoft.com/office/powerpoint/2010/main" val="211183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DH</a:t>
            </a:r>
            <a:r>
              <a:rPr lang="zh-CN" altLang="en-US"/>
              <a:t>协议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/>
                  <a:t>大素数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/>
                  <a:t>,</a:t>
                </a:r>
                <a:r>
                  <a:rPr lang="zh-CN" altLang="en-US" sz="2400"/>
                  <a:t>本原元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sz="2400"/>
              </a:p>
              <a:p>
                <a:pPr lvl="1"/>
                <a:r>
                  <a:rPr lang="en-US" altLang="zh-CN" sz="2400"/>
                  <a:t>Alice</a:t>
                </a:r>
                <a:r>
                  <a:rPr lang="en-US" altLang="zh-CN" sz="2400">
                    <a:sym typeface="Wingdings" panose="05000000000000000000" pitchFamily="2" charset="2"/>
                  </a:rPr>
                  <a:t>Bob ,</a:t>
                </a:r>
                <a:r>
                  <a:rPr lang="zh-CN" altLang="en-US" sz="2400">
                    <a:sym typeface="Wingdings" panose="05000000000000000000" pitchFamily="2" charset="2"/>
                  </a:rPr>
                  <a:t>随机选择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/>
                  <a:t>,</a:t>
                </a:r>
                <a:r>
                  <a:rPr lang="zh-CN" altLang="en-US" sz="2400"/>
                  <a:t>发送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𝑚𝑜𝑑𝑝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pPr lvl="1"/>
                <a:r>
                  <a:rPr lang="en-US" altLang="zh-CN" sz="2400"/>
                  <a:t>Bob</a:t>
                </a:r>
                <a:r>
                  <a:rPr lang="en-US" altLang="zh-CN" sz="2400">
                    <a:sym typeface="Wingdings" panose="05000000000000000000" pitchFamily="2" charset="2"/>
                  </a:rPr>
                  <a:t>Alice ,</a:t>
                </a:r>
                <a:r>
                  <a:rPr lang="zh-CN" altLang="en-US" sz="2400">
                    <a:sym typeface="Wingdings" panose="05000000000000000000" pitchFamily="2" charset="2"/>
                  </a:rPr>
                  <a:t>随机选择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/>
                  <a:t>,</a:t>
                </a:r>
                <a:r>
                  <a:rPr lang="zh-CN" altLang="en-US" sz="2400"/>
                  <a:t>发送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𝑚𝑜𝑑𝑝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pPr lvl="1"/>
                <a:r>
                  <a:rPr lang="en-US" altLang="zh-CN" sz="2400"/>
                  <a:t>Alice,Bob</a:t>
                </a:r>
                <a:r>
                  <a:rPr lang="zh-CN" altLang="en-US" sz="2400"/>
                  <a:t>分别计算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𝑚𝑜𝑑𝑝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𝑚𝑜𝑑𝑝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/>
              </a:p>
              <a:p>
                <a:r>
                  <a:rPr lang="zh-CN" altLang="en-US" sz="2400"/>
                  <a:t>两者计算的值都为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  <m:sup/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𝑚𝑜𝑑𝑝</m:t>
                        </m:r>
                      </m:e>
                    </m:d>
                  </m:oMath>
                </a14:m>
                <a:r>
                  <a:rPr lang="en-US" altLang="zh-CN" sz="2400"/>
                  <a:t>,</a:t>
                </a:r>
                <a:r>
                  <a:rPr lang="zh-CN" altLang="en-US" sz="2400"/>
                  <a:t>所以相等，为共享密钥</a:t>
                </a:r>
                <a:endParaRPr lang="en-US" altLang="zh-CN" sz="2400"/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r>
                  <a:rPr lang="zh-CN" altLang="en-US" sz="2400" i="0"/>
                  <a:t>第三者从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zh-CN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0">
                        <a:latin typeface="Cambria Math" panose="02040503050406030204" pitchFamily="18" charset="0"/>
                      </a:rPr>
                      <m:t>modp</m:t>
                    </m:r>
                    <m:r>
                      <a:rPr lang="en-US" altLang="zh-CN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0"/>
                  <a:t>不能计算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/>
                    </m:sSup>
                  </m:oMath>
                </a14:m>
                <a:r>
                  <a:rPr lang="zh-CN" altLang="en-US" sz="2400" i="0"/>
                  <a:t>，从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  <m:r>
                      <a:rPr lang="en-US" altLang="zh-CN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i="0">
                        <a:latin typeface="Cambria Math" panose="02040503050406030204" pitchFamily="18" charset="0"/>
                      </a:rPr>
                      <m:t>modp</m:t>
                    </m:r>
                    <m:r>
                      <a:rPr lang="en-US" altLang="zh-CN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0"/>
                  <a:t>不能计算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/>
                    </m:sSup>
                    <m:r>
                      <a:rPr lang="en-US" altLang="zh-CN" sz="24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0"/>
                  <a:t>(</a:t>
                </a:r>
                <a:r>
                  <a:rPr lang="zh-CN" altLang="en-US" sz="2400" i="0"/>
                  <a:t>离散对数难解性</a:t>
                </a:r>
                <a:r>
                  <a:rPr lang="en-US" altLang="zh-CN" sz="2400" i="0"/>
                  <a:t>)</a:t>
                </a:r>
              </a:p>
              <a:p>
                <a:pPr marL="384048" lvl="1">
                  <a:spcBef>
                    <a:spcPts val="1000"/>
                  </a:spcBef>
                  <a:buFont typeface="Franklin Gothic Book" panose="020B0503020102020204" pitchFamily="34" charset="0"/>
                  <a:buChar char="■"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5" t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13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436" y="685799"/>
            <a:ext cx="9601200" cy="1485900"/>
          </a:xfrm>
        </p:spPr>
        <p:txBody>
          <a:bodyPr/>
          <a:lstStyle/>
          <a:p>
            <a:r>
              <a:rPr lang="zh-CN" altLang="en-US"/>
              <a:t>小规模</a:t>
            </a:r>
            <a:r>
              <a:rPr lang="en-US" altLang="zh-CN"/>
              <a:t>DLP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2436" y="1749136"/>
                <a:ext cx="9601200" cy="845127"/>
              </a:xfrm>
            </p:spPr>
            <p:txBody>
              <a:bodyPr/>
              <a:lstStyle/>
              <a:p>
                <a:r>
                  <a:rPr lang="en-US" altLang="zh-CN"/>
                  <a:t>Shanks</a:t>
                </a:r>
                <a:r>
                  <a:rPr lang="zh-CN" altLang="en-US"/>
                  <a:t>（</a:t>
                </a:r>
                <a:r>
                  <a:rPr lang="en-US" altLang="zh-CN"/>
                  <a:t>BSGS-Baby steps giant steps</a:t>
                </a:r>
                <a:r>
                  <a:rPr lang="zh-CN" altLang="en-US"/>
                  <a:t>）</a:t>
                </a:r>
                <a:endParaRPr lang="en-US" altLang="zh-CN"/>
              </a:p>
              <a:p>
                <a:r>
                  <a:rPr lang="en-US" altLang="zh-CN"/>
                  <a:t>Pollard-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436" y="1749136"/>
                <a:ext cx="9601200" cy="845127"/>
              </a:xfrm>
              <a:blipFill>
                <a:blip r:embed="rId2"/>
                <a:stretch>
                  <a:fillRect l="-571" t="-7914" b="-8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319" y="2831202"/>
            <a:ext cx="9924801" cy="25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4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436" y="685799"/>
            <a:ext cx="9601200" cy="1485900"/>
          </a:xfrm>
        </p:spPr>
        <p:txBody>
          <a:bodyPr/>
          <a:lstStyle/>
          <a:p>
            <a:r>
              <a:rPr lang="zh-CN" altLang="en-US"/>
              <a:t>小规模</a:t>
            </a:r>
            <a:r>
              <a:rPr lang="en-US" altLang="zh-CN"/>
              <a:t>DLP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82436" y="1749136"/>
                <a:ext cx="9601200" cy="845127"/>
              </a:xfrm>
            </p:spPr>
            <p:txBody>
              <a:bodyPr/>
              <a:lstStyle/>
              <a:p>
                <a:r>
                  <a:rPr lang="en-US" altLang="zh-CN"/>
                  <a:t>Shanks</a:t>
                </a:r>
                <a:r>
                  <a:rPr lang="zh-CN" altLang="en-US"/>
                  <a:t>（</a:t>
                </a:r>
                <a:r>
                  <a:rPr lang="en-US" altLang="zh-CN"/>
                  <a:t>BSGS-Baby steps giant steps</a:t>
                </a:r>
                <a:r>
                  <a:rPr lang="zh-CN" altLang="en-US"/>
                  <a:t>）</a:t>
                </a:r>
                <a:endParaRPr lang="en-US" altLang="zh-CN"/>
              </a:p>
              <a:p>
                <a:r>
                  <a:rPr lang="en-US" altLang="zh-CN"/>
                  <a:t>Pollard-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436" y="1749136"/>
                <a:ext cx="9601200" cy="845127"/>
              </a:xfrm>
              <a:blipFill>
                <a:blip r:embed="rId2"/>
                <a:stretch>
                  <a:fillRect l="-571" t="-7914" b="-8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36" y="2594263"/>
            <a:ext cx="9393382" cy="41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0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0C9A-7CCB-4C15-8ABE-0492D371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1338C-AF2D-4BF0-AA38-EF191C79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CADO-NFS</a:t>
            </a:r>
            <a:r>
              <a:rPr lang="zh-CN" altLang="en-US" dirty="0"/>
              <a:t>：参考：</a:t>
            </a:r>
            <a:r>
              <a:rPr lang="en-US" altLang="zh-CN" dirty="0">
                <a:hlinkClick r:id="rId2"/>
              </a:rPr>
              <a:t>http://cado-nfs.gforge.inria.fr/</a:t>
            </a:r>
            <a:endParaRPr lang="en-US" altLang="zh-CN" dirty="0"/>
          </a:p>
          <a:p>
            <a:r>
              <a:rPr lang="en-US" altLang="zh-CN" dirty="0" err="1"/>
              <a:t>yafu:https</a:t>
            </a:r>
            <a:r>
              <a:rPr lang="en-US" altLang="zh-CN" dirty="0"/>
              <a:t>://sourceforge.net/p/</a:t>
            </a:r>
            <a:r>
              <a:rPr lang="en-US" altLang="zh-CN" dirty="0" err="1"/>
              <a:t>yafu</a:t>
            </a:r>
            <a:r>
              <a:rPr lang="en-US" altLang="zh-CN" dirty="0"/>
              <a:t>/wiki/Home/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1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5073"/>
          </a:xfrm>
        </p:spPr>
        <p:txBody>
          <a:bodyPr/>
          <a:lstStyle/>
          <a:p>
            <a:r>
              <a:rPr lang="zh-CN" altLang="en-US"/>
              <a:t>彩虹表口令破译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2" y="1591317"/>
            <a:ext cx="9760379" cy="457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彩虹表口令破译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29" y="1572623"/>
            <a:ext cx="8980853" cy="335285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79329" y="5541818"/>
            <a:ext cx="8980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Salt</a:t>
            </a:r>
            <a:r>
              <a:rPr lang="zh-CN" altLang="en-US" sz="2000" dirty="0"/>
              <a:t>的作用：全世界都用相同的</a:t>
            </a:r>
            <a:r>
              <a:rPr lang="en-US" altLang="zh-CN" sz="2000" dirty="0"/>
              <a:t>salt</a:t>
            </a:r>
            <a:r>
              <a:rPr lang="zh-CN" altLang="en-US" sz="2000" dirty="0"/>
              <a:t>，仍然可以构造彩虹表；但是不同的系统的</a:t>
            </a:r>
            <a:r>
              <a:rPr lang="en-US" altLang="zh-CN" sz="2000" dirty="0"/>
              <a:t>salt</a:t>
            </a:r>
            <a:r>
              <a:rPr lang="zh-CN" altLang="en-US" sz="2000" dirty="0"/>
              <a:t>都是不一样的，甚至是动态的，不可能针对每个</a:t>
            </a:r>
            <a:r>
              <a:rPr lang="en-US" altLang="zh-CN" sz="2000" dirty="0"/>
              <a:t>salt</a:t>
            </a:r>
            <a:r>
              <a:rPr lang="zh-CN" altLang="en-US" sz="2000" dirty="0"/>
              <a:t>构造彩虹表，所以可能将敌手陷入只能穷举的境地。</a:t>
            </a:r>
          </a:p>
        </p:txBody>
      </p:sp>
    </p:spTree>
    <p:extLst>
      <p:ext uri="{BB962C8B-B14F-4D97-AF65-F5344CB8AC3E}">
        <p14:creationId xmlns:p14="http://schemas.microsoft.com/office/powerpoint/2010/main" val="269016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证书类型识别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工具</a:t>
            </a:r>
            <a:r>
              <a:rPr lang="en-US" altLang="zh-CN" sz="2800" dirty="0" err="1"/>
              <a:t>openssl,keytool,easyrsa,rsatool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参考</a:t>
            </a:r>
            <a:r>
              <a:rPr lang="en-US" altLang="zh-CN" sz="2800" dirty="0"/>
              <a:t>https://www.jianshu.com/p/c945b0f0de0a</a:t>
            </a:r>
          </a:p>
          <a:p>
            <a:r>
              <a:rPr lang="zh-CN" altLang="en-US" sz="2800" dirty="0"/>
              <a:t>证书类型</a:t>
            </a:r>
            <a:endParaRPr lang="en-US" altLang="zh-CN" sz="2800" dirty="0"/>
          </a:p>
          <a:p>
            <a:pPr lvl="1"/>
            <a:r>
              <a:rPr lang="zh-CN" altLang="en-US" sz="2600" i="0" dirty="0"/>
              <a:t>私钥：</a:t>
            </a:r>
            <a:r>
              <a:rPr lang="en-US" altLang="zh-CN" sz="2600" i="0" dirty="0"/>
              <a:t>*.key</a:t>
            </a:r>
            <a:r>
              <a:rPr lang="zh-CN" altLang="en-US" sz="2600" i="0" dirty="0"/>
              <a:t>，加密</a:t>
            </a:r>
            <a:endParaRPr lang="en-US" altLang="zh-CN" sz="2600" i="0" dirty="0"/>
          </a:p>
          <a:p>
            <a:pPr lvl="1"/>
            <a:r>
              <a:rPr lang="en-US" altLang="zh-CN" sz="2600" i="0" dirty="0"/>
              <a:t>CA</a:t>
            </a:r>
            <a:r>
              <a:rPr lang="zh-CN" altLang="zh-CN" sz="2600" i="0" dirty="0"/>
              <a:t>证书</a:t>
            </a:r>
            <a:r>
              <a:rPr lang="zh-CN" altLang="en-US" sz="2600" i="0" dirty="0"/>
              <a:t>：</a:t>
            </a:r>
            <a:r>
              <a:rPr lang="en-US" altLang="zh-CN" sz="2600" i="0" dirty="0"/>
              <a:t>*.</a:t>
            </a:r>
            <a:r>
              <a:rPr lang="en-US" altLang="zh-CN" sz="2600" i="0" dirty="0" err="1"/>
              <a:t>crt</a:t>
            </a:r>
            <a:r>
              <a:rPr lang="en-US" altLang="zh-CN" sz="2600" i="0" dirty="0"/>
              <a:t>,*.</a:t>
            </a:r>
            <a:r>
              <a:rPr lang="en-US" altLang="zh-CN" sz="2600" i="0" dirty="0" err="1"/>
              <a:t>pem</a:t>
            </a:r>
            <a:r>
              <a:rPr lang="zh-CN" altLang="en-US" sz="2600" i="0" dirty="0"/>
              <a:t>，自签名或者上级签名</a:t>
            </a:r>
            <a:endParaRPr lang="en-US" altLang="zh-CN" sz="2600" i="0" dirty="0"/>
          </a:p>
          <a:p>
            <a:pPr lvl="1"/>
            <a:r>
              <a:rPr lang="en-US" altLang="zh-CN" sz="2600" i="0" dirty="0"/>
              <a:t>CA</a:t>
            </a:r>
            <a:r>
              <a:rPr lang="zh-CN" altLang="zh-CN" sz="2600" i="0" dirty="0"/>
              <a:t>签名证书</a:t>
            </a:r>
            <a:r>
              <a:rPr lang="zh-CN" altLang="en-US" sz="2600" i="0" dirty="0"/>
              <a:t>：</a:t>
            </a:r>
            <a:r>
              <a:rPr lang="en-US" altLang="zh-CN" sz="2600" i="0" dirty="0"/>
              <a:t> *.</a:t>
            </a:r>
            <a:r>
              <a:rPr lang="en-US" altLang="zh-CN" sz="2600" i="0" dirty="0" err="1"/>
              <a:t>crt</a:t>
            </a:r>
            <a:r>
              <a:rPr lang="en-US" altLang="zh-CN" sz="2600" i="0" dirty="0"/>
              <a:t>,*.</a:t>
            </a:r>
            <a:r>
              <a:rPr lang="en-US" altLang="zh-CN" sz="2600" i="0" dirty="0" err="1"/>
              <a:t>pem</a:t>
            </a:r>
            <a:r>
              <a:rPr lang="en-US" altLang="zh-CN" sz="2600" i="0" dirty="0"/>
              <a:t>,</a:t>
            </a:r>
            <a:r>
              <a:rPr lang="zh-CN" altLang="en-US" sz="2600" i="0" dirty="0"/>
              <a:t>第三方</a:t>
            </a:r>
            <a:r>
              <a:rPr lang="en-US" altLang="zh-CN" sz="2600" i="0" dirty="0"/>
              <a:t>CA</a:t>
            </a:r>
            <a:r>
              <a:rPr lang="zh-CN" altLang="en-US" sz="2600" i="0" dirty="0"/>
              <a:t>签名</a:t>
            </a:r>
            <a:endParaRPr lang="en-US" altLang="zh-CN" sz="2600" i="0" dirty="0"/>
          </a:p>
          <a:p>
            <a:pPr lvl="1"/>
            <a:r>
              <a:rPr lang="en-US" altLang="zh-CN" sz="2600" i="0" dirty="0"/>
              <a:t>PKCS#12</a:t>
            </a:r>
            <a:r>
              <a:rPr lang="zh-CN" altLang="en-US" sz="2600" i="0" dirty="0"/>
              <a:t>：</a:t>
            </a:r>
            <a:r>
              <a:rPr lang="en-US" altLang="zh-CN" sz="2600" i="0" dirty="0"/>
              <a:t>*.p12.*.</a:t>
            </a:r>
            <a:r>
              <a:rPr lang="en-US" altLang="zh-CN" sz="2600" i="0" dirty="0" err="1"/>
              <a:t>pfx</a:t>
            </a:r>
            <a:r>
              <a:rPr lang="en-US" altLang="zh-CN" sz="2600" i="0" dirty="0"/>
              <a:t>,</a:t>
            </a:r>
            <a:r>
              <a:rPr lang="zh-CN" altLang="en-US" sz="2600" i="0" dirty="0"/>
              <a:t>个人公私钥，个人信息交换文件</a:t>
            </a:r>
            <a:r>
              <a:rPr lang="en-US" altLang="zh-CN" sz="2600" i="0" dirty="0"/>
              <a:t>,</a:t>
            </a:r>
            <a:r>
              <a:rPr lang="zh-CN" altLang="en-US" sz="2600" i="0" dirty="0"/>
              <a:t>加密</a:t>
            </a:r>
            <a:endParaRPr lang="en-US" altLang="zh-CN" sz="2600" i="0" dirty="0"/>
          </a:p>
          <a:p>
            <a:pPr lvl="1"/>
            <a:r>
              <a:rPr lang="en-US" altLang="zh-CN" sz="2600" i="0" dirty="0"/>
              <a:t>PKCS#10:*.</a:t>
            </a:r>
            <a:r>
              <a:rPr lang="en-US" altLang="zh-CN" sz="2600" i="0" dirty="0" err="1"/>
              <a:t>csr</a:t>
            </a:r>
            <a:r>
              <a:rPr lang="en-US" altLang="zh-CN" sz="2600" i="0" dirty="0"/>
              <a:t>,</a:t>
            </a:r>
            <a:r>
              <a:rPr lang="zh-CN" altLang="en-US" sz="2600" i="0" dirty="0"/>
              <a:t>证书请求</a:t>
            </a:r>
            <a:endParaRPr lang="en-US" altLang="zh-CN" sz="2600" i="0" dirty="0"/>
          </a:p>
          <a:p>
            <a:pPr lvl="1"/>
            <a:r>
              <a:rPr lang="zh-CN" altLang="en-US" sz="2600" i="0" dirty="0"/>
              <a:t>数字信封：</a:t>
            </a:r>
            <a:r>
              <a:rPr lang="en-US" altLang="zh-CN" sz="2600" i="0" dirty="0"/>
              <a:t>pkcs#7,*.p7m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Rabin</a:t>
            </a:r>
            <a:r>
              <a:rPr lang="zh-CN" altLang="en-US"/>
              <a:t>加密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75336"/>
            <a:ext cx="10233259" cy="592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71601" y="2982351"/>
                <a:ext cx="1040305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/>
                  <a:t>N</a:t>
                </a:r>
                <a:r>
                  <a:rPr lang="zh-CN" altLang="en-US" sz="2800"/>
                  <a:t>较小的时候可以通过分解</a:t>
                </a:r>
                <a:r>
                  <a:rPr lang="en-US" altLang="zh-CN" sz="2800"/>
                  <a:t>N=pq</a:t>
                </a:r>
                <a:r>
                  <a:rPr lang="zh-CN" altLang="en-US" sz="2800"/>
                  <a:t>，变成模素数的同余式组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𝑚𝑜𝑑𝑝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𝑚𝑜𝑑𝑞</m:t>
                        </m:r>
                      </m:e>
                    </m:d>
                  </m:oMath>
                </a14:m>
                <a:r>
                  <a:rPr lang="en-US" altLang="zh-CN" sz="2800"/>
                  <a:t>,</a:t>
                </a:r>
                <a:r>
                  <a:rPr lang="zh-CN" altLang="en-US" sz="2800"/>
                  <a:t>分别求得</a:t>
                </a:r>
                <a:r>
                  <a:rPr lang="en-US" altLang="zh-CN" sz="2800"/>
                  <a:t>xmodp</a:t>
                </a:r>
                <a:r>
                  <a:rPr lang="zh-CN" altLang="en-US" sz="2800"/>
                  <a:t>和</a:t>
                </a:r>
                <a:r>
                  <a:rPr lang="en-US" altLang="zh-CN" sz="2800"/>
                  <a:t>x(modq)</a:t>
                </a:r>
                <a:r>
                  <a:rPr lang="zh-CN" altLang="en-US" sz="2800"/>
                  <a:t>的值，再用中国剩余定理得到</a:t>
                </a:r>
                <a:r>
                  <a:rPr lang="en-US" altLang="zh-CN" sz="2800"/>
                  <a:t>x(modN),</a:t>
                </a:r>
                <a:r>
                  <a:rPr lang="zh-CN" altLang="en-US" sz="2800"/>
                  <a:t>共有</a:t>
                </a:r>
                <a:r>
                  <a:rPr lang="en-US" altLang="zh-CN" sz="2800"/>
                  <a:t>4</a:t>
                </a:r>
                <a:r>
                  <a:rPr lang="zh-CN" altLang="en-US" sz="2800"/>
                  <a:t>个解，取其一</a:t>
                </a:r>
                <a:r>
                  <a:rPr lang="en-US" altLang="zh-CN" sz="28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/>
                  <a:t>误用：同一个明文发送给不同的人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800"/>
                  <a:t>,</a:t>
                </a:r>
                <a:r>
                  <a:rPr lang="zh-CN" altLang="en-US" sz="2800"/>
                  <a:t>可利用中国剩余定理直接求出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/>
                  <a:t>再开平方就行了。</a:t>
                </a:r>
                <a:endParaRPr lang="en-US" altLang="zh-CN" sz="28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/>
                  <a:t>编码：有的题目答案直接是十进制整数，有的需要将十进制整数转为十六进制整数，再转为字符串（</a:t>
                </a:r>
                <a:r>
                  <a:rPr lang="en-US" altLang="zh-CN" sz="2800"/>
                  <a:t>utf-8, gb2312, unicode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url</a:t>
                </a:r>
                <a:r>
                  <a:rPr lang="zh-CN" altLang="en-US" sz="2800"/>
                  <a:t>等）。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2982351"/>
                <a:ext cx="10403058" cy="3970318"/>
              </a:xfrm>
              <a:prstGeom prst="rect">
                <a:avLst/>
              </a:prstGeom>
              <a:blipFill>
                <a:blip r:embed="rId3"/>
                <a:stretch>
                  <a:fillRect l="-1054" t="-1994" r="-1992" b="-33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2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大整数分解 </a:t>
            </a:r>
            <a:r>
              <a:rPr lang="en-US" altLang="zh-CN"/>
              <a:t>p-1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4386482"/>
                <a:ext cx="9601200" cy="1942514"/>
              </a:xfrm>
            </p:spPr>
            <p:txBody>
              <a:bodyPr/>
              <a:lstStyle/>
              <a:p>
                <a:r>
                  <a:rPr lang="zh-CN" altLang="en-US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扩展：椭圆曲线加法群，                        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/>
                  <a:t>,</a:t>
                </a:r>
                <a:r>
                  <a:rPr lang="zh-CN" altLang="en-US"/>
                  <a:t>较小的</a:t>
                </a:r>
                <a:r>
                  <a:rPr lang="en-US" altLang="zh-CN" i="1"/>
                  <a:t>s</a:t>
                </a:r>
                <a:endParaRPr lang="zh-CN" altLang="en-US" i="1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4386482"/>
                <a:ext cx="9601200" cy="1942514"/>
              </a:xfrm>
              <a:blipFill>
                <a:blip r:embed="rId2"/>
                <a:stretch>
                  <a:fillRect l="-571" t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44" y="1527222"/>
            <a:ext cx="9438558" cy="2383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91" y="4814540"/>
            <a:ext cx="1915651" cy="4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/>
                  <a:t>大整数分解</a:t>
                </a:r>
                <a:r>
                  <a:rPr lang="en-US" altLang="zh-CN"/>
                  <a:t>Pollard-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br>
                  <a:rPr lang="en-US" altLang="zh-CN"/>
                </a:br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5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82616"/>
            <a:ext cx="9601200" cy="3581400"/>
          </a:xfrm>
        </p:spPr>
        <p:txBody>
          <a:bodyPr/>
          <a:lstStyle/>
          <a:p>
            <a:r>
              <a:rPr lang="zh-CN" altLang="en-US"/>
              <a:t>基于生日攻击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36" y="2857500"/>
            <a:ext cx="10079539" cy="374024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017391" y="0"/>
            <a:ext cx="1659987" cy="1582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779434" y="126609"/>
            <a:ext cx="1631852" cy="1302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713" y="1647883"/>
            <a:ext cx="7784761" cy="9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大整数分解：二次筛法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33823"/>
            <a:ext cx="10541515" cy="17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大整数分解：二次筛法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01" y="1428750"/>
            <a:ext cx="6687334" cy="53539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34511" y="1617785"/>
            <a:ext cx="30667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N=11*31=341</a:t>
            </a:r>
          </a:p>
          <a:p>
            <a:r>
              <a:rPr lang="en-US" altLang="zh-CN"/>
              <a:t>f(x)=(18+x)^2-341</a:t>
            </a:r>
          </a:p>
          <a:p>
            <a:r>
              <a:rPr lang="zh-CN" altLang="en-US"/>
              <a:t>所以：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f(1)=19^2-341=2^2*5</a:t>
            </a:r>
          </a:p>
          <a:p>
            <a:r>
              <a:rPr lang="en-US" altLang="zh-CN"/>
              <a:t>f(2)=20^2-341=59</a:t>
            </a:r>
          </a:p>
          <a:p>
            <a:r>
              <a:rPr lang="en-US" altLang="zh-CN">
                <a:solidFill>
                  <a:srgbClr val="0070C0"/>
                </a:solidFill>
              </a:rPr>
              <a:t>f(3)=21^2-341=2^2*5^2</a:t>
            </a:r>
          </a:p>
          <a:p>
            <a:r>
              <a:rPr lang="en-US" altLang="zh-CN"/>
              <a:t>f(4)=22^2-341=11*13</a:t>
            </a:r>
          </a:p>
          <a:p>
            <a:r>
              <a:rPr lang="en-US" altLang="zh-CN">
                <a:solidFill>
                  <a:srgbClr val="FF0000"/>
                </a:solidFill>
              </a:rPr>
              <a:t>f(5)=23^2-341=2^2*47</a:t>
            </a:r>
          </a:p>
          <a:p>
            <a:r>
              <a:rPr lang="en-US" altLang="zh-CN">
                <a:solidFill>
                  <a:srgbClr val="FF0000"/>
                </a:solidFill>
              </a:rPr>
              <a:t>f(6)=24^2-341=5*47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(19*23*24)^2=2^4*5^2*47^2</a:t>
            </a:r>
          </a:p>
          <a:p>
            <a:r>
              <a:rPr lang="en-US" altLang="zh-CN">
                <a:solidFill>
                  <a:srgbClr val="FF0000"/>
                </a:solidFill>
              </a:rPr>
              <a:t>=(2^2*5*47)^2(mod341)</a:t>
            </a:r>
          </a:p>
          <a:p>
            <a:r>
              <a:rPr lang="zh-CN" altLang="en-US">
                <a:solidFill>
                  <a:srgbClr val="FF0000"/>
                </a:solidFill>
              </a:rPr>
              <a:t>即：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 </a:t>
            </a:r>
            <a:r>
              <a:rPr lang="en-US" altLang="zh-CN"/>
              <a:t>10488^2=940^2(mod341)</a:t>
            </a:r>
          </a:p>
          <a:p>
            <a:r>
              <a:rPr lang="en-US" altLang="zh-CN">
                <a:solidFill>
                  <a:srgbClr val="FF0000"/>
                </a:solidFill>
              </a:rPr>
              <a:t>gcd(10488+940,341)=1</a:t>
            </a:r>
            <a:r>
              <a:rPr lang="zh-CN" altLang="en-US">
                <a:solidFill>
                  <a:srgbClr val="FF0000"/>
                </a:solidFill>
              </a:rPr>
              <a:t>失败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159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1154</TotalTime>
  <Words>567</Words>
  <Application>Microsoft Office PowerPoint</Application>
  <PresentationFormat>宽屏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华文楷体</vt:lpstr>
      <vt:lpstr>Arial</vt:lpstr>
      <vt:lpstr>Cambria Math</vt:lpstr>
      <vt:lpstr>Franklin Gothic Book</vt:lpstr>
      <vt:lpstr>Wingdings</vt:lpstr>
      <vt:lpstr>Crop</vt:lpstr>
      <vt:lpstr>密码学二级</vt:lpstr>
      <vt:lpstr>彩虹表口令破译</vt:lpstr>
      <vt:lpstr>彩虹表口令破译</vt:lpstr>
      <vt:lpstr>证书类型识别</vt:lpstr>
      <vt:lpstr>Rabin加密</vt:lpstr>
      <vt:lpstr>大整数分解 p-1</vt:lpstr>
      <vt:lpstr>大整数分解Pollard-ρ </vt:lpstr>
      <vt:lpstr>大整数分解：二次筛法</vt:lpstr>
      <vt:lpstr>大整数分解：二次筛法</vt:lpstr>
      <vt:lpstr>DH协议</vt:lpstr>
      <vt:lpstr>小规模DLP</vt:lpstr>
      <vt:lpstr>小规模DLP</vt:lpstr>
      <vt:lpstr>实用工具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密码学二级</dc:title>
  <dc:creator>Administrator</dc:creator>
  <cp:lastModifiedBy>xmtan</cp:lastModifiedBy>
  <cp:revision>38</cp:revision>
  <dcterms:created xsi:type="dcterms:W3CDTF">2019-05-07T15:08:53Z</dcterms:created>
  <dcterms:modified xsi:type="dcterms:W3CDTF">2020-10-21T07:50:26Z</dcterms:modified>
</cp:coreProperties>
</file>