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662DBD9-B36A-40BF-A960-0D74C1CB044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360" cy="460476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021200" y="9721800"/>
            <a:ext cx="30758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B5F4FF25-9C79-49EB-A6A1-7D554F8D907B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360" cy="460476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Güvenlik uzmanları,  kurumlarının sahip oldukları bilgi güvenliği seviyesini geliştirmek adına ciddi emek sarfetmektedirler. Fakat her geçen gün yeni güvenlik açıkları ortaya çıkmakta ve kurumlar yeni tehditler ile karşı karşıya kalmaktadır.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021200" y="9721800"/>
            <a:ext cx="30758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BA1B561B-2389-4327-99D1-5131AD120F23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360" cy="460476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Güvenlik uzmanları,  kurumlarının sahip oldukları bilgi güvenliği seviyesini geliştirmek adına ciddi emek sarfetmektedirler. Fakat her geçen gün yeni güvenlik açıkları ortaya çıkmakta ve kurumlar yeni tehditler ile karşı karşıya kalmaktadır.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021200" y="9721800"/>
            <a:ext cx="30758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F33D7182-A1F8-4C53-8D0D-0901673DAEE3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360" cy="460476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Güvenlik uzmanları,  kurumlarının sahip oldukları bilgi güvenliği seviyesini geliştirmek adına ciddi emek sarfetmektedirler. Fakat her geçen gün yeni güvenlik açıkları ortaya çıkmakta ve kurumlar yeni tehditler ile karşı karşıya kalmaktadır.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021200" y="9721800"/>
            <a:ext cx="30758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47E9D030-7A46-49D0-94E7-8BC85C7B06D1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360" cy="460476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Güvenlik uzmanları,  kurumlarının sahip oldukları bilgi güvenliği seviyesini geliştirmek adına ciddi emek sarfetmektedirler. Fakat her geçen gün yeni güvenlik açıkları ortaya çıkmakta ve kurumlar yeni tehditler ile karşı karşıya kalmaktadır.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021200" y="9721800"/>
            <a:ext cx="30758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7FC81461-2D6E-4BEE-AC48-DE0B66AFCF9A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360" cy="460476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Güvenlik uzmanları,  kurumlarının sahip oldukları bilgi güvenliği seviyesini geliştirmek adına ciddi emek sarfetmektedirler. Fakat her geçen gün yeni güvenlik açıkları ortaya çıkmakta ve kurumlar yeni tehditler ile karşı karşıya kalmaktadır.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021200" y="9721800"/>
            <a:ext cx="30758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3DB874D9-A522-46F1-B651-E344F57BD80D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360" cy="460476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Güvenlik uzmanları,  kurumlarının sahip oldukları bilgi güvenliği seviyesini geliştirmek adına ciddi emek sarfetmektedirler. Fakat her geçen gün yeni güvenlik açıkları ortaya çıkmakta ve kurumlar yeni tehditler ile karşı karşıya kalmaktadır.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021200" y="9721800"/>
            <a:ext cx="30758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653893B0-E056-4EE2-B9BF-E89933216D84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360" cy="460476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Güvenlik uzmanları,  kurumlarının sahip oldukları bilgi güvenliği seviyesini geliştirmek adına ciddi emek sarfetmektedirler. Fakat her geçen gün yeni güvenlik açıkları ortaya çıkmakta ve kurumlar yeni tehditler ile karşı karşıya kalmaktadır.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021200" y="9721800"/>
            <a:ext cx="30758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D251C532-4566-45E9-A166-1F3D1F4955F8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360" cy="460476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Güvenlik uzmanları,  kurumlarının sahip oldukları bilgi güvenliği seviyesini geliştirmek adına ciddi emek sarfetmektedirler. Fakat her geçen gün yeni güvenlik açıkları ortaya çıkmakta ve kurumlar yeni tehditler ile karşı karşıya kalmaktadır.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021200" y="9721800"/>
            <a:ext cx="30758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A0E88CE5-860E-4EAB-B256-3B562D3054CE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360" cy="460476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Güvenlik uzmanları,  kurumlarının sahip oldukları bilgi güvenliği seviyesini geliştirmek adına ciddi emek sarfetmektedirler. Fakat her geçen gün yeni güvenlik açıkları ortaya çıkmakta ve kurumlar yeni tehditler ile karşı karşıya kalmaktadır.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021200" y="9721800"/>
            <a:ext cx="30758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C884880A-61E3-4DF2-8A1A-0D8B92D9FB50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360" cy="460476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Güvenlik uzmanları,  kurumlarının sahip oldukları bilgi güvenliği seviyesini geliştirmek adına ciddi emek sarfetmektedirler. Fakat her geçen gün yeni güvenlik açıkları ortaya çıkmakta ve kurumlar yeni tehditler ile karşı karşıya kalmaktadır.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021200" y="9721800"/>
            <a:ext cx="30758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51420D48-E4AC-4E09-916C-60B99CCE882D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7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08760"/>
          </a:xfrm>
          <a:prstGeom prst="rect">
            <a:avLst/>
          </a:prstGeom>
          <a:ln>
            <a:noFill/>
          </a:ln>
        </p:spPr>
      </p:pic>
      <p:pic>
        <p:nvPicPr>
          <p:cNvPr id="42" name="Picture 8" descr=""/>
          <p:cNvPicPr/>
          <p:nvPr/>
        </p:nvPicPr>
        <p:blipFill>
          <a:blip r:embed="rId2"/>
          <a:stretch/>
        </p:blipFill>
        <p:spPr>
          <a:xfrm>
            <a:off x="0" y="5819760"/>
            <a:ext cx="9143280" cy="103752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0" y="3352680"/>
            <a:ext cx="918144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3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SÜLEYMAN DEMİREL ÜNİVERSİTESİ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1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SİBER GÜVENLİK LABORATUVARI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-38160" y="4429080"/>
            <a:ext cx="91432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Web Servisler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0" y="5345280"/>
            <a:ext cx="9105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Mehmet Gürdal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Picture 9" descr=""/>
          <p:cNvPicPr/>
          <p:nvPr/>
        </p:nvPicPr>
        <p:blipFill>
          <a:blip r:embed="rId3"/>
          <a:stretch/>
        </p:blipFill>
        <p:spPr>
          <a:xfrm>
            <a:off x="2666880" y="325440"/>
            <a:ext cx="3942720" cy="27219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0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7" descr=""/>
          <p:cNvPicPr/>
          <p:nvPr/>
        </p:nvPicPr>
        <p:blipFill>
          <a:blip r:embed="rId1"/>
          <a:stretch/>
        </p:blipFill>
        <p:spPr>
          <a:xfrm>
            <a:off x="0" y="-61920"/>
            <a:ext cx="9143280" cy="608760"/>
          </a:xfrm>
          <a:prstGeom prst="rect">
            <a:avLst/>
          </a:prstGeom>
          <a:ln>
            <a:noFill/>
          </a:ln>
        </p:spPr>
      </p:pic>
      <p:pic>
        <p:nvPicPr>
          <p:cNvPr id="132" name="Picture 8" descr=""/>
          <p:cNvPicPr/>
          <p:nvPr/>
        </p:nvPicPr>
        <p:blipFill>
          <a:blip r:embed="rId2"/>
          <a:stretch/>
        </p:blipFill>
        <p:spPr>
          <a:xfrm>
            <a:off x="0" y="5819760"/>
            <a:ext cx="9143280" cy="103752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1752480" y="270000"/>
            <a:ext cx="64000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RESTful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49000" y="1828800"/>
            <a:ext cx="685728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952560" y="6566040"/>
            <a:ext cx="81907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i="1" lang="en-US" sz="13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SDÜ-CYBERLAB (Sunum Konusu)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74320" y="2485800"/>
            <a:ext cx="8674920" cy="21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5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pic>
        <p:nvPicPr>
          <p:cNvPr id="138" name="Picture 9" descr=""/>
          <p:cNvPicPr/>
          <p:nvPr/>
        </p:nvPicPr>
        <p:blipFill>
          <a:blip r:embed="rId3"/>
          <a:stretch/>
        </p:blipFill>
        <p:spPr>
          <a:xfrm>
            <a:off x="76320" y="14400"/>
            <a:ext cx="1370880" cy="945360"/>
          </a:xfrm>
          <a:prstGeom prst="rect">
            <a:avLst/>
          </a:prstGeom>
          <a:ln>
            <a:noFill/>
          </a:ln>
        </p:spPr>
      </p:pic>
      <p:sp>
        <p:nvSpPr>
          <p:cNvPr id="139" name="CustomShape 6"/>
          <p:cNvSpPr/>
          <p:nvPr/>
        </p:nvSpPr>
        <p:spPr>
          <a:xfrm>
            <a:off x="182880" y="2515680"/>
            <a:ext cx="8928000" cy="12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RESTful Web hizmetleri, internet üzerinden sistemlerin birlikte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Çalışabilmesini sağlamanın bir yoludur.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REST uyumlu Web hizmetleri istekte bulunan sistemlere metin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şeklinde bilgi sağlar ve bu bilgilerin manipüle edilmesine izin verir.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822960" y="1515600"/>
            <a:ext cx="735228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Representational State Transfer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 thruBlk="true"/>
  </p:transition>
  <p:timing>
    <p:tnLst>
      <p:par>
        <p:cTn id="100" dur="indefinite" restart="never" nodeType="tmRoot">
          <p:childTnLst>
            <p:seq>
              <p:cTn id="101" dur="indefinite" nodeType="mainSeq">
                <p:childTnLst>
                  <p:par>
                    <p:cTn id="102" nodeType="clickEffect" fill="hold">
                      <p:stCondLst>
                        <p:cond delay="0"/>
                      </p:stCondLst>
                      <p:childTnLst>
                        <p:par>
                          <p:cTn id="1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after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10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7" descr=""/>
          <p:cNvPicPr/>
          <p:nvPr/>
        </p:nvPicPr>
        <p:blipFill>
          <a:blip r:embed="rId1"/>
          <a:stretch/>
        </p:blipFill>
        <p:spPr>
          <a:xfrm>
            <a:off x="0" y="-61920"/>
            <a:ext cx="9143280" cy="608760"/>
          </a:xfrm>
          <a:prstGeom prst="rect">
            <a:avLst/>
          </a:prstGeom>
          <a:ln>
            <a:noFill/>
          </a:ln>
        </p:spPr>
      </p:pic>
      <p:pic>
        <p:nvPicPr>
          <p:cNvPr id="142" name="Picture 8" descr=""/>
          <p:cNvPicPr/>
          <p:nvPr/>
        </p:nvPicPr>
        <p:blipFill>
          <a:blip r:embed="rId2"/>
          <a:stretch/>
        </p:blipFill>
        <p:spPr>
          <a:xfrm>
            <a:off x="0" y="5819760"/>
            <a:ext cx="9143280" cy="103752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1752480" y="270000"/>
            <a:ext cx="64000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828800" y="1600200"/>
            <a:ext cx="685728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>
            <a:off x="952560" y="6566040"/>
            <a:ext cx="81907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i="1" lang="en-US" sz="13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SDÜ-CYBERLAB (Sunum Konusu)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274320" y="2485800"/>
            <a:ext cx="8674920" cy="21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5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pic>
        <p:nvPicPr>
          <p:cNvPr id="148" name="Picture 9" descr=""/>
          <p:cNvPicPr/>
          <p:nvPr/>
        </p:nvPicPr>
        <p:blipFill>
          <a:blip r:embed="rId3"/>
          <a:stretch/>
        </p:blipFill>
        <p:spPr>
          <a:xfrm>
            <a:off x="76320" y="14400"/>
            <a:ext cx="1370880" cy="945360"/>
          </a:xfrm>
          <a:prstGeom prst="rect">
            <a:avLst/>
          </a:prstGeom>
          <a:ln>
            <a:noFill/>
          </a:ln>
        </p:spPr>
      </p:pic>
      <p:sp>
        <p:nvSpPr>
          <p:cNvPr id="149" name="CustomShape 6"/>
          <p:cNvSpPr/>
          <p:nvPr/>
        </p:nvSpPr>
        <p:spPr>
          <a:xfrm>
            <a:off x="2103480" y="2286000"/>
            <a:ext cx="7589160" cy="11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Örnekler Kodlar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 thruBlk="true"/>
  </p:transition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nodeType="clickEffect" fill="hold">
                      <p:stCondLst>
                        <p:cond delay="0"/>
                      </p:stCondLst>
                      <p:childTnLst>
                        <p:par>
                          <p:cTn id="1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after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1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 descr=""/>
          <p:cNvPicPr/>
          <p:nvPr/>
        </p:nvPicPr>
        <p:blipFill>
          <a:blip r:embed="rId1"/>
          <a:stretch/>
        </p:blipFill>
        <p:spPr>
          <a:xfrm>
            <a:off x="0" y="-61920"/>
            <a:ext cx="9143280" cy="608760"/>
          </a:xfrm>
          <a:prstGeom prst="rect">
            <a:avLst/>
          </a:prstGeom>
          <a:ln>
            <a:noFill/>
          </a:ln>
        </p:spPr>
      </p:pic>
      <p:pic>
        <p:nvPicPr>
          <p:cNvPr id="48" name="Picture 8" descr=""/>
          <p:cNvPicPr/>
          <p:nvPr/>
        </p:nvPicPr>
        <p:blipFill>
          <a:blip r:embed="rId2"/>
          <a:stretch/>
        </p:blipFill>
        <p:spPr>
          <a:xfrm>
            <a:off x="0" y="5819760"/>
            <a:ext cx="9143280" cy="103752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1752480" y="270000"/>
            <a:ext cx="64000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İnternet Verisi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1828800" y="1600200"/>
            <a:ext cx="685728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3"/>
          <p:cNvSpPr/>
          <p:nvPr/>
        </p:nvSpPr>
        <p:spPr>
          <a:xfrm>
            <a:off x="952560" y="6566040"/>
            <a:ext cx="81907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i="1" lang="en-US" sz="13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SDÜ-CYBERLAB (Sunum Konusu)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274320" y="2485800"/>
            <a:ext cx="8674920" cy="21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 isteklerinin iyi anlaşılması ve iyi desteklenmesi bu protokolün  programlar arası veri alışverişi için kullanılmasını sağladı.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Uygulamalar arası paylaşılan bu verilerin belirli bir veri formatıyla ifade edilmesi gerekiyordu.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 veri formatları arasında en çok kullanılanlar XML ve 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Line 5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pic>
        <p:nvPicPr>
          <p:cNvPr id="54" name="Picture 9" descr=""/>
          <p:cNvPicPr/>
          <p:nvPr/>
        </p:nvPicPr>
        <p:blipFill>
          <a:blip r:embed="rId3"/>
          <a:stretch/>
        </p:blipFill>
        <p:spPr>
          <a:xfrm>
            <a:off x="76320" y="14400"/>
            <a:ext cx="1370880" cy="9453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nodeType="clickEffect" fill="hold">
                      <p:stCondLst>
                        <p:cond delay="0"/>
                      </p:stCondLst>
                      <p:childTnLst>
                        <p:par>
                          <p:cTn id="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after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7" descr=""/>
          <p:cNvPicPr/>
          <p:nvPr/>
        </p:nvPicPr>
        <p:blipFill>
          <a:blip r:embed="rId1"/>
          <a:stretch/>
        </p:blipFill>
        <p:spPr>
          <a:xfrm>
            <a:off x="0" y="-61920"/>
            <a:ext cx="9143280" cy="608760"/>
          </a:xfrm>
          <a:prstGeom prst="rect">
            <a:avLst/>
          </a:prstGeom>
          <a:ln>
            <a:noFill/>
          </a:ln>
        </p:spPr>
      </p:pic>
      <p:pic>
        <p:nvPicPr>
          <p:cNvPr id="56" name="Picture 8" descr=""/>
          <p:cNvPicPr/>
          <p:nvPr/>
        </p:nvPicPr>
        <p:blipFill>
          <a:blip r:embed="rId2"/>
          <a:stretch/>
        </p:blipFill>
        <p:spPr>
          <a:xfrm>
            <a:off x="0" y="5819760"/>
            <a:ext cx="9143280" cy="1037520"/>
          </a:xfrm>
          <a:prstGeom prst="rect">
            <a:avLst/>
          </a:prstGeom>
          <a:ln>
            <a:noFill/>
          </a:ln>
        </p:spPr>
      </p:pic>
      <p:sp>
        <p:nvSpPr>
          <p:cNvPr id="57" name="CustomShape 1"/>
          <p:cNvSpPr/>
          <p:nvPr/>
        </p:nvSpPr>
        <p:spPr>
          <a:xfrm>
            <a:off x="1752480" y="270000"/>
            <a:ext cx="64000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Ağ Üzerinden Veri İletimi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1828800" y="1600200"/>
            <a:ext cx="685728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3"/>
          <p:cNvSpPr/>
          <p:nvPr/>
        </p:nvSpPr>
        <p:spPr>
          <a:xfrm>
            <a:off x="952560" y="6566040"/>
            <a:ext cx="81907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i="1" lang="en-US" sz="13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SDÜ-CYBERLAB (Sunum Konusu)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Line 4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pic>
        <p:nvPicPr>
          <p:cNvPr id="61" name="Picture 9" descr=""/>
          <p:cNvPicPr/>
          <p:nvPr/>
        </p:nvPicPr>
        <p:blipFill>
          <a:blip r:embed="rId3"/>
          <a:stretch/>
        </p:blipFill>
        <p:spPr>
          <a:xfrm>
            <a:off x="76320" y="14400"/>
            <a:ext cx="1370880" cy="945360"/>
          </a:xfrm>
          <a:prstGeom prst="rect">
            <a:avLst/>
          </a:prstGeom>
          <a:ln>
            <a:noFill/>
          </a:ln>
        </p:spPr>
      </p:pic>
      <p:sp>
        <p:nvSpPr>
          <p:cNvPr id="62" name="CustomShape 5"/>
          <p:cNvSpPr/>
          <p:nvPr/>
        </p:nvSpPr>
        <p:spPr>
          <a:xfrm>
            <a:off x="365760" y="2926080"/>
            <a:ext cx="2011320" cy="15541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Dict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6"/>
          <p:cNvSpPr/>
          <p:nvPr/>
        </p:nvSpPr>
        <p:spPr>
          <a:xfrm>
            <a:off x="6675120" y="2870640"/>
            <a:ext cx="2011320" cy="15541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Java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HashMap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7"/>
          <p:cNvSpPr/>
          <p:nvPr/>
        </p:nvSpPr>
        <p:spPr>
          <a:xfrm>
            <a:off x="2560320" y="3236400"/>
            <a:ext cx="548280" cy="1096920"/>
          </a:xfrm>
          <a:custGeom>
            <a:avLst/>
            <a:gdLst/>
            <a:ahLst/>
            <a:rect l="l" t="t" r="r" b="b"/>
            <a:pathLst>
              <a:path w="1525" h="3050">
                <a:moveTo>
                  <a:pt x="0" y="762"/>
                </a:moveTo>
                <a:lnTo>
                  <a:pt x="1143" y="762"/>
                </a:lnTo>
                <a:lnTo>
                  <a:pt x="1143" y="0"/>
                </a:lnTo>
                <a:lnTo>
                  <a:pt x="1524" y="1524"/>
                </a:lnTo>
                <a:lnTo>
                  <a:pt x="1143" y="3049"/>
                </a:lnTo>
                <a:lnTo>
                  <a:pt x="1143" y="2286"/>
                </a:lnTo>
                <a:lnTo>
                  <a:pt x="0" y="2286"/>
                </a:lnTo>
                <a:lnTo>
                  <a:pt x="0" y="76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8"/>
          <p:cNvSpPr/>
          <p:nvPr/>
        </p:nvSpPr>
        <p:spPr>
          <a:xfrm>
            <a:off x="5937480" y="3236760"/>
            <a:ext cx="548280" cy="1096920"/>
          </a:xfrm>
          <a:custGeom>
            <a:avLst/>
            <a:gdLst/>
            <a:ahLst/>
            <a:rect l="l" t="t" r="r" b="b"/>
            <a:pathLst>
              <a:path w="1525" h="3050">
                <a:moveTo>
                  <a:pt x="0" y="762"/>
                </a:moveTo>
                <a:lnTo>
                  <a:pt x="1143" y="762"/>
                </a:lnTo>
                <a:lnTo>
                  <a:pt x="1143" y="0"/>
                </a:lnTo>
                <a:lnTo>
                  <a:pt x="1524" y="1524"/>
                </a:lnTo>
                <a:lnTo>
                  <a:pt x="1143" y="3049"/>
                </a:lnTo>
                <a:lnTo>
                  <a:pt x="1143" y="2286"/>
                </a:lnTo>
                <a:lnTo>
                  <a:pt x="0" y="2286"/>
                </a:lnTo>
                <a:lnTo>
                  <a:pt x="0" y="76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9"/>
          <p:cNvSpPr/>
          <p:nvPr/>
        </p:nvSpPr>
        <p:spPr>
          <a:xfrm>
            <a:off x="3291840" y="2743200"/>
            <a:ext cx="2285640" cy="20113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Ağ Protokolü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 thruBlk="true"/>
  </p:transition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nodeType="clickEffect" fill="hold">
                      <p:stCondLst>
                        <p:cond delay="0"/>
                      </p:stCondLst>
                      <p:childTnLst>
                        <p:par>
                          <p:cTn id="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after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7" descr=""/>
          <p:cNvPicPr/>
          <p:nvPr/>
        </p:nvPicPr>
        <p:blipFill>
          <a:blip r:embed="rId1"/>
          <a:stretch/>
        </p:blipFill>
        <p:spPr>
          <a:xfrm>
            <a:off x="0" y="-61920"/>
            <a:ext cx="9143280" cy="608760"/>
          </a:xfrm>
          <a:prstGeom prst="rect">
            <a:avLst/>
          </a:prstGeom>
          <a:ln>
            <a:noFill/>
          </a:ln>
        </p:spPr>
      </p:pic>
      <p:pic>
        <p:nvPicPr>
          <p:cNvPr id="68" name="Picture 8" descr=""/>
          <p:cNvPicPr/>
          <p:nvPr/>
        </p:nvPicPr>
        <p:blipFill>
          <a:blip r:embed="rId2"/>
          <a:stretch/>
        </p:blipFill>
        <p:spPr>
          <a:xfrm>
            <a:off x="0" y="5819760"/>
            <a:ext cx="9143280" cy="1037520"/>
          </a:xfrm>
          <a:prstGeom prst="rect">
            <a:avLst/>
          </a:prstGeom>
          <a:ln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1752480" y="270000"/>
            <a:ext cx="64000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Formatın Belirlenmesi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828800" y="1600200"/>
            <a:ext cx="685728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"/>
          <p:cNvSpPr/>
          <p:nvPr/>
        </p:nvSpPr>
        <p:spPr>
          <a:xfrm>
            <a:off x="952560" y="6566040"/>
            <a:ext cx="81907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i="1" lang="en-US" sz="13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SDÜ-CYBERLAB (Sunum Konusu)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Line 4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pic>
        <p:nvPicPr>
          <p:cNvPr id="73" name="Picture 9" descr=""/>
          <p:cNvPicPr/>
          <p:nvPr/>
        </p:nvPicPr>
        <p:blipFill>
          <a:blip r:embed="rId3"/>
          <a:stretch/>
        </p:blipFill>
        <p:spPr>
          <a:xfrm>
            <a:off x="76320" y="14400"/>
            <a:ext cx="1370880" cy="945360"/>
          </a:xfrm>
          <a:prstGeom prst="rect">
            <a:avLst/>
          </a:prstGeom>
          <a:ln>
            <a:noFill/>
          </a:ln>
        </p:spPr>
      </p:pic>
      <p:sp>
        <p:nvSpPr>
          <p:cNvPr id="74" name="CustomShape 5"/>
          <p:cNvSpPr/>
          <p:nvPr/>
        </p:nvSpPr>
        <p:spPr>
          <a:xfrm>
            <a:off x="365760" y="2926080"/>
            <a:ext cx="2011320" cy="15541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Dict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6675120" y="2870640"/>
            <a:ext cx="2011320" cy="15541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Java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HashMap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7"/>
          <p:cNvSpPr/>
          <p:nvPr/>
        </p:nvSpPr>
        <p:spPr>
          <a:xfrm>
            <a:off x="2560320" y="3236400"/>
            <a:ext cx="548280" cy="1096920"/>
          </a:xfrm>
          <a:custGeom>
            <a:avLst/>
            <a:gdLst/>
            <a:ahLst/>
            <a:rect l="l" t="t" r="r" b="b"/>
            <a:pathLst>
              <a:path w="1525" h="3050">
                <a:moveTo>
                  <a:pt x="0" y="762"/>
                </a:moveTo>
                <a:lnTo>
                  <a:pt x="1143" y="762"/>
                </a:lnTo>
                <a:lnTo>
                  <a:pt x="1143" y="0"/>
                </a:lnTo>
                <a:lnTo>
                  <a:pt x="1524" y="1524"/>
                </a:lnTo>
                <a:lnTo>
                  <a:pt x="1143" y="3049"/>
                </a:lnTo>
                <a:lnTo>
                  <a:pt x="1143" y="2286"/>
                </a:lnTo>
                <a:lnTo>
                  <a:pt x="0" y="2286"/>
                </a:lnTo>
                <a:lnTo>
                  <a:pt x="0" y="76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8"/>
          <p:cNvSpPr/>
          <p:nvPr/>
        </p:nvSpPr>
        <p:spPr>
          <a:xfrm>
            <a:off x="5937480" y="3236760"/>
            <a:ext cx="548280" cy="1096920"/>
          </a:xfrm>
          <a:custGeom>
            <a:avLst/>
            <a:gdLst/>
            <a:ahLst/>
            <a:rect l="l" t="t" r="r" b="b"/>
            <a:pathLst>
              <a:path w="1525" h="3050">
                <a:moveTo>
                  <a:pt x="0" y="762"/>
                </a:moveTo>
                <a:lnTo>
                  <a:pt x="1143" y="762"/>
                </a:lnTo>
                <a:lnTo>
                  <a:pt x="1143" y="0"/>
                </a:lnTo>
                <a:lnTo>
                  <a:pt x="1524" y="1524"/>
                </a:lnTo>
                <a:lnTo>
                  <a:pt x="1143" y="3049"/>
                </a:lnTo>
                <a:lnTo>
                  <a:pt x="1143" y="2286"/>
                </a:lnTo>
                <a:lnTo>
                  <a:pt x="0" y="2286"/>
                </a:lnTo>
                <a:lnTo>
                  <a:pt x="0" y="76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9"/>
          <p:cNvSpPr/>
          <p:nvPr/>
        </p:nvSpPr>
        <p:spPr>
          <a:xfrm>
            <a:off x="3291840" y="2349360"/>
            <a:ext cx="2559960" cy="260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&lt;kayit&gt;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&lt;isim&gt;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Mehmet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&lt;/isim&gt;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&lt;facebook&gt;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mhmtgrdl32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&lt;/facebook&gt;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&lt;linkedin&gt;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MGurdal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&lt;/linkedin&gt;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&lt;/kayit&gt;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 thruBlk="true"/>
  </p:transition>
  <p:timing>
    <p:tnLst>
      <p:par>
        <p:cTn id="34" dur="indefinite" restart="never" nodeType="tmRoot">
          <p:childTnLst>
            <p:seq>
              <p:cTn id="35" dur="indefinite" nodeType="mainSeq">
                <p:childTnLst>
                  <p:par>
                    <p:cTn id="36" nodeType="clickEffect" fill="hold">
                      <p:stCondLst>
                        <p:cond delay="0"/>
                      </p:stCondLst>
                      <p:childTnLst>
                        <p:par>
                          <p:cTn id="3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after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" descr=""/>
          <p:cNvPicPr/>
          <p:nvPr/>
        </p:nvPicPr>
        <p:blipFill>
          <a:blip r:embed="rId1"/>
          <a:stretch/>
        </p:blipFill>
        <p:spPr>
          <a:xfrm>
            <a:off x="0" y="-61920"/>
            <a:ext cx="9143280" cy="608760"/>
          </a:xfrm>
          <a:prstGeom prst="rect">
            <a:avLst/>
          </a:prstGeom>
          <a:ln>
            <a:noFill/>
          </a:ln>
        </p:spPr>
      </p:pic>
      <p:pic>
        <p:nvPicPr>
          <p:cNvPr id="80" name="Picture 8" descr=""/>
          <p:cNvPicPr/>
          <p:nvPr/>
        </p:nvPicPr>
        <p:blipFill>
          <a:blip r:embed="rId2"/>
          <a:stretch/>
        </p:blipFill>
        <p:spPr>
          <a:xfrm>
            <a:off x="0" y="5819760"/>
            <a:ext cx="9143280" cy="103752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1752480" y="270000"/>
            <a:ext cx="64000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Formatın Belirlenmesi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828800" y="1600200"/>
            <a:ext cx="685728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52560" y="6566040"/>
            <a:ext cx="81907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i="1" lang="en-US" sz="13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SDÜ-CYBERLAB (Sunum Konusu)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Line 4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pic>
        <p:nvPicPr>
          <p:cNvPr id="85" name="Picture 9" descr=""/>
          <p:cNvPicPr/>
          <p:nvPr/>
        </p:nvPicPr>
        <p:blipFill>
          <a:blip r:embed="rId3"/>
          <a:stretch/>
        </p:blipFill>
        <p:spPr>
          <a:xfrm>
            <a:off x="76320" y="14400"/>
            <a:ext cx="1370880" cy="945360"/>
          </a:xfrm>
          <a:prstGeom prst="rect">
            <a:avLst/>
          </a:prstGeom>
          <a:ln>
            <a:noFill/>
          </a:ln>
        </p:spPr>
      </p:pic>
      <p:sp>
        <p:nvSpPr>
          <p:cNvPr id="86" name="CustomShape 5"/>
          <p:cNvSpPr/>
          <p:nvPr/>
        </p:nvSpPr>
        <p:spPr>
          <a:xfrm>
            <a:off x="365760" y="2926080"/>
            <a:ext cx="2011320" cy="15541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Dict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6675120" y="2870640"/>
            <a:ext cx="2011320" cy="15541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Java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HashMap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2560320" y="3236400"/>
            <a:ext cx="548280" cy="1096920"/>
          </a:xfrm>
          <a:custGeom>
            <a:avLst/>
            <a:gdLst/>
            <a:ahLst/>
            <a:rect l="l" t="t" r="r" b="b"/>
            <a:pathLst>
              <a:path w="1525" h="3050">
                <a:moveTo>
                  <a:pt x="0" y="762"/>
                </a:moveTo>
                <a:lnTo>
                  <a:pt x="1143" y="762"/>
                </a:lnTo>
                <a:lnTo>
                  <a:pt x="1143" y="0"/>
                </a:lnTo>
                <a:lnTo>
                  <a:pt x="1524" y="1524"/>
                </a:lnTo>
                <a:lnTo>
                  <a:pt x="1143" y="3049"/>
                </a:lnTo>
                <a:lnTo>
                  <a:pt x="1143" y="2286"/>
                </a:lnTo>
                <a:lnTo>
                  <a:pt x="0" y="2286"/>
                </a:lnTo>
                <a:lnTo>
                  <a:pt x="0" y="76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"/>
          <p:cNvSpPr/>
          <p:nvPr/>
        </p:nvSpPr>
        <p:spPr>
          <a:xfrm>
            <a:off x="5937480" y="3236760"/>
            <a:ext cx="548280" cy="1096920"/>
          </a:xfrm>
          <a:custGeom>
            <a:avLst/>
            <a:gdLst/>
            <a:ahLst/>
            <a:rect l="l" t="t" r="r" b="b"/>
            <a:pathLst>
              <a:path w="1525" h="3050">
                <a:moveTo>
                  <a:pt x="0" y="762"/>
                </a:moveTo>
                <a:lnTo>
                  <a:pt x="1143" y="762"/>
                </a:lnTo>
                <a:lnTo>
                  <a:pt x="1143" y="0"/>
                </a:lnTo>
                <a:lnTo>
                  <a:pt x="1524" y="1524"/>
                </a:lnTo>
                <a:lnTo>
                  <a:pt x="1143" y="3049"/>
                </a:lnTo>
                <a:lnTo>
                  <a:pt x="1143" y="2286"/>
                </a:lnTo>
                <a:lnTo>
                  <a:pt x="0" y="2286"/>
                </a:lnTo>
                <a:lnTo>
                  <a:pt x="0" y="76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9"/>
          <p:cNvSpPr/>
          <p:nvPr/>
        </p:nvSpPr>
        <p:spPr>
          <a:xfrm>
            <a:off x="3383280" y="2561400"/>
            <a:ext cx="2919600" cy="21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isim”: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Mehmet”,     “facebook: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mhmtgrdl32”,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Linkedin”: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MGurdal”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 thruBlk="true"/>
  </p:transition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nodeType="clickEffect" fill="hold">
                      <p:stCondLst>
                        <p:cond delay="0"/>
                      </p:stCondLst>
                      <p:childTnLst>
                        <p:par>
                          <p:cTn id="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after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7" descr=""/>
          <p:cNvPicPr/>
          <p:nvPr/>
        </p:nvPicPr>
        <p:blipFill>
          <a:blip r:embed="rId1"/>
          <a:stretch/>
        </p:blipFill>
        <p:spPr>
          <a:xfrm>
            <a:off x="0" y="-61920"/>
            <a:ext cx="9143280" cy="608760"/>
          </a:xfrm>
          <a:prstGeom prst="rect">
            <a:avLst/>
          </a:prstGeom>
          <a:ln>
            <a:noFill/>
          </a:ln>
        </p:spPr>
      </p:pic>
      <p:pic>
        <p:nvPicPr>
          <p:cNvPr id="92" name="Picture 8" descr=""/>
          <p:cNvPicPr/>
          <p:nvPr/>
        </p:nvPicPr>
        <p:blipFill>
          <a:blip r:embed="rId2"/>
          <a:stretch/>
        </p:blipFill>
        <p:spPr>
          <a:xfrm>
            <a:off x="0" y="5819760"/>
            <a:ext cx="9143280" cy="103752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1752480" y="270000"/>
            <a:ext cx="64000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828800" y="1600200"/>
            <a:ext cx="685728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952560" y="6566040"/>
            <a:ext cx="81907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i="1" lang="en-US" sz="13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SDÜ-CYBERLAB (Sunum Konusu)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274320" y="2485800"/>
            <a:ext cx="8674920" cy="21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5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pic>
        <p:nvPicPr>
          <p:cNvPr id="98" name="Picture 9" descr=""/>
          <p:cNvPicPr/>
          <p:nvPr/>
        </p:nvPicPr>
        <p:blipFill>
          <a:blip r:embed="rId3"/>
          <a:stretch/>
        </p:blipFill>
        <p:spPr>
          <a:xfrm>
            <a:off x="76320" y="14400"/>
            <a:ext cx="1370880" cy="945360"/>
          </a:xfrm>
          <a:prstGeom prst="rect">
            <a:avLst/>
          </a:prstGeom>
          <a:ln>
            <a:noFill/>
          </a:ln>
        </p:spPr>
      </p:pic>
      <p:sp>
        <p:nvSpPr>
          <p:cNvPr id="99" name="CustomShape 6"/>
          <p:cNvSpPr/>
          <p:nvPr/>
        </p:nvSpPr>
        <p:spPr>
          <a:xfrm>
            <a:off x="914400" y="1463040"/>
            <a:ext cx="75891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eXtensible Markup 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434880" y="2011680"/>
            <a:ext cx="78858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Genellikle bilgi sistemlerinin yapısal verileri paylaşması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için kullanılır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925560" y="2834640"/>
            <a:ext cx="73036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SGMLnin (Standart Genelleştirilmiş İfade Dili) alt sınıfı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995760" y="3474720"/>
            <a:ext cx="19299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Okunması kolay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 thruBlk="true"/>
  </p:transition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nodeType="clickEffect" fill="hold">
                      <p:stCondLst>
                        <p:cond delay="0"/>
                      </p:stCondLst>
                      <p:childTnLst>
                        <p:par>
                          <p:cTn id="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after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7" descr=""/>
          <p:cNvPicPr/>
          <p:nvPr/>
        </p:nvPicPr>
        <p:blipFill>
          <a:blip r:embed="rId1"/>
          <a:stretch/>
        </p:blipFill>
        <p:spPr>
          <a:xfrm>
            <a:off x="0" y="-61920"/>
            <a:ext cx="9143280" cy="608760"/>
          </a:xfrm>
          <a:prstGeom prst="rect">
            <a:avLst/>
          </a:prstGeom>
          <a:ln>
            <a:noFill/>
          </a:ln>
        </p:spPr>
      </p:pic>
      <p:pic>
        <p:nvPicPr>
          <p:cNvPr id="104" name="Picture 8" descr=""/>
          <p:cNvPicPr/>
          <p:nvPr/>
        </p:nvPicPr>
        <p:blipFill>
          <a:blip r:embed="rId2"/>
          <a:stretch/>
        </p:blipFill>
        <p:spPr>
          <a:xfrm>
            <a:off x="0" y="5819760"/>
            <a:ext cx="9143280" cy="103752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1752480" y="270000"/>
            <a:ext cx="64000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XML Bileşenleri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828800" y="1600200"/>
            <a:ext cx="685728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952560" y="6566040"/>
            <a:ext cx="81907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i="1" lang="en-US" sz="13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SDÜ-CYBERLAB (Sunum Konusu)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274320" y="2485800"/>
            <a:ext cx="8674920" cy="21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5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pic>
        <p:nvPicPr>
          <p:cNvPr id="110" name="Picture 9" descr=""/>
          <p:cNvPicPr/>
          <p:nvPr/>
        </p:nvPicPr>
        <p:blipFill>
          <a:blip r:embed="rId3"/>
          <a:stretch/>
        </p:blipFill>
        <p:spPr>
          <a:xfrm>
            <a:off x="76320" y="14400"/>
            <a:ext cx="1370880" cy="945360"/>
          </a:xfrm>
          <a:prstGeom prst="rect">
            <a:avLst/>
          </a:prstGeom>
          <a:ln>
            <a:noFill/>
          </a:ln>
        </p:spPr>
      </p:pic>
      <p:sp>
        <p:nvSpPr>
          <p:cNvPr id="111" name="CustomShape 6"/>
          <p:cNvSpPr/>
          <p:nvPr/>
        </p:nvSpPr>
        <p:spPr>
          <a:xfrm>
            <a:off x="731520" y="2103120"/>
            <a:ext cx="792828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Tag(Etiket) - Elementlerin başlangıcını ve bitişini belirler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Attribute(Özellik) – Açılış etiketinin içinde tanımlanan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Anahtar/değer ikilileri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Serialize / De-Serialize (Dizi haline getirmek)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Verilerin programlama dillerinden bağımsız bir şekilde sistem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içerisinde iletilmesi veya saklanması için çevrilmesi işlemi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 thruBlk="true"/>
  </p:transition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nodeType="clickEffect" fill="hold">
                      <p:stCondLst>
                        <p:cond delay="0"/>
                      </p:stCondLst>
                      <p:childTnLst>
                        <p:par>
                          <p:cTn id="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after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7" descr=""/>
          <p:cNvPicPr/>
          <p:nvPr/>
        </p:nvPicPr>
        <p:blipFill>
          <a:blip r:embed="rId1"/>
          <a:stretch/>
        </p:blipFill>
        <p:spPr>
          <a:xfrm>
            <a:off x="0" y="-61920"/>
            <a:ext cx="9143280" cy="608760"/>
          </a:xfrm>
          <a:prstGeom prst="rect">
            <a:avLst/>
          </a:prstGeom>
          <a:ln>
            <a:noFill/>
          </a:ln>
        </p:spPr>
      </p:pic>
      <p:pic>
        <p:nvPicPr>
          <p:cNvPr id="113" name="Picture 8" descr=""/>
          <p:cNvPicPr/>
          <p:nvPr/>
        </p:nvPicPr>
        <p:blipFill>
          <a:blip r:embed="rId2"/>
          <a:stretch/>
        </p:blipFill>
        <p:spPr>
          <a:xfrm>
            <a:off x="0" y="5819760"/>
            <a:ext cx="9143280" cy="103752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1752480" y="270000"/>
            <a:ext cx="64000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XML Ağacı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828800" y="1600200"/>
            <a:ext cx="685728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952560" y="6566040"/>
            <a:ext cx="81907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i="1" lang="en-US" sz="13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SDÜ-CYBERLAB (Sunum Konusu)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274320" y="2485800"/>
            <a:ext cx="8674920" cy="21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5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pic>
        <p:nvPicPr>
          <p:cNvPr id="119" name="Picture 9" descr=""/>
          <p:cNvPicPr/>
          <p:nvPr/>
        </p:nvPicPr>
        <p:blipFill>
          <a:blip r:embed="rId3"/>
          <a:stretch/>
        </p:blipFill>
        <p:spPr>
          <a:xfrm>
            <a:off x="76320" y="14400"/>
            <a:ext cx="1370880" cy="94536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4"/>
          <a:stretch/>
        </p:blipFill>
        <p:spPr>
          <a:xfrm>
            <a:off x="457200" y="1757880"/>
            <a:ext cx="7970040" cy="37339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78" dur="indefinite" restart="never" nodeType="tmRoot">
          <p:childTnLst>
            <p:seq>
              <p:cTn id="79" dur="indefinite" nodeType="mainSeq">
                <p:childTnLst>
                  <p:par>
                    <p:cTn id="80" nodeType="clickEffect" fill="hold">
                      <p:stCondLst>
                        <p:cond delay="0"/>
                      </p:stCondLst>
                      <p:childTnLst>
                        <p:par>
                          <p:cTn id="8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after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7" descr=""/>
          <p:cNvPicPr/>
          <p:nvPr/>
        </p:nvPicPr>
        <p:blipFill>
          <a:blip r:embed="rId1"/>
          <a:stretch/>
        </p:blipFill>
        <p:spPr>
          <a:xfrm>
            <a:off x="0" y="-61920"/>
            <a:ext cx="9143280" cy="608760"/>
          </a:xfrm>
          <a:prstGeom prst="rect">
            <a:avLst/>
          </a:prstGeom>
          <a:ln>
            <a:noFill/>
          </a:ln>
        </p:spPr>
      </p:pic>
      <p:pic>
        <p:nvPicPr>
          <p:cNvPr id="122" name="Picture 8" descr=""/>
          <p:cNvPicPr/>
          <p:nvPr/>
        </p:nvPicPr>
        <p:blipFill>
          <a:blip r:embed="rId2"/>
          <a:stretch/>
        </p:blipFill>
        <p:spPr>
          <a:xfrm>
            <a:off x="0" y="5819760"/>
            <a:ext cx="9143280" cy="103752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1716480" y="270000"/>
            <a:ext cx="64000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828800" y="1600200"/>
            <a:ext cx="685728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52560" y="6566040"/>
            <a:ext cx="81907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i="1" lang="en-US" sz="13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SDÜ-CYBERLAB (Sunum Konusu)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274320" y="2485800"/>
            <a:ext cx="8674920" cy="21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5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pic>
        <p:nvPicPr>
          <p:cNvPr id="128" name="Picture 9" descr=""/>
          <p:cNvPicPr/>
          <p:nvPr/>
        </p:nvPicPr>
        <p:blipFill>
          <a:blip r:embed="rId3"/>
          <a:stretch/>
        </p:blipFill>
        <p:spPr>
          <a:xfrm>
            <a:off x="76320" y="14400"/>
            <a:ext cx="1370880" cy="945360"/>
          </a:xfrm>
          <a:prstGeom prst="rect">
            <a:avLst/>
          </a:prstGeom>
          <a:ln>
            <a:noFill/>
          </a:ln>
        </p:spPr>
      </p:pic>
      <p:sp>
        <p:nvSpPr>
          <p:cNvPr id="129" name="CustomShape 6"/>
          <p:cNvSpPr/>
          <p:nvPr/>
        </p:nvSpPr>
        <p:spPr>
          <a:xfrm>
            <a:off x="640080" y="2011680"/>
            <a:ext cx="82292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"firstName": "John",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"lastName": "Smith",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"age": 25,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"address": {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"streetAddress": "21 2nd Street",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"city": "New York",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"state": "NY",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"postalCode": "10021"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"phoneNumbers": [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 "type": "home", "number": "212 555-1234" },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 "type": "fax", "number": "646 555-4567" 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],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"newSubscription": false,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"companyName": null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8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731520" y="1189080"/>
            <a:ext cx="7589160" cy="11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JavaScript Object Notation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 thruBlk="true"/>
  </p:transition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nodeType="clickEffect" fill="hold">
                      <p:stCondLst>
                        <p:cond delay="0"/>
                      </p:stCondLst>
                      <p:childTnLst>
                        <p:par>
                          <p:cTn id="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after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9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16018</TotalTime>
  <Application>LibreOffice/5.1.6.2$Linux_X86_64 LibreOffice_project/10m0$Build-2</Application>
  <Words>95</Words>
  <Paragraphs>10</Paragraphs>
  <Company>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2009-03-19T22:17:51Z</dcterms:created>
  <dc:creator>Halil Eğilmez</dc:creator>
  <dc:description/>
  <dc:language>en-US</dc:language>
  <cp:lastModifiedBy/>
  <cp:lastPrinted>2014-08-13T14:12:39Z</cp:lastPrinted>
  <dcterms:modified xsi:type="dcterms:W3CDTF">2017-03-03T03:33:49Z</dcterms:modified>
  <cp:revision>772</cp:revision>
  <dc:subject/>
  <dc:title>Slayt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Ekran Gösterisi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