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</p:sldIdLst>
  <p:sldSz cx="14630400" cy="822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02" userDrawn="1">
          <p15:clr>
            <a:srgbClr val="A4A3A4"/>
          </p15:clr>
        </p15:guide>
        <p15:guide id="2" orient="horz" pos="1405" userDrawn="1">
          <p15:clr>
            <a:srgbClr val="A4A3A4"/>
          </p15:clr>
        </p15:guide>
        <p15:guide id="3" orient="horz" pos="2716" userDrawn="1">
          <p15:clr>
            <a:srgbClr val="A4A3A4"/>
          </p15:clr>
        </p15:guide>
        <p15:guide id="4" orient="horz" pos="3082" userDrawn="1">
          <p15:clr>
            <a:srgbClr val="A4A3A4"/>
          </p15:clr>
        </p15:guide>
        <p15:guide id="5" orient="horz" pos="4393" userDrawn="1">
          <p15:clr>
            <a:srgbClr val="A4A3A4"/>
          </p15:clr>
        </p15:guide>
        <p15:guide id="6" orient="horz" pos="4543" userDrawn="1">
          <p15:clr>
            <a:srgbClr val="A4A3A4"/>
          </p15:clr>
        </p15:guide>
        <p15:guide id="7" pos="439" userDrawn="1">
          <p15:clr>
            <a:srgbClr val="A4A3A4"/>
          </p15:clr>
        </p15:guide>
        <p15:guide id="8" pos="4360" userDrawn="1">
          <p15:clr>
            <a:srgbClr val="A4A3A4"/>
          </p15:clr>
        </p15:guide>
        <p15:guide id="9" pos="4859" userDrawn="1">
          <p15:clr>
            <a:srgbClr val="A4A3A4"/>
          </p15:clr>
        </p15:guide>
        <p15:guide id="10" pos="8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9458E-10CE-4922-8180-12A4F165EE49}" v="22" dt="2025-06-02T02:32:31.156"/>
  </p1510:revLst>
</p1510:revInfo>
</file>

<file path=ppt/tableStyles.xml><?xml version="1.0" encoding="utf-8"?>
<a:tblStyleLst xmlns:a="http://schemas.openxmlformats.org/drawingml/2006/main" def="{BF7EAF13-D378-46BC-A8FC-B761755B6A9E}">
  <a:tblStyle styleId="{BF7EAF13-D378-46BC-A8FC-B761755B6A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0"/>
          </a:solidFill>
        </a:fill>
      </a:tcStyle>
    </a:wholeTbl>
    <a:band1H>
      <a:tcTxStyle/>
      <a:tcStyle>
        <a:tcBdr/>
        <a:fill>
          <a:solidFill>
            <a:srgbClr val="CAD3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3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6F6641-1EAF-4391-8BF6-9A48E476FC9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AE6"/>
          </a:solidFill>
        </a:fill>
      </a:tcStyle>
    </a:wholeTbl>
    <a:band1H>
      <a:tcTxStyle/>
      <a:tcStyle>
        <a:tcBdr/>
        <a:fill>
          <a:solidFill>
            <a:srgbClr val="E2D2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2D2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1AA289-3739-458D-A644-939831C02F1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61" y="43"/>
      </p:cViewPr>
      <p:guideLst>
        <p:guide orient="horz" pos="1202"/>
        <p:guide orient="horz" pos="1405"/>
        <p:guide orient="horz" pos="2716"/>
        <p:guide orient="horz" pos="3082"/>
        <p:guide orient="horz" pos="4393"/>
        <p:guide orient="horz" pos="4543"/>
        <p:guide pos="439"/>
        <p:guide pos="4360"/>
        <p:guide pos="4859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 chopda" userId="0c5ecb869a36a794" providerId="LiveId" clId="{CBE9458E-10CE-4922-8180-12A4F165EE49}"/>
    <pc:docChg chg="undo custSel modSld modMainMaster">
      <pc:chgData name="sudhansh chopda" userId="0c5ecb869a36a794" providerId="LiveId" clId="{CBE9458E-10CE-4922-8180-12A4F165EE49}" dt="2025-06-02T02:33:31.005" v="46" actId="20577"/>
      <pc:docMkLst>
        <pc:docMk/>
      </pc:docMkLst>
      <pc:sldChg chg="addSp delSp modSp mod setBg setClrOvrMap">
        <pc:chgData name="sudhansh chopda" userId="0c5ecb869a36a794" providerId="LiveId" clId="{CBE9458E-10CE-4922-8180-12A4F165EE49}" dt="2025-06-02T02:33:31.005" v="46" actId="20577"/>
        <pc:sldMkLst>
          <pc:docMk/>
          <pc:sldMk cId="0" sldId="256"/>
        </pc:sldMkLst>
        <pc:spChg chg="mod">
          <ac:chgData name="sudhansh chopda" userId="0c5ecb869a36a794" providerId="LiveId" clId="{CBE9458E-10CE-4922-8180-12A4F165EE49}" dt="2025-06-02T02:33:31.005" v="46" actId="20577"/>
          <ac:spMkLst>
            <pc:docMk/>
            <pc:sldMk cId="0" sldId="256"/>
            <ac:spMk id="171" creationId="{00000000-0000-0000-0000-000000000000}"/>
          </ac:spMkLst>
        </pc:spChg>
        <pc:spChg chg="mod">
          <ac:chgData name="sudhansh chopda" userId="0c5ecb869a36a794" providerId="LiveId" clId="{CBE9458E-10CE-4922-8180-12A4F165EE49}" dt="2025-06-02T02:32:28.835" v="18" actId="26606"/>
          <ac:spMkLst>
            <pc:docMk/>
            <pc:sldMk cId="0" sldId="256"/>
            <ac:spMk id="172" creationId="{00000000-0000-0000-0000-000000000000}"/>
          </ac:spMkLst>
        </pc:spChg>
        <pc:spChg chg="mod">
          <ac:chgData name="sudhansh chopda" userId="0c5ecb869a36a794" providerId="LiveId" clId="{CBE9458E-10CE-4922-8180-12A4F165EE49}" dt="2025-06-02T02:33:20.937" v="38" actId="20577"/>
          <ac:spMkLst>
            <pc:docMk/>
            <pc:sldMk cId="0" sldId="256"/>
            <ac:spMk id="173" creationId="{00000000-0000-0000-0000-000000000000}"/>
          </ac:spMkLst>
        </pc:spChg>
        <pc:spChg chg="add del">
          <ac:chgData name="sudhansh chopda" userId="0c5ecb869a36a794" providerId="LiveId" clId="{CBE9458E-10CE-4922-8180-12A4F165EE49}" dt="2025-06-02T02:31:36.502" v="16" actId="26606"/>
          <ac:spMkLst>
            <pc:docMk/>
            <pc:sldMk cId="0" sldId="256"/>
            <ac:spMk id="190" creationId="{9179DE42-5613-4B35-A1E6-6CCBAA13C743}"/>
          </ac:spMkLst>
        </pc:spChg>
        <pc:spChg chg="add del">
          <ac:chgData name="sudhansh chopda" userId="0c5ecb869a36a794" providerId="LiveId" clId="{CBE9458E-10CE-4922-8180-12A4F165EE49}" dt="2025-06-02T02:31:36.502" v="16" actId="26606"/>
          <ac:spMkLst>
            <pc:docMk/>
            <pc:sldMk cId="0" sldId="256"/>
            <ac:spMk id="196" creationId="{52FB45E9-914E-4471-AC87-E475CD51767D}"/>
          </ac:spMkLst>
        </pc:spChg>
        <pc:spChg chg="add del">
          <ac:chgData name="sudhansh chopda" userId="0c5ecb869a36a794" providerId="LiveId" clId="{CBE9458E-10CE-4922-8180-12A4F165EE49}" dt="2025-06-02T02:31:36.502" v="16" actId="26606"/>
          <ac:spMkLst>
            <pc:docMk/>
            <pc:sldMk cId="0" sldId="256"/>
            <ac:spMk id="198" creationId="{C310626D-5743-49D4-8F7D-88C4F8F05774}"/>
          </ac:spMkLst>
        </pc:spChg>
        <pc:spChg chg="add del">
          <ac:chgData name="sudhansh chopda" userId="0c5ecb869a36a794" providerId="LiveId" clId="{CBE9458E-10CE-4922-8180-12A4F165EE49}" dt="2025-06-02T02:31:36.502" v="16" actId="26606"/>
          <ac:spMkLst>
            <pc:docMk/>
            <pc:sldMk cId="0" sldId="256"/>
            <ac:spMk id="200" creationId="{3C195FC1-B568-4C72-9902-34CB35DDD7A1}"/>
          </ac:spMkLst>
        </pc:spChg>
        <pc:spChg chg="add del">
          <ac:chgData name="sudhansh chopda" userId="0c5ecb869a36a794" providerId="LiveId" clId="{CBE9458E-10CE-4922-8180-12A4F165EE49}" dt="2025-06-02T02:32:28.835" v="18" actId="26606"/>
          <ac:spMkLst>
            <pc:docMk/>
            <pc:sldMk cId="0" sldId="256"/>
            <ac:spMk id="201" creationId="{69370F01-B8C9-4CE4-824C-92B2792E6ED0}"/>
          </ac:spMkLst>
        </pc:spChg>
        <pc:spChg chg="add del">
          <ac:chgData name="sudhansh chopda" userId="0c5ecb869a36a794" providerId="LiveId" clId="{CBE9458E-10CE-4922-8180-12A4F165EE49}" dt="2025-06-02T02:31:36.502" v="16" actId="26606"/>
          <ac:spMkLst>
            <pc:docMk/>
            <pc:sldMk cId="0" sldId="256"/>
            <ac:spMk id="202" creationId="{EF2BDF77-362C-43F0-8CBB-A969EC2AE0C4}"/>
          </ac:spMkLst>
        </pc:spChg>
        <pc:spChg chg="add del">
          <ac:chgData name="sudhansh chopda" userId="0c5ecb869a36a794" providerId="LiveId" clId="{CBE9458E-10CE-4922-8180-12A4F165EE49}" dt="2025-06-02T02:31:36.502" v="16" actId="26606"/>
          <ac:spMkLst>
            <pc:docMk/>
            <pc:sldMk cId="0" sldId="256"/>
            <ac:spMk id="204" creationId="{4BE96B01-3929-432D-B8C2-ADBCB74C2EF4}"/>
          </ac:spMkLst>
        </pc:spChg>
        <pc:spChg chg="add del">
          <ac:chgData name="sudhansh chopda" userId="0c5ecb869a36a794" providerId="LiveId" clId="{CBE9458E-10CE-4922-8180-12A4F165EE49}" dt="2025-06-02T02:31:36.502" v="16" actId="26606"/>
          <ac:spMkLst>
            <pc:docMk/>
            <pc:sldMk cId="0" sldId="256"/>
            <ac:spMk id="206" creationId="{2A6FCDE6-CDE2-4C51-B18E-A95CFB679714}"/>
          </ac:spMkLst>
        </pc:spChg>
        <pc:spChg chg="add del">
          <ac:chgData name="sudhansh chopda" userId="0c5ecb869a36a794" providerId="LiveId" clId="{CBE9458E-10CE-4922-8180-12A4F165EE49}" dt="2025-06-02T02:32:28.835" v="18" actId="26606"/>
          <ac:spMkLst>
            <pc:docMk/>
            <pc:sldMk cId="0" sldId="256"/>
            <ac:spMk id="219" creationId="{0ADFFC45-3DC9-4433-926F-043E879D9DFC}"/>
          </ac:spMkLst>
        </pc:spChg>
        <pc:grpChg chg="add del">
          <ac:chgData name="sudhansh chopda" userId="0c5ecb869a36a794" providerId="LiveId" clId="{CBE9458E-10CE-4922-8180-12A4F165EE49}" dt="2025-06-02T02:32:28.835" v="18" actId="26606"/>
          <ac:grpSpMkLst>
            <pc:docMk/>
            <pc:sldMk cId="0" sldId="256"/>
            <ac:grpSpMk id="210" creationId="{76582886-877C-4AEC-A77F-8055EB9A0CF9}"/>
          </ac:grpSpMkLst>
        </pc:grpChg>
        <pc:grpChg chg="add del">
          <ac:chgData name="sudhansh chopda" userId="0c5ecb869a36a794" providerId="LiveId" clId="{CBE9458E-10CE-4922-8180-12A4F165EE49}" dt="2025-06-02T02:32:28.835" v="18" actId="26606"/>
          <ac:grpSpMkLst>
            <pc:docMk/>
            <pc:sldMk cId="0" sldId="256"/>
            <ac:grpSpMk id="220" creationId="{B5F26A87-0610-435F-AA13-BD658385C9D9}"/>
          </ac:grpSpMkLst>
        </pc:grpChg>
      </pc:sldChg>
      <pc:sldChg chg="modSp setBg">
        <pc:chgData name="sudhansh chopda" userId="0c5ecb869a36a794" providerId="LiveId" clId="{CBE9458E-10CE-4922-8180-12A4F165EE49}" dt="2025-06-02T02:32:31.156" v="23"/>
        <pc:sldMkLst>
          <pc:docMk/>
          <pc:sldMk cId="0" sldId="257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57"/>
            <ac:spMk id="178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58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58"/>
            <ac:spMk id="192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59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59"/>
            <ac:spMk id="200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60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60"/>
            <ac:spMk id="211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61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61"/>
            <ac:spMk id="217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62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62"/>
            <ac:spMk id="228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63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63"/>
            <ac:spMk id="235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64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64"/>
            <ac:spMk id="242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65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65"/>
            <ac:spMk id="252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66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66"/>
            <ac:spMk id="261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68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68"/>
            <ac:spMk id="274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69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69"/>
            <ac:spMk id="283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70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70"/>
            <ac:spMk id="289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71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71"/>
            <ac:spMk id="298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72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72"/>
            <ac:spMk id="307" creationId="{00000000-0000-0000-0000-000000000000}"/>
          </ac:spMkLst>
        </pc:spChg>
      </pc:sldChg>
      <pc:sldChg chg="modSp">
        <pc:chgData name="sudhansh chopda" userId="0c5ecb869a36a794" providerId="LiveId" clId="{CBE9458E-10CE-4922-8180-12A4F165EE49}" dt="2025-06-02T02:32:31.156" v="23"/>
        <pc:sldMkLst>
          <pc:docMk/>
          <pc:sldMk cId="0" sldId="273"/>
        </pc:sldMkLst>
        <pc:spChg chg="mod">
          <ac:chgData name="sudhansh chopda" userId="0c5ecb869a36a794" providerId="LiveId" clId="{CBE9458E-10CE-4922-8180-12A4F165EE49}" dt="2025-06-02T02:32:31.156" v="23"/>
          <ac:spMkLst>
            <pc:docMk/>
            <pc:sldMk cId="0" sldId="273"/>
            <ac:spMk id="315" creationId="{00000000-0000-0000-0000-000000000000}"/>
          </ac:spMkLst>
        </pc:spChg>
      </pc:sldChg>
      <pc:sldChg chg="modSp mod">
        <pc:chgData name="sudhansh chopda" userId="0c5ecb869a36a794" providerId="LiveId" clId="{CBE9458E-10CE-4922-8180-12A4F165EE49}" dt="2025-06-02T02:33:09.224" v="35" actId="20577"/>
        <pc:sldMkLst>
          <pc:docMk/>
          <pc:sldMk cId="0" sldId="274"/>
        </pc:sldMkLst>
        <pc:spChg chg="mod">
          <ac:chgData name="sudhansh chopda" userId="0c5ecb869a36a794" providerId="LiveId" clId="{CBE9458E-10CE-4922-8180-12A4F165EE49}" dt="2025-06-02T02:33:09.224" v="35" actId="20577"/>
          <ac:spMkLst>
            <pc:docMk/>
            <pc:sldMk cId="0" sldId="274"/>
            <ac:spMk id="324" creationId="{00000000-0000-0000-0000-000000000000}"/>
          </ac:spMkLst>
        </pc:spChg>
      </pc:sldChg>
      <pc:sldMasterChg chg="modSldLayout">
        <pc:chgData name="sudhansh chopda" userId="0c5ecb869a36a794" providerId="LiveId" clId="{CBE9458E-10CE-4922-8180-12A4F165EE49}" dt="2025-06-02T02:32:31.156" v="23"/>
        <pc:sldMasterMkLst>
          <pc:docMk/>
          <pc:sldMasterMk cId="2024038438" sldId="2147483674"/>
        </pc:sldMasterMkLst>
        <pc:sldLayoutChg chg="addSp delSp">
          <pc:chgData name="sudhansh chopda" userId="0c5ecb869a36a794" providerId="LiveId" clId="{CBE9458E-10CE-4922-8180-12A4F165EE49}" dt="2025-06-02T02:32:31.156" v="23"/>
          <pc:sldLayoutMkLst>
            <pc:docMk/>
            <pc:sldMasterMk cId="2024038438" sldId="2147483674"/>
            <pc:sldLayoutMk cId="693720033" sldId="2147483691"/>
          </pc:sldLayoutMkLst>
          <pc:spChg chg="add del">
            <ac:chgData name="sudhansh chopda" userId="0c5ecb869a36a794" providerId="LiveId" clId="{CBE9458E-10CE-4922-8180-12A4F165EE49}" dt="2025-06-02T02:32:31.156" v="23"/>
            <ac:spMkLst>
              <pc:docMk/>
              <pc:sldMasterMk cId="2024038438" sldId="2147483674"/>
              <pc:sldLayoutMk cId="693720033" sldId="2147483691"/>
              <ac:spMk id="23" creationId="{00000000-0000-0000-0000-000000000000}"/>
            </ac:spMkLst>
          </pc:spChg>
          <pc:spChg chg="add del">
            <ac:chgData name="sudhansh chopda" userId="0c5ecb869a36a794" providerId="LiveId" clId="{CBE9458E-10CE-4922-8180-12A4F165EE49}" dt="2025-06-02T02:32:31.156" v="23"/>
            <ac:spMkLst>
              <pc:docMk/>
              <pc:sldMasterMk cId="2024038438" sldId="2147483674"/>
              <pc:sldLayoutMk cId="693720033" sldId="2147483691"/>
              <ac:spMk id="24" creationId="{00000000-0000-0000-0000-000000000000}"/>
            </ac:spMkLst>
          </pc:spChg>
          <pc:cxnChg chg="add del">
            <ac:chgData name="sudhansh chopda" userId="0c5ecb869a36a794" providerId="LiveId" clId="{CBE9458E-10CE-4922-8180-12A4F165EE49}" dt="2025-06-02T02:32:31.156" v="23"/>
            <ac:cxnSpMkLst>
              <pc:docMk/>
              <pc:sldMasterMk cId="2024038438" sldId="2147483674"/>
              <pc:sldLayoutMk cId="693720033" sldId="2147483691"/>
              <ac:cxnSpMk id="19" creationId="{00000000-0000-0000-0000-000000000000}"/>
            </ac:cxnSpMkLst>
          </pc:cxnChg>
          <pc:cxnChg chg="add del">
            <ac:chgData name="sudhansh chopda" userId="0c5ecb869a36a794" providerId="LiveId" clId="{CBE9458E-10CE-4922-8180-12A4F165EE49}" dt="2025-06-02T02:32:31.156" v="23"/>
            <ac:cxnSpMkLst>
              <pc:docMk/>
              <pc:sldMasterMk cId="2024038438" sldId="2147483674"/>
              <pc:sldLayoutMk cId="693720033" sldId="2147483691"/>
              <ac:cxnSpMk id="22" creationId="{00000000-0000-0000-0000-000000000000}"/>
            </ac:cxnSpMkLst>
          </pc:cxnChg>
        </pc:sldLayoutChg>
      </pc:sldMasterChg>
    </pc:docChg>
  </pc:docChgLst>
  <pc:docChgLst>
    <pc:chgData name="sudhansh chopda" userId="0c5ecb869a36a794" providerId="LiveId" clId="{62E81811-5AA3-498C-B5DA-DFD6F2C5A3AD}"/>
    <pc:docChg chg="undo redo custSel delSld modSld sldOrd">
      <pc:chgData name="sudhansh chopda" userId="0c5ecb869a36a794" providerId="LiveId" clId="{62E81811-5AA3-498C-B5DA-DFD6F2C5A3AD}" dt="2024-11-13T01:49:51.635" v="178" actId="20577"/>
      <pc:docMkLst>
        <pc:docMk/>
      </pc:docMkLst>
      <pc:sldChg chg="modSp mod">
        <pc:chgData name="sudhansh chopda" userId="0c5ecb869a36a794" providerId="LiveId" clId="{62E81811-5AA3-498C-B5DA-DFD6F2C5A3AD}" dt="2024-11-13T00:22:41.592" v="12" actId="20577"/>
        <pc:sldMkLst>
          <pc:docMk/>
          <pc:sldMk cId="0" sldId="256"/>
        </pc:sldMkLst>
      </pc:sldChg>
      <pc:sldChg chg="modNotesTx">
        <pc:chgData name="sudhansh chopda" userId="0c5ecb869a36a794" providerId="LiveId" clId="{62E81811-5AA3-498C-B5DA-DFD6F2C5A3AD}" dt="2024-11-13T01:49:51.635" v="178" actId="20577"/>
        <pc:sldMkLst>
          <pc:docMk/>
          <pc:sldMk cId="0" sldId="258"/>
        </pc:sldMkLst>
      </pc:sldChg>
      <pc:sldChg chg="modSp mod ord">
        <pc:chgData name="sudhansh chopda" userId="0c5ecb869a36a794" providerId="LiveId" clId="{62E81811-5AA3-498C-B5DA-DFD6F2C5A3AD}" dt="2024-11-13T01:45:52.730" v="41" actId="20577"/>
        <pc:sldMkLst>
          <pc:docMk/>
          <pc:sldMk cId="0" sldId="265"/>
        </pc:sldMkLst>
      </pc:sldChg>
      <pc:sldChg chg="modSp mod">
        <pc:chgData name="sudhansh chopda" userId="0c5ecb869a36a794" providerId="LiveId" clId="{62E81811-5AA3-498C-B5DA-DFD6F2C5A3AD}" dt="2024-11-13T01:45:34.105" v="30" actId="20577"/>
        <pc:sldMkLst>
          <pc:docMk/>
          <pc:sldMk cId="0" sldId="266"/>
        </pc:sldMkLst>
      </pc:sldChg>
      <pc:sldChg chg="del">
        <pc:chgData name="sudhansh chopda" userId="0c5ecb869a36a794" providerId="LiveId" clId="{62E81811-5AA3-498C-B5DA-DFD6F2C5A3AD}" dt="2024-11-13T01:29:57.968" v="25" actId="2696"/>
        <pc:sldMkLst>
          <pc:docMk/>
          <pc:sldMk cId="0" sldId="267"/>
        </pc:sldMkLst>
      </pc:sldChg>
      <pc:sldChg chg="modSp mod">
        <pc:chgData name="sudhansh chopda" userId="0c5ecb869a36a794" providerId="LiveId" clId="{62E81811-5AA3-498C-B5DA-DFD6F2C5A3AD}" dt="2024-11-13T01:45:38.023" v="32" actId="20577"/>
        <pc:sldMkLst>
          <pc:docMk/>
          <pc:sldMk cId="0" sldId="268"/>
        </pc:sldMkLst>
      </pc:sldChg>
      <pc:sldChg chg="modSp mod">
        <pc:chgData name="sudhansh chopda" userId="0c5ecb869a36a794" providerId="LiveId" clId="{62E81811-5AA3-498C-B5DA-DFD6F2C5A3AD}" dt="2024-11-13T01:45:42.986" v="36" actId="20577"/>
        <pc:sldMkLst>
          <pc:docMk/>
          <pc:sldMk cId="0" sldId="269"/>
        </pc:sldMkLst>
      </pc:sldChg>
      <pc:sldChg chg="modSp mod">
        <pc:chgData name="sudhansh chopda" userId="0c5ecb869a36a794" providerId="LiveId" clId="{62E81811-5AA3-498C-B5DA-DFD6F2C5A3AD}" dt="2024-11-13T01:45:47.146" v="38" actId="20577"/>
        <pc:sldMkLst>
          <pc:docMk/>
          <pc:sldMk cId="0" sldId="270"/>
        </pc:sldMkLst>
      </pc:sldChg>
      <pc:sldChg chg="modSp mod">
        <pc:chgData name="sudhansh chopda" userId="0c5ecb869a36a794" providerId="LiveId" clId="{62E81811-5AA3-498C-B5DA-DFD6F2C5A3AD}" dt="2024-11-13T01:29:39.049" v="20" actId="20577"/>
        <pc:sldMkLst>
          <pc:docMk/>
          <pc:sldMk cId="0" sldId="271"/>
        </pc:sldMkLst>
      </pc:sldChg>
      <pc:sldChg chg="modSp mod">
        <pc:chgData name="sudhansh chopda" userId="0c5ecb869a36a794" providerId="LiveId" clId="{62E81811-5AA3-498C-B5DA-DFD6F2C5A3AD}" dt="2024-11-13T01:29:43.503" v="22" actId="20577"/>
        <pc:sldMkLst>
          <pc:docMk/>
          <pc:sldMk cId="0" sldId="272"/>
        </pc:sldMkLst>
      </pc:sldChg>
      <pc:sldChg chg="modSp mod">
        <pc:chgData name="sudhansh chopda" userId="0c5ecb869a36a794" providerId="LiveId" clId="{62E81811-5AA3-498C-B5DA-DFD6F2C5A3AD}" dt="2024-11-13T01:29:48.836" v="24" actId="20577"/>
        <pc:sldMkLst>
          <pc:docMk/>
          <pc:sldMk cId="0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c5355dd52_1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4c5355dd52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c5355dd52_1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4c5355dd52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c5355dd52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4c5355dd52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c5355dd52_1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4c5355dd52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4c5355dd52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4c5355dd52_1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4c5355dd52_1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c5355dd52_19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4c5355dd52_1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c5355dd52_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24c5355dd5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c5355dd52_27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4c5355dd52_2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c5355dd52_1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4c5355dd52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c5355dd52_2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4c5355dd52_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99e9618d9_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Grouped by customer ids and then checked the number of records for them because this is monthly data</a:t>
            </a:r>
            <a:endParaRPr dirty="0"/>
          </a:p>
        </p:txBody>
      </p:sp>
      <p:sp>
        <p:nvSpPr>
          <p:cNvPr id="190" name="Google Shape;190;g2899e9618d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c5355dd5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4c5355dd52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4c5355dd52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c5355dd5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24c5355dd52_1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4c5355dd52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c5355dd52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4c5355dd5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99e9618d9_1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899e9618d9_1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c5355dd52_1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4c5355dd52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c5355dd52_1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4c5355dd52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Page A">
  <p:cSld name="Cover Page A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94944" y="3280909"/>
            <a:ext cx="13249656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spcBef>
                <a:spcPts val="228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694944" y="923544"/>
            <a:ext cx="13249656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694944" y="3922776"/>
            <a:ext cx="437997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1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694944" y="6199632"/>
            <a:ext cx="5989320" cy="96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36575" bIns="36575" anchor="b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694944" y="7232904"/>
            <a:ext cx="13249656" cy="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2"/>
          <p:cNvSpPr txBox="1"/>
          <p:nvPr/>
        </p:nvSpPr>
        <p:spPr>
          <a:xfrm>
            <a:off x="3502152" y="676656"/>
            <a:ext cx="10442448" cy="19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694944" y="7443662"/>
            <a:ext cx="10442448" cy="22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3"/>
          </p:nvPr>
        </p:nvSpPr>
        <p:spPr>
          <a:xfrm>
            <a:off x="5385816" y="3922776"/>
            <a:ext cx="437997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11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88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6227064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2"/>
          </p:nvPr>
        </p:nvSpPr>
        <p:spPr>
          <a:xfrm>
            <a:off x="7717536" y="2231136"/>
            <a:ext cx="6227064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3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eft Two Right">
  <p:cSld name="One Left Two Righ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6227064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2"/>
          </p:nvPr>
        </p:nvSpPr>
        <p:spPr>
          <a:xfrm>
            <a:off x="7717536" y="2231136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3"/>
          </p:nvPr>
        </p:nvSpPr>
        <p:spPr>
          <a:xfrm>
            <a:off x="7717536" y="4892040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4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Left One Right">
  <p:cSld name="Two Left One Righ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94944" y="4892040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3"/>
          </p:nvPr>
        </p:nvSpPr>
        <p:spPr>
          <a:xfrm>
            <a:off x="7717536" y="2231136"/>
            <a:ext cx="6227064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4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Top One Bottom">
  <p:cSld name="One Top One Bottom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1324965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694944" y="4892040"/>
            <a:ext cx="1324965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3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Top Two Bottom">
  <p:cSld name="One Top Two Bottom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1324965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94944" y="4892040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7717536" y="4892040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4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op One Bottom">
  <p:cSld name="Two Top One Bottom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2"/>
          </p:nvPr>
        </p:nvSpPr>
        <p:spPr>
          <a:xfrm>
            <a:off x="7717536" y="2231136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3"/>
          </p:nvPr>
        </p:nvSpPr>
        <p:spPr>
          <a:xfrm>
            <a:off x="694944" y="4892040"/>
            <a:ext cx="1324965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Divider">
  <p:cSld name="Section Divi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694944" y="2807208"/>
            <a:ext cx="1324965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4" name="Google Shape;114;p19"/>
          <p:cNvCxnSpPr/>
          <p:nvPr/>
        </p:nvCxnSpPr>
        <p:spPr>
          <a:xfrm>
            <a:off x="694944" y="923544"/>
            <a:ext cx="13249656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694944" y="4599432"/>
            <a:ext cx="13249656" cy="43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9"/>
          <p:cNvCxnSpPr/>
          <p:nvPr/>
        </p:nvCxnSpPr>
        <p:spPr>
          <a:xfrm>
            <a:off x="694944" y="7214616"/>
            <a:ext cx="13249656" cy="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9"/>
          <p:cNvSpPr txBox="1"/>
          <p:nvPr/>
        </p:nvSpPr>
        <p:spPr>
          <a:xfrm>
            <a:off x="3502152" y="7425373"/>
            <a:ext cx="10442448" cy="22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150608" y="7527063"/>
            <a:ext cx="329184" cy="15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10632093" y="7443218"/>
            <a:ext cx="3303363" cy="2221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ection Header">
  <p:cSld name="Agenda Section 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400"/>
          </a:p>
        </p:txBody>
      </p:sp>
      <p:sp>
        <p:nvSpPr>
          <p:cNvPr id="122" name="Google Shape;122;p20"/>
          <p:cNvSpPr txBox="1"/>
          <p:nvPr/>
        </p:nvSpPr>
        <p:spPr>
          <a:xfrm>
            <a:off x="13614447" y="1773936"/>
            <a:ext cx="330155" cy="53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694944" y="4892040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7717536" y="2231136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4"/>
          </p:nvPr>
        </p:nvSpPr>
        <p:spPr>
          <a:xfrm>
            <a:off x="7717536" y="4892040"/>
            <a:ext cx="6227064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5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laimer">
  <p:cSld name="Disclaim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694944" y="1911096"/>
            <a:ext cx="13249656" cy="532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Tall">
  <p:cSld name="Three Content Tall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4151376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2"/>
          </p:nvPr>
        </p:nvSpPr>
        <p:spPr>
          <a:xfrm>
            <a:off x="5239512" y="2231136"/>
            <a:ext cx="4151376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3"/>
          </p:nvPr>
        </p:nvSpPr>
        <p:spPr>
          <a:xfrm>
            <a:off x="9793224" y="2231136"/>
            <a:ext cx="4151376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Wide">
  <p:cSld name="Three Content Wid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694944" y="2029968"/>
            <a:ext cx="13249656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2"/>
          </p:nvPr>
        </p:nvSpPr>
        <p:spPr>
          <a:xfrm>
            <a:off x="694944" y="3803904"/>
            <a:ext cx="13249656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3"/>
          </p:nvPr>
        </p:nvSpPr>
        <p:spPr>
          <a:xfrm>
            <a:off x="694944" y="5586984"/>
            <a:ext cx="13249656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4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 Two Column">
  <p:cSld name="Six Content Two Colum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694944" y="2029968"/>
            <a:ext cx="6227064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2"/>
          </p:nvPr>
        </p:nvSpPr>
        <p:spPr>
          <a:xfrm>
            <a:off x="694944" y="3803904"/>
            <a:ext cx="6227064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3"/>
          </p:nvPr>
        </p:nvSpPr>
        <p:spPr>
          <a:xfrm>
            <a:off x="694944" y="5586984"/>
            <a:ext cx="6227064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4"/>
          </p:nvPr>
        </p:nvSpPr>
        <p:spPr>
          <a:xfrm>
            <a:off x="7717536" y="2029968"/>
            <a:ext cx="6227064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5"/>
          </p:nvPr>
        </p:nvSpPr>
        <p:spPr>
          <a:xfrm>
            <a:off x="7717536" y="3803904"/>
            <a:ext cx="6227064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6"/>
          </p:nvPr>
        </p:nvSpPr>
        <p:spPr>
          <a:xfrm>
            <a:off x="7717536" y="5586984"/>
            <a:ext cx="6227064" cy="138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7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ntent">
  <p:cSld name="Six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415137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2"/>
          </p:nvPr>
        </p:nvSpPr>
        <p:spPr>
          <a:xfrm>
            <a:off x="5239512" y="2231136"/>
            <a:ext cx="415137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3"/>
          </p:nvPr>
        </p:nvSpPr>
        <p:spPr>
          <a:xfrm>
            <a:off x="9793224" y="2231136"/>
            <a:ext cx="415137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4"/>
          </p:nvPr>
        </p:nvSpPr>
        <p:spPr>
          <a:xfrm>
            <a:off x="694944" y="4892040"/>
            <a:ext cx="415137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5"/>
          </p:nvPr>
        </p:nvSpPr>
        <p:spPr>
          <a:xfrm>
            <a:off x="5239512" y="4892040"/>
            <a:ext cx="415137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6"/>
          </p:nvPr>
        </p:nvSpPr>
        <p:spPr>
          <a:xfrm>
            <a:off x="9793224" y="4892040"/>
            <a:ext cx="4151376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7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ght Content">
  <p:cSld name="Eight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3108960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4069080" y="2231136"/>
            <a:ext cx="3108960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3"/>
          </p:nvPr>
        </p:nvSpPr>
        <p:spPr>
          <a:xfrm>
            <a:off x="7452360" y="2231136"/>
            <a:ext cx="3108960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4"/>
          </p:nvPr>
        </p:nvSpPr>
        <p:spPr>
          <a:xfrm>
            <a:off x="10826496" y="2231136"/>
            <a:ext cx="3108960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5"/>
          </p:nvPr>
        </p:nvSpPr>
        <p:spPr>
          <a:xfrm>
            <a:off x="694944" y="4892040"/>
            <a:ext cx="3108960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6"/>
          </p:nvPr>
        </p:nvSpPr>
        <p:spPr>
          <a:xfrm>
            <a:off x="4069080" y="4892040"/>
            <a:ext cx="3108960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7"/>
          </p:nvPr>
        </p:nvSpPr>
        <p:spPr>
          <a:xfrm>
            <a:off x="7452360" y="4892040"/>
            <a:ext cx="3108960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8"/>
          </p:nvPr>
        </p:nvSpPr>
        <p:spPr>
          <a:xfrm>
            <a:off x="10826496" y="4892040"/>
            <a:ext cx="3108960" cy="208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9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694944" y="2231136"/>
            <a:ext cx="13249656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">
  <p:cSld name="Callou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694944" y="2231136"/>
            <a:ext cx="3191256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4526280" y="2231136"/>
            <a:ext cx="9418320" cy="47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4206240" y="2231136"/>
            <a:ext cx="0" cy="4745736"/>
          </a:xfrm>
          <a:prstGeom prst="straightConnector1">
            <a:avLst/>
          </a:prstGeom>
          <a:noFill/>
          <a:ln w="9525" cap="flat" cmpd="sng">
            <a:solidFill>
              <a:srgbClr val="AFB1B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 Page B">
  <p:cSld name="Cover Page B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94944" y="4215384"/>
            <a:ext cx="13249656" cy="1453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694944" y="923544"/>
            <a:ext cx="13249656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6"/>
          <p:cNvSpPr txBox="1">
            <a:spLocks noGrp="1"/>
          </p:cNvSpPr>
          <p:nvPr>
            <p:ph type="subTitle" idx="1"/>
          </p:nvPr>
        </p:nvSpPr>
        <p:spPr>
          <a:xfrm>
            <a:off x="694944" y="5760720"/>
            <a:ext cx="437997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1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47" name="Google Shape;47;p6"/>
          <p:cNvCxnSpPr/>
          <p:nvPr/>
        </p:nvCxnSpPr>
        <p:spPr>
          <a:xfrm>
            <a:off x="694944" y="7232904"/>
            <a:ext cx="13249656" cy="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94944" y="6199632"/>
            <a:ext cx="5989320" cy="96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36575" bIns="36575" anchor="b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694944" y="7443662"/>
            <a:ext cx="10442448" cy="22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704088" y="5760720"/>
            <a:ext cx="437997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88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>
            <a:spLocks noGrp="1"/>
          </p:cNvSpPr>
          <p:nvPr>
            <p:ph type="pic" idx="4"/>
          </p:nvPr>
        </p:nvSpPr>
        <p:spPr>
          <a:xfrm>
            <a:off x="694944" y="1691640"/>
            <a:ext cx="13249656" cy="251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Cover 1">
  <p:cSld name="Custom Cover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>
            <a:spLocks noGrp="1"/>
          </p:cNvSpPr>
          <p:nvPr>
            <p:ph type="pic" idx="2"/>
          </p:nvPr>
        </p:nvSpPr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" y="2871216"/>
            <a:ext cx="13085065" cy="11887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0" y="6099048"/>
            <a:ext cx="14639544" cy="1124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466344" y="3502152"/>
            <a:ext cx="1260957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466344" y="3099816"/>
            <a:ext cx="12609576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Cover 2">
  <p:cSld name="Custom Cover 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>
            <a:spLocks noGrp="1"/>
          </p:cNvSpPr>
          <p:nvPr>
            <p:ph type="pic" idx="2"/>
          </p:nvPr>
        </p:nvSpPr>
        <p:spPr>
          <a:xfrm>
            <a:off x="329184" y="274320"/>
            <a:ext cx="13990320" cy="768096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329185" y="3145536"/>
            <a:ext cx="13085065" cy="118872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329184" y="6373368"/>
            <a:ext cx="14008608" cy="1124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Font typeface="Arial"/>
              <a:buNone/>
              <a:defRPr/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Font typeface="Arial"/>
              <a:buNone/>
              <a:defRPr/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795528" y="3785616"/>
            <a:ext cx="1260957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28594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228594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22859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 b="0" i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95528" y="3364992"/>
            <a:ext cx="12609576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Cover 3">
  <p:cSld name="Custom Cover 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>
            <a:spLocks noGrp="1"/>
          </p:cNvSpPr>
          <p:nvPr>
            <p:ph type="pic" idx="2"/>
          </p:nvPr>
        </p:nvSpPr>
        <p:spPr>
          <a:xfrm>
            <a:off x="484632" y="1197864"/>
            <a:ext cx="4297680" cy="4700016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9"/>
          <p:cNvSpPr>
            <a:spLocks noGrp="1"/>
          </p:cNvSpPr>
          <p:nvPr>
            <p:ph type="pic" idx="3"/>
          </p:nvPr>
        </p:nvSpPr>
        <p:spPr>
          <a:xfrm>
            <a:off x="5157216" y="1197864"/>
            <a:ext cx="4297680" cy="4700016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9"/>
          <p:cNvSpPr>
            <a:spLocks noGrp="1"/>
          </p:cNvSpPr>
          <p:nvPr>
            <p:ph type="pic" idx="4"/>
          </p:nvPr>
        </p:nvSpPr>
        <p:spPr>
          <a:xfrm>
            <a:off x="9838944" y="1197864"/>
            <a:ext cx="4297680" cy="470001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12408408" y="841248"/>
            <a:ext cx="160934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189" lvl="0" indent="-22859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  <a:defRPr sz="1100" b="0" i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28594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Font typeface="Arial"/>
              <a:buNone/>
              <a:defRPr sz="1100" b="0" i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28594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012"/>
              <a:buFont typeface="Arial"/>
              <a:buNone/>
              <a:defRPr sz="1100" b="0" i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228594" algn="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100"/>
              <a:buFont typeface="Arial"/>
              <a:buNone/>
              <a:defRPr sz="1100" b="0" i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228594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 b="0" i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84632" y="6007608"/>
            <a:ext cx="13651992" cy="356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694944" y="1911096"/>
            <a:ext cx="13249656" cy="507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189" lvl="0" indent="-228594" algn="l">
              <a:lnSpc>
                <a:spcPct val="110000"/>
              </a:lnSpc>
              <a:spcBef>
                <a:spcPts val="911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7" lvl="1" indent="-298697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lvl="2" indent="-298695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104"/>
              <a:buChar char="■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lvl="3" indent="-304792" algn="l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lvl="4" indent="-30479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1" lvl="5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2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5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/>
            </a:lvl2pPr>
            <a:lvl3pPr lvl="2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56"/>
              <a:buNone/>
              <a:defRPr/>
            </a:lvl3pPr>
            <a:lvl4pPr lvl="3" algn="ctr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94944" y="1837944"/>
            <a:ext cx="13249656" cy="532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91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70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04"/>
              <a:buFont typeface="Noto Sans Symbols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703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4"/>
              <a:buFont typeface="Noto Sans Symbols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694944" y="1307592"/>
            <a:ext cx="13249656" cy="0"/>
          </a:xfrm>
          <a:prstGeom prst="straightConnector1">
            <a:avLst/>
          </a:prstGeom>
          <a:noFill/>
          <a:ln w="571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 txBox="1"/>
          <p:nvPr/>
        </p:nvSpPr>
        <p:spPr>
          <a:xfrm>
            <a:off x="3502152" y="484632"/>
            <a:ext cx="1044244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94945" y="458345"/>
            <a:ext cx="65" cy="144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1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694944" y="7644384"/>
            <a:ext cx="2660904" cy="12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694944" y="2015888"/>
            <a:ext cx="11954256" cy="1231106"/>
          </a:xfrm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>
              <a:spcBef>
                <a:spcPts val="0"/>
              </a:spcBef>
              <a:buClr>
                <a:srgbClr val="E87500"/>
              </a:buClr>
              <a:buSzPts val="4400"/>
            </a:pPr>
            <a:r>
              <a:rPr lang="en-US" sz="8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Credit Risk Management </a:t>
            </a:r>
            <a:endParaRPr lang="en-US" sz="8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2"/>
          </p:nvPr>
        </p:nvSpPr>
        <p:spPr>
          <a:xfrm>
            <a:off x="694944" y="3922775"/>
            <a:ext cx="12170156" cy="105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175" indent="0">
              <a:spcBef>
                <a:spcPts val="0"/>
              </a:spcBef>
              <a:buClr>
                <a:srgbClr val="154734"/>
              </a:buClr>
              <a:buSzPts val="2800"/>
            </a:pPr>
            <a:r>
              <a:rPr lang="en-US" sz="32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Machine Learning Assisted Rational Decision-Making</a:t>
            </a:r>
            <a:endParaRPr lang="en-US" sz="3200" dirty="0"/>
          </a:p>
        </p:txBody>
      </p:sp>
      <p:sp>
        <p:nvSpPr>
          <p:cNvPr id="173" name="Google Shape;173;p27"/>
          <p:cNvSpPr/>
          <p:nvPr/>
        </p:nvSpPr>
        <p:spPr>
          <a:xfrm>
            <a:off x="10759114" y="7310989"/>
            <a:ext cx="31085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9: </a:t>
            </a:r>
            <a:r>
              <a:rPr lang="en-US" sz="2000" b="1" dirty="0" err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 - SHAP Analysis (1)</a:t>
            </a:r>
            <a:endParaRPr sz="2800" dirty="0">
              <a:solidFill>
                <a:srgbClr val="E87500"/>
              </a:solidFill>
            </a:endParaRPr>
          </a:p>
        </p:txBody>
      </p:sp>
      <p:pic>
        <p:nvPicPr>
          <p:cNvPr id="262" name="Google Shape;262;p37" descr="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950" y="1774852"/>
            <a:ext cx="4901775" cy="60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6553200" y="1828800"/>
            <a:ext cx="7307400" cy="117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42891">
              <a:lnSpc>
                <a:spcPct val="107000"/>
              </a:lnSpc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Features with positive SHAP values positively impact the prediction, while those with negative values have a negative impact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10: Neural Network – Data Processing</a:t>
            </a:r>
            <a:endParaRPr sz="2800" dirty="0">
              <a:solidFill>
                <a:srgbClr val="E87500"/>
              </a:solidFill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694951" y="1731701"/>
            <a:ext cx="5104200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30192">
              <a:lnSpc>
                <a:spcPct val="115000"/>
              </a:lnSpc>
              <a:buClr>
                <a:srgbClr val="154734"/>
              </a:buClr>
              <a:buSzPts val="1600"/>
              <a:buFont typeface="Times New Roman"/>
              <a:buAutoNum type="arabicParenR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All other steps same as Xgboost</a:t>
            </a:r>
            <a:endParaRPr sz="1600">
              <a:solidFill>
                <a:srgbClr val="154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330192">
              <a:lnSpc>
                <a:spcPct val="115000"/>
              </a:lnSpc>
              <a:buClr>
                <a:srgbClr val="154734"/>
              </a:buClr>
              <a:buSzPts val="1600"/>
              <a:buFont typeface="Times New Roman"/>
              <a:buAutoNum type="arabicParenR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Missing value imputation:</a:t>
            </a:r>
            <a:endParaRPr sz="1600">
              <a:solidFill>
                <a:srgbClr val="154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>
              <a:lnSpc>
                <a:spcPct val="115000"/>
              </a:lnSpc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377" y="2583100"/>
            <a:ext cx="583882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/>
        </p:nvSpPr>
        <p:spPr>
          <a:xfrm>
            <a:off x="694951" y="3712900"/>
            <a:ext cx="5104200" cy="110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3) Normalization and Outlier Treatment:</a:t>
            </a:r>
            <a:endParaRPr sz="1600">
              <a:solidFill>
                <a:srgbClr val="1547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>
              <a:lnSpc>
                <a:spcPct val="115000"/>
              </a:lnSpc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375" y="4594633"/>
            <a:ext cx="5962651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11: Neural Network – Grid Search (1)</a:t>
            </a:r>
            <a:endParaRPr sz="2800" dirty="0">
              <a:solidFill>
                <a:srgbClr val="E87500"/>
              </a:solidFill>
            </a:endParaRPr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25" y="1791054"/>
            <a:ext cx="10638003" cy="52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12: Neural Network – Grid Search (2)</a:t>
            </a:r>
            <a:endParaRPr sz="2800" dirty="0">
              <a:solidFill>
                <a:srgbClr val="E87500"/>
              </a:solidFill>
            </a:endParaRPr>
          </a:p>
        </p:txBody>
      </p:sp>
      <p:sp>
        <p:nvSpPr>
          <p:cNvPr id="293" name="Google Shape;293;p41"/>
          <p:cNvSpPr txBox="1">
            <a:spLocks noGrp="1"/>
          </p:cNvSpPr>
          <p:nvPr>
            <p:ph type="body" idx="1"/>
          </p:nvPr>
        </p:nvSpPr>
        <p:spPr>
          <a:xfrm>
            <a:off x="7341900" y="1676151"/>
            <a:ext cx="46038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SzPts val="1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We want to choose a model with high AUC on both Train and Test 2 sample.</a:t>
            </a:r>
            <a:endParaRPr/>
          </a:p>
          <a:p>
            <a:pPr marL="0" indent="0">
              <a:lnSpc>
                <a:spcPct val="107000"/>
              </a:lnSpc>
              <a:spcBef>
                <a:spcPts val="800"/>
              </a:spcBef>
              <a:buSzPts val="1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We would choose models which will give us results greater than 0.94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2"/>
          </p:nvPr>
        </p:nvSpPr>
        <p:spPr>
          <a:xfrm>
            <a:off x="1017300" y="1676151"/>
            <a:ext cx="4603800" cy="20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buSzPts val="1800"/>
            </a:pPr>
            <a:r>
              <a:rPr lang="en-US" sz="2000" b="1">
                <a:solidFill>
                  <a:srgbClr val="282828"/>
                </a:solidFill>
                <a:latin typeface="Calibri"/>
              </a:rPr>
              <a:t>Here we want to choose a model with high average AUC and low Standard Deviation.</a:t>
            </a:r>
            <a:endParaRPr sz="1700"/>
          </a:p>
          <a:p>
            <a:pPr marL="0" indent="0">
              <a:lnSpc>
                <a:spcPct val="107000"/>
              </a:lnSpc>
              <a:spcBef>
                <a:spcPts val="800"/>
              </a:spcBef>
              <a:buSzPts val="1800"/>
            </a:pPr>
            <a:r>
              <a:rPr lang="en-US" sz="2000" b="1">
                <a:solidFill>
                  <a:srgbClr val="282828"/>
                </a:solidFill>
                <a:latin typeface="Calibri"/>
              </a:rPr>
              <a:t>We would choose models which will give us results greater than 0.94</a:t>
            </a:r>
            <a:endParaRPr sz="1700"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75" y="3947343"/>
            <a:ext cx="5079827" cy="387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551" y="3947343"/>
            <a:ext cx="4925892" cy="387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13: </a:t>
            </a:r>
            <a:r>
              <a:rPr lang="en-US" sz="2000" b="1" dirty="0" err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 - Final Model</a:t>
            </a:r>
            <a:endParaRPr sz="2800" dirty="0">
              <a:solidFill>
                <a:srgbClr val="E87500"/>
              </a:solidFill>
            </a:endParaRPr>
          </a:p>
        </p:txBody>
      </p:sp>
      <p:graphicFrame>
        <p:nvGraphicFramePr>
          <p:cNvPr id="253" name="Google Shape;253;p36"/>
          <p:cNvGraphicFramePr/>
          <p:nvPr/>
        </p:nvGraphicFramePr>
        <p:xfrm>
          <a:off x="695708" y="1704131"/>
          <a:ext cx="13249330" cy="754782"/>
        </p:xfrm>
        <a:graphic>
          <a:graphicData uri="http://schemas.openxmlformats.org/drawingml/2006/table">
            <a:tbl>
              <a:tblPr>
                <a:noFill/>
                <a:tableStyleId>{7A1AA289-3739-458D-A644-939831C02F1F}</a:tableStyleId>
              </a:tblPr>
              <a:tblGrid>
                <a:gridCol w="90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0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06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763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14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0440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Trees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LR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Subsample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Features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Weight of Default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Train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Test 1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Test 2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Average_AUC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AUC_STD</a:t>
                      </a: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600" marR="76600" marT="38300" marB="383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0.100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0.500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0.500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6200" marR="76200" marT="38100" marB="381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0.978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1" marR="95251" marT="95251" marB="952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1" marR="95251" marT="95251" marB="952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0.942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1" marR="95251" marT="95251" marB="952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0.957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1" marR="95251" marT="95251" marB="952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r>
                        <a:rPr lang="en-US" sz="16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9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1" marR="95251" marT="95251" marB="95251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75" y="3054176"/>
            <a:ext cx="4449851" cy="39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449" y="3233825"/>
            <a:ext cx="5203475" cy="36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9451" y="3231025"/>
            <a:ext cx="4620951" cy="34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14: Neural Network – Final Model</a:t>
            </a:r>
            <a:endParaRPr sz="2800" dirty="0">
              <a:solidFill>
                <a:srgbClr val="E87500"/>
              </a:solidFill>
            </a:endParaRPr>
          </a:p>
        </p:txBody>
      </p:sp>
      <p:graphicFrame>
        <p:nvGraphicFramePr>
          <p:cNvPr id="299" name="Google Shape;299;p42"/>
          <p:cNvGraphicFramePr/>
          <p:nvPr/>
        </p:nvGraphicFramePr>
        <p:xfrm>
          <a:off x="738815" y="5665649"/>
          <a:ext cx="13249330" cy="914422"/>
        </p:xfrm>
        <a:graphic>
          <a:graphicData uri="http://schemas.openxmlformats.org/drawingml/2006/table">
            <a:tbl>
              <a:tblPr>
                <a:noFill/>
                <a:tableStyleId>{7A1AA289-3739-458D-A644-939831C02F1F}</a:tableStyleId>
              </a:tblPr>
              <a:tblGrid>
                <a:gridCol w="90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8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0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06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06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763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14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7913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HL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#Node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Activation Function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Dropout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Size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Train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Test 1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Test 2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AUC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</a:t>
                      </a:r>
                      <a:endParaRPr sz="160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relu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0.500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0.944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0.947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0.937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0.005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0" name="Google Shape;3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75" y="1530079"/>
            <a:ext cx="4944428" cy="3383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002" y="1720814"/>
            <a:ext cx="4386975" cy="300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7423" y="1509254"/>
            <a:ext cx="5005303" cy="342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15: Final Model</a:t>
            </a:r>
            <a:endParaRPr sz="2800" dirty="0">
              <a:solidFill>
                <a:srgbClr val="E87500"/>
              </a:solidFill>
            </a:endParaRPr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690300" y="1701251"/>
            <a:ext cx="132498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In the Credit Risk project, we ultimately chose the XGBoost (XGB) model as our top-performing model.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This decision was based on the model's slightly superior average AUC performance across different test sets compared to other models and its relatively high stability.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XGBoost demonstrated exceptional performance in handling credit risk, making it the optimal choice for our project.</a:t>
            </a: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subTitle" idx="2"/>
          </p:nvPr>
        </p:nvSpPr>
        <p:spPr>
          <a:xfrm>
            <a:off x="694875" y="5036975"/>
            <a:ext cx="13249800" cy="24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XGBoost's AUC on the training set (0.983) is larger than that of the Neural Network (0.946). This indicates that XGBoost fits the training data better in terms of AUC.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XGBoost's AUC on Test 1 (0.952) is slightly larger than that of the Neural Network (0.949). XGBoost performs slightly better on Test 1.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XGBoost's AUC on Test 2 (0.943) is larger than that of the Neural Network (0.939). Again, XGBoost performs slightly better on Test 2.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The average AUC for XGBoost (0.948) is larger than that for the Neural Network (0.927). This means that, on average, XGBoost outperforms the Neural Network across both test sets.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The variance for XGBoost (0.01138) is larger than that for the Neural Network (0.00390). A higher variance suggests that XGBoost's performance varies more across different test sets, while the Neural Network exhibits more consistent performance.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9" name="Google Shape;309;p43"/>
          <p:cNvGraphicFramePr/>
          <p:nvPr/>
        </p:nvGraphicFramePr>
        <p:xfrm>
          <a:off x="743077" y="3393556"/>
          <a:ext cx="13249350" cy="1101930"/>
        </p:xfrm>
        <a:graphic>
          <a:graphicData uri="http://schemas.openxmlformats.org/drawingml/2006/table">
            <a:tbl>
              <a:tblPr>
                <a:noFill/>
                <a:tableStyleId>{7A1AA289-3739-458D-A644-939831C02F1F}</a:tableStyleId>
              </a:tblPr>
              <a:tblGrid>
                <a:gridCol w="220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8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8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229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`</a:t>
                      </a:r>
                      <a:r>
                        <a:rPr lang="en-US" sz="19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r>
                        <a:rPr lang="en-US" sz="19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7751" marR="77751" marT="38875" marB="388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Train</a:t>
                      </a:r>
                      <a:r>
                        <a:rPr lang="en-US" sz="19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7751" marR="77751" marT="38875" marB="388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Test 1</a:t>
                      </a:r>
                      <a:r>
                        <a:rPr lang="en-US" sz="19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7751" marR="77751" marT="38875" marB="388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AUC Test 2</a:t>
                      </a:r>
                      <a:r>
                        <a:rPr lang="en-US" sz="19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7751" marR="77751" marT="38875" marB="388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AUC</a:t>
                      </a:r>
                      <a:r>
                        <a:rPr lang="en-US" sz="19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9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7751" marR="77751" marT="38875" marB="388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Variance</a:t>
                      </a:r>
                      <a:endParaRPr sz="1100"/>
                    </a:p>
                  </a:txBody>
                  <a:tcPr marL="77751" marR="77751" marT="38875" marB="388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29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endParaRPr sz="1900" b="1" i="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77751" marR="77751" marT="38875" marB="388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0.983</a:t>
                      </a:r>
                      <a:endParaRPr sz="1100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0.952</a:t>
                      </a:r>
                      <a:endParaRPr sz="1100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0.943</a:t>
                      </a:r>
                      <a:endParaRPr sz="1100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0.948</a:t>
                      </a:r>
                      <a:endParaRPr sz="1100" b="1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B4E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0.01138</a:t>
                      </a:r>
                      <a:endParaRPr sz="1100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29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r>
                        <a:rPr lang="en-US" sz="1900" b="1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​</a:t>
                      </a:r>
                      <a:endParaRPr sz="1100"/>
                    </a:p>
                  </a:txBody>
                  <a:tcPr marL="77751" marR="77751" marT="38875" marB="3887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0.946</a:t>
                      </a:r>
                      <a:endParaRPr sz="1100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0.949</a:t>
                      </a:r>
                      <a:endParaRPr sz="1100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0.939</a:t>
                      </a:r>
                      <a:endParaRPr sz="1100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0.927</a:t>
                      </a:r>
                      <a:endParaRPr sz="1100" b="1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AB4E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0.00390</a:t>
                      </a:r>
                      <a:endParaRPr sz="1100"/>
                    </a:p>
                  </a:txBody>
                  <a:tcPr marL="9525" marR="857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16: STRATEGY IMPLEMENTATION</a:t>
            </a:r>
            <a:endParaRPr sz="2800" dirty="0">
              <a:solidFill>
                <a:srgbClr val="E87500"/>
              </a:solidFill>
            </a:endParaRPr>
          </a:p>
        </p:txBody>
      </p:sp>
      <p:graphicFrame>
        <p:nvGraphicFramePr>
          <p:cNvPr id="316" name="Google Shape;316;p44"/>
          <p:cNvGraphicFramePr/>
          <p:nvPr>
            <p:extLst>
              <p:ext uri="{D42A27DB-BD31-4B8C-83A1-F6EECF244321}">
                <p14:modId xmlns:p14="http://schemas.microsoft.com/office/powerpoint/2010/main" val="1332419365"/>
              </p:ext>
            </p:extLst>
          </p:nvPr>
        </p:nvGraphicFramePr>
        <p:xfrm>
          <a:off x="695325" y="1540750"/>
          <a:ext cx="13249600" cy="5210979"/>
        </p:xfrm>
        <a:graphic>
          <a:graphicData uri="http://schemas.openxmlformats.org/drawingml/2006/table">
            <a:tbl>
              <a:tblPr>
                <a:noFill/>
                <a:tableStyleId>{BF7EAF13-D378-46BC-A8FC-B761755B6A9E}</a:tableStyleId>
              </a:tblPr>
              <a:tblGrid>
                <a:gridCol w="87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3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63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21242">
                <a:tc rowSpan="2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Threshold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1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2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Loans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Loans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Loans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Loans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42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0.100</a:t>
                      </a:r>
                      <a:endParaRPr sz="1400" b="1" i="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45,845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0.578%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147.222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4,046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1.483%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12.208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3,937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1.829%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12.196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53,828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1.297%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171.626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42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0.200</a:t>
                      </a:r>
                      <a:endParaRPr sz="1400" b="1" i="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50,346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1.263%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191.834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4,433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3.023%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16.026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4,318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3.520%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16.254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59,097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2.602%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224.114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42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0.300</a:t>
                      </a:r>
                      <a:endParaRPr sz="1400" b="1" i="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53,343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2.073%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225.816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4,674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4.001%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18.562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4,595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4.940%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19.149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62,612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3.671%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263.527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242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0.400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55,893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3.170%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256.136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4,911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5.925%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21.324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4,847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6.561%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22.151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65,651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5.219%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299.612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242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0.500</a:t>
                      </a:r>
                      <a:endParaRPr sz="1400" b="1" i="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58,240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4.669%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285.338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5,144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7.951%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24.117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5,097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8.691%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25.257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68,481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7.104%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334.712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242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0.600</a:t>
                      </a:r>
                      <a:endParaRPr sz="1400" b="1" i="0" u="none" strike="noStrike" cap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60,765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6.821%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317.740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5,393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9.902%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27.316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5,343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11.173%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28.261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71,501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9.299%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373.317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242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0.700</a:t>
                      </a:r>
                      <a:endParaRPr sz="1400" b="1" i="0" u="none" strike="noStrike" cap="none">
                        <a:solidFill>
                          <a:schemeClr val="l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63,329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9.489%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351.092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5,617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11.875%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30.231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5,610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13.904%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31.843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74,556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11.756%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413.166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242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0.800</a:t>
                      </a:r>
                      <a:endParaRPr sz="1400" b="1" i="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66,589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13.166%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395.036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5,894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14.693%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34.045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5,921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16.602%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36.298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78,404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14.820%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465.380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242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0.900</a:t>
                      </a:r>
                      <a:endParaRPr sz="1400" b="1" i="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70,961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18.238%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457.042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6,275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18.725%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39.689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6,291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20.378%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41.569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83,527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19.114%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538.299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2290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1.000</a:t>
                      </a:r>
                      <a:endParaRPr sz="1400" b="1" i="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78,015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25.585%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568.701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6,884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25.421%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49.547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6,884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26.627%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50.955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91,783 </a:t>
                      </a:r>
                      <a:endParaRPr sz="1400" b="1"/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25.878%</a:t>
                      </a:r>
                      <a:endParaRPr sz="1400" b="1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669.203 </a:t>
                      </a:r>
                      <a:endParaRPr sz="1400" b="1" dirty="0"/>
                    </a:p>
                  </a:txBody>
                  <a:tcPr marL="9525" marR="9525" marT="9525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7" name="Google Shape;317;p44"/>
          <p:cNvSpPr txBox="1"/>
          <p:nvPr/>
        </p:nvSpPr>
        <p:spPr>
          <a:xfrm>
            <a:off x="695326" y="6810551"/>
            <a:ext cx="38397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indent="-342891">
              <a:buClr>
                <a:srgbClr val="38761D"/>
              </a:buClr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Conservative</a:t>
            </a:r>
            <a:endParaRPr sz="18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342891"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Aggressive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>
            <a:spLocks noGrp="1"/>
          </p:cNvSpPr>
          <p:nvPr>
            <p:ph type="title"/>
          </p:nvPr>
        </p:nvSpPr>
        <p:spPr>
          <a:xfrm>
            <a:off x="694944" y="2444783"/>
            <a:ext cx="13249656" cy="1231106"/>
          </a:xfrm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spcBef>
                <a:spcPts val="0"/>
              </a:spcBef>
              <a:buSzPts val="4400"/>
            </a:pPr>
            <a:r>
              <a:rPr lang="en-US" sz="8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THANK YOU</a:t>
            </a:r>
            <a:endParaRPr sz="8000" dirty="0"/>
          </a:p>
        </p:txBody>
      </p:sp>
      <p:sp>
        <p:nvSpPr>
          <p:cNvPr id="324" name="Google Shape;324;p45"/>
          <p:cNvSpPr/>
          <p:nvPr/>
        </p:nvSpPr>
        <p:spPr>
          <a:xfrm>
            <a:off x="10682168" y="7310989"/>
            <a:ext cx="32624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ts val="2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1: Executive Summary</a:t>
            </a:r>
            <a:endParaRPr sz="280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1233945" y="1526254"/>
            <a:ext cx="6227064" cy="162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10160" indent="-6985">
              <a:spcBef>
                <a:spcPts val="0"/>
              </a:spcBef>
              <a:buClr>
                <a:srgbClr val="154734"/>
              </a:buClr>
              <a:buSzPts val="24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GOAL</a:t>
            </a:r>
            <a:endParaRPr/>
          </a:p>
          <a:p>
            <a:pPr marL="288918" indent="-285744">
              <a:buClr>
                <a:srgbClr val="E87500"/>
              </a:buClr>
              <a:buSzPts val="1800"/>
              <a:buFont typeface="Noto Sans Symbols"/>
              <a:buChar char="▪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Boost profitability and reduce credit risk using predictive systems, aiming for increased revenue, lower default rates, and strategic flexibility through threshold adjustments.</a:t>
            </a:r>
            <a:endParaRPr>
              <a:solidFill>
                <a:srgbClr val="E875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2"/>
          </p:nvPr>
        </p:nvSpPr>
        <p:spPr>
          <a:xfrm>
            <a:off x="1233945" y="3587421"/>
            <a:ext cx="6227064" cy="158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10160" indent="-6985">
              <a:spcBef>
                <a:spcPts val="0"/>
              </a:spcBef>
              <a:buClr>
                <a:schemeClr val="lt2"/>
              </a:buClr>
              <a:buSzPts val="24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OUTCOMES</a:t>
            </a:r>
            <a:endParaRPr dirty="0"/>
          </a:p>
          <a:p>
            <a:pPr marL="288918" indent="-285744">
              <a:buSzPts val="1800"/>
              <a:buFont typeface="Arial"/>
              <a:buChar char="•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We use a two-pronged strategy for both aggressive and conservative approaches, setting predefined default probability thresholds for customer rejections.</a:t>
            </a:r>
            <a:endParaRPr dirty="0"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3"/>
          </p:nvPr>
        </p:nvSpPr>
        <p:spPr>
          <a:xfrm>
            <a:off x="8141820" y="1522477"/>
            <a:ext cx="5802781" cy="1459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10160" indent="-6985">
              <a:spcBef>
                <a:spcPts val="0"/>
              </a:spcBef>
              <a:buClr>
                <a:schemeClr val="lt2"/>
              </a:buClr>
              <a:buSzPts val="24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TOOL</a:t>
            </a:r>
            <a:endParaRPr/>
          </a:p>
          <a:p>
            <a:pPr marL="288918" indent="-285744">
              <a:buSzPts val="1800"/>
              <a:buFont typeface="Noto Sans Symbols"/>
              <a:buChar char="▪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An advanced machine learning model designed to assess the likelihood of loan default among prospective customers.</a:t>
            </a: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4"/>
          </p:nvPr>
        </p:nvSpPr>
        <p:spPr>
          <a:xfrm>
            <a:off x="8233477" y="3590214"/>
            <a:ext cx="5812723" cy="161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10160" indent="-6985">
              <a:spcBef>
                <a:spcPts val="0"/>
              </a:spcBef>
              <a:buClr>
                <a:schemeClr val="lt2"/>
              </a:buClr>
              <a:buSzPts val="2400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HIGHLIGHT</a:t>
            </a:r>
            <a:endParaRPr dirty="0"/>
          </a:p>
          <a:p>
            <a:pPr marL="288918" indent="-285744">
              <a:buSzPts val="1800"/>
              <a:buFont typeface="Arial"/>
              <a:buChar char="•"/>
            </a:pPr>
            <a:r>
              <a:rPr lang="en-US" sz="2000" b="1" dirty="0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Our Credit Risk Project leverages cutting-edge machine learning technology, harnessing the power of AI for accuracy and insight. </a:t>
            </a:r>
            <a:endParaRPr dirty="0"/>
          </a:p>
        </p:txBody>
      </p:sp>
      <p:graphicFrame>
        <p:nvGraphicFramePr>
          <p:cNvPr id="184" name="Google Shape;184;p28"/>
          <p:cNvGraphicFramePr/>
          <p:nvPr/>
        </p:nvGraphicFramePr>
        <p:xfrm>
          <a:off x="694946" y="5352295"/>
          <a:ext cx="13249577" cy="1632370"/>
        </p:xfrm>
        <a:graphic>
          <a:graphicData uri="http://schemas.openxmlformats.org/drawingml/2006/table">
            <a:tbl>
              <a:tblPr firstRow="1" bandRow="1">
                <a:noFill/>
                <a:tableStyleId>{BF7EAF13-D378-46BC-A8FC-B761755B6A9E}</a:tableStyleId>
              </a:tblPr>
              <a:tblGrid>
                <a:gridCol w="1850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480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13395">
                <a:tc rowSpan="2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Strategy</a:t>
                      </a:r>
                      <a:endParaRPr sz="1100" dirty="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 Sample</a:t>
                      </a:r>
                      <a:endParaRPr sz="16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1 Sample</a:t>
                      </a:r>
                      <a:endParaRPr sz="1100" dirty="0"/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2 Sample</a:t>
                      </a:r>
                      <a:endParaRPr sz="1100"/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</a:t>
                      </a:r>
                      <a:endParaRPr sz="1100"/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#Total Loans</a:t>
                      </a:r>
                      <a:endParaRPr sz="1100"/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#Total Loans</a:t>
                      </a:r>
                      <a:endParaRPr sz="1100"/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#Total Loans</a:t>
                      </a:r>
                      <a:endParaRPr sz="1100"/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#Total Loans</a:t>
                      </a:r>
                      <a:endParaRPr sz="1100"/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50"/>
                        <a:buFont typeface="Times New Roman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Revenue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Conservative</a:t>
                      </a:r>
                      <a:endParaRPr sz="11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55,893 </a:t>
                      </a:r>
                      <a:endParaRPr sz="11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3.170%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256.136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4,911 </a:t>
                      </a:r>
                      <a:endParaRPr sz="11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5.925%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21.324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4,847 </a:t>
                      </a:r>
                      <a:endParaRPr sz="11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6.561%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22.151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65,651 </a:t>
                      </a:r>
                      <a:endParaRPr sz="11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5.219%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AB4E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AB4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299.612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25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32726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E3272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Aggressive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60,765 </a:t>
                      </a:r>
                      <a:endParaRPr sz="11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6.821%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317.740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5,393 </a:t>
                      </a:r>
                      <a:endParaRPr sz="11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9.902%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27.316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5,343 </a:t>
                      </a:r>
                      <a:endParaRPr sz="11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11.173%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28.261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71,501 </a:t>
                      </a:r>
                      <a:endParaRPr sz="1100"/>
                    </a:p>
                  </a:txBody>
                  <a:tcPr marL="9525" marR="9525" marT="9525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9.299%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373.317</a:t>
                      </a:r>
                      <a:endParaRPr sz="1100" dirty="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2: Data</a:t>
            </a:r>
            <a:endParaRPr sz="2800">
              <a:solidFill>
                <a:srgbClr val="E87500"/>
              </a:solidFill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685800" y="1558456"/>
            <a:ext cx="13258800" cy="170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10160" indent="-101597">
              <a:spcBef>
                <a:spcPts val="0"/>
              </a:spcBef>
              <a:buClr>
                <a:srgbClr val="E87500"/>
              </a:buClr>
              <a:buSzPts val="1600"/>
              <a:buFont typeface="Arial"/>
              <a:buChar char="•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Our target variable is binary (1 or 0), signifying customer default or non-default.</a:t>
            </a:r>
            <a:endParaRPr sz="1600">
              <a:solidFill>
                <a:srgbClr val="E87500"/>
              </a:solidFill>
            </a:endParaRPr>
          </a:p>
          <a:p>
            <a:pPr marL="10160" indent="-101597">
              <a:buClr>
                <a:srgbClr val="E87500"/>
              </a:buClr>
              <a:buSzPts val="1600"/>
              <a:buFont typeface="Arial"/>
              <a:buChar char="•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We have a dataset with 91k customers from the dataset, chosen for computational ease.</a:t>
            </a:r>
            <a:endParaRPr sz="1600">
              <a:solidFill>
                <a:srgbClr val="E87500"/>
              </a:solidFill>
            </a:endParaRPr>
          </a:p>
          <a:p>
            <a:pPr marL="10160" indent="-101597">
              <a:buClr>
                <a:srgbClr val="E87500"/>
              </a:buClr>
              <a:buSzPts val="1600"/>
              <a:buFont typeface="Arial"/>
              <a:buChar char="•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The dataset covers 13 months, from Mar. 2017 to Mar.2018.</a:t>
            </a:r>
            <a:endParaRPr sz="1600">
              <a:solidFill>
                <a:srgbClr val="E87500"/>
              </a:solidFill>
            </a:endParaRPr>
          </a:p>
          <a:p>
            <a:pPr marL="10160" indent="-101597">
              <a:buClr>
                <a:srgbClr val="E87500"/>
              </a:buClr>
              <a:buSzPts val="1600"/>
              <a:buFont typeface="Arial"/>
              <a:buChar char="•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The consistent default rate hovers at about 38.89% across these months.</a:t>
            </a:r>
            <a:endParaRPr sz="1600">
              <a:solidFill>
                <a:srgbClr val="E87500"/>
              </a:solidFill>
            </a:endParaRPr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694944" y="3267987"/>
          <a:ext cx="13258801" cy="4747274"/>
        </p:xfrm>
        <a:graphic>
          <a:graphicData uri="http://schemas.openxmlformats.org/drawingml/2006/table">
            <a:tbl>
              <a:tblPr firstRow="1" bandRow="1">
                <a:noFill/>
                <a:tableStyleId>{606F6641-1EAF-4391-8BF6-9A48E476FC9E}</a:tableStyleId>
              </a:tblPr>
              <a:tblGrid>
                <a:gridCol w="584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Month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  of Customers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1 month of data</a:t>
                      </a:r>
                      <a:endParaRPr sz="900" u="none" strike="noStrike" cap="none" dirty="0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984 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33.13%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2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1,217 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31.22%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3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1,158 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35.75%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4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938 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43.07%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5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933 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39.44%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6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1,109 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41.30%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7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1,046 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41.49%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8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1,169 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45.08%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9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1,278 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43.58%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10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1,329 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46.58%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11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1,159 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44.09%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12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2,115 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37.87%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9091"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Applications with 13 months of data</a:t>
                      </a:r>
                      <a:endParaRPr sz="900" u="none" strike="noStrike" cap="none"/>
                    </a:p>
                  </a:txBody>
                  <a:tcPr marL="95251" marR="95251" marT="47625" marB="476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77,348 </a:t>
                      </a:r>
                      <a:endParaRPr sz="900" u="none" strike="noStrike" cap="none"/>
                    </a:p>
                  </a:txBody>
                  <a:tcPr marL="9525" marR="9525" marT="95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31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22.94%</a:t>
                      </a:r>
                      <a:endParaRPr sz="900" u="none" strike="noStrike" cap="none" dirty="0"/>
                    </a:p>
                  </a:txBody>
                  <a:tcPr marL="95251" marR="95251" marT="47625" marB="476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3&amp;4 : Features &amp;Feature Engineering</a:t>
            </a:r>
            <a:endParaRPr sz="2800">
              <a:solidFill>
                <a:srgbClr val="E87500"/>
              </a:solidFill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695325" y="1576050"/>
            <a:ext cx="7542600" cy="27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346066" indent="-342891">
              <a:spcBef>
                <a:spcPts val="0"/>
              </a:spcBef>
              <a:buSzPts val="1600"/>
              <a:buFont typeface="Arial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Delinquency (D_*): Past payment issues, such as overdue payments, duration of delinquency, and severity.</a:t>
            </a:r>
            <a:endParaRPr/>
          </a:p>
          <a:p>
            <a:pPr marL="346066" indent="-342891">
              <a:spcBef>
                <a:spcPts val="0"/>
              </a:spcBef>
              <a:buSzPts val="1600"/>
              <a:buFont typeface="Arial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Spend (S_*): Customer spending patterns, encompassing transaction amounts, merchant categories, and daily spending averages.</a:t>
            </a:r>
            <a:endParaRPr/>
          </a:p>
          <a:p>
            <a:pPr marL="346066" indent="-342891">
              <a:spcBef>
                <a:spcPts val="0"/>
              </a:spcBef>
              <a:buSzPts val="1600"/>
              <a:buFont typeface="Arial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Payment (P_*): Customer payment behavior, covering payment amounts and payment frequency.</a:t>
            </a:r>
            <a:endParaRPr/>
          </a:p>
          <a:p>
            <a:pPr marL="346066" indent="-342891">
              <a:spcBef>
                <a:spcPts val="0"/>
              </a:spcBef>
              <a:buSzPts val="1600"/>
              <a:buFont typeface="Arial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Balance (B_*): Customer financial balance, including credit limit, current balance, and available credit.</a:t>
            </a:r>
            <a:endParaRPr/>
          </a:p>
          <a:p>
            <a:pPr marL="346066" indent="-342891">
              <a:spcBef>
                <a:spcPts val="0"/>
              </a:spcBef>
              <a:buSzPts val="1600"/>
              <a:buFont typeface="Arial"/>
              <a:buAutoNum type="arabicPeriod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Risk (R_*): Customer credit risk factors, such as credit score, income level, and loan-to-value ratio.</a:t>
            </a:r>
            <a:endParaRPr/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8652675" y="1576046"/>
          <a:ext cx="4876800" cy="2595957"/>
        </p:xfrm>
        <a:graphic>
          <a:graphicData uri="http://schemas.openxmlformats.org/drawingml/2006/table">
            <a:tbl>
              <a:tblPr firstRow="1" bandRow="1">
                <a:noFill/>
                <a:tableStyleId>{606F6641-1EAF-4391-8BF6-9A48E476FC9E}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features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Spend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Delinquency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 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</a:t>
                      </a:r>
                      <a:endParaRPr sz="11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694946" y="5267011"/>
          <a:ext cx="13249775" cy="2433386"/>
        </p:xfrm>
        <a:graphic>
          <a:graphicData uri="http://schemas.openxmlformats.org/drawingml/2006/table">
            <a:tbl>
              <a:tblPr firstRow="1" bandRow="1">
                <a:noFill/>
                <a:tableStyleId>{BF7EAF13-D378-46BC-A8FC-B761755B6A9E}</a:tableStyleId>
              </a:tblPr>
              <a:tblGrid>
                <a:gridCol w="120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04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913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Name</a:t>
                      </a:r>
                      <a:endParaRPr sz="16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Median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99%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 Missing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P_2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91,286 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-0.26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1.01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0.54%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R_1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91,783 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1.75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B_1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91,783 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-0.27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0.58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1.32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S_3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80,388 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-0.29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3.86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12.42%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D_42</a:t>
                      </a:r>
                      <a:endParaRPr sz="11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22,553 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0.24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0.57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4.19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75.43% </a:t>
                      </a:r>
                      <a:endParaRPr sz="1100"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4" name="Google Shape;204;p30"/>
          <p:cNvSpPr txBox="1"/>
          <p:nvPr/>
        </p:nvSpPr>
        <p:spPr>
          <a:xfrm>
            <a:off x="690439" y="4805547"/>
            <a:ext cx="13258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10160">
              <a:lnSpc>
                <a:spcPct val="110000"/>
              </a:lnSpc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Summary statistics of the top 5 features: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566672" y="4892677"/>
            <a:ext cx="13249800" cy="2316600"/>
          </a:xfrm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457189" indent="-374641">
              <a:lnSpc>
                <a:spcPct val="110000"/>
              </a:lnSpc>
              <a:buClr>
                <a:schemeClr val="dk2"/>
              </a:buClr>
              <a:buSzPts val="2300"/>
              <a:buFont typeface="Times New Roman"/>
              <a:buAutoNum type="arabicParenR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Sampling was done randomly</a:t>
            </a:r>
            <a:endParaRPr sz="2100"/>
          </a:p>
          <a:p>
            <a:pPr marL="10160" indent="-6985">
              <a:lnSpc>
                <a:spcPct val="110000"/>
              </a:lnSpc>
              <a:buClr>
                <a:schemeClr val="dk2"/>
              </a:buClr>
              <a:buSzPts val="1600"/>
            </a:pP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374641">
              <a:lnSpc>
                <a:spcPct val="110000"/>
              </a:lnSpc>
              <a:buClr>
                <a:schemeClr val="dk2"/>
              </a:buClr>
              <a:buSzPts val="2300"/>
              <a:buFont typeface="Times New Roman"/>
              <a:buAutoNum type="arabicParenR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Two test samples have been created:​</a:t>
            </a:r>
            <a:endParaRPr sz="2100"/>
          </a:p>
          <a:p>
            <a:pPr marL="457189" indent="-374641">
              <a:lnSpc>
                <a:spcPct val="110000"/>
              </a:lnSpc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The Test samples have been selected to have one test for data before the training set and one for data after the training set.​</a:t>
            </a:r>
            <a:endParaRPr sz="2100"/>
          </a:p>
          <a:p>
            <a:pPr marL="457189" indent="-374641">
              <a:lnSpc>
                <a:spcPct val="110000"/>
              </a:lnSpc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Default rate across samples are around the same at 25% so this should be a good split.​</a:t>
            </a:r>
            <a:endParaRPr sz="2100"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3&amp;4 : Features &amp;Feature Engineering – Sample</a:t>
            </a:r>
            <a:endParaRPr sz="2800">
              <a:solidFill>
                <a:srgbClr val="E87500"/>
              </a:solidFill>
            </a:endParaRPr>
          </a:p>
        </p:txBody>
      </p:sp>
      <p:graphicFrame>
        <p:nvGraphicFramePr>
          <p:cNvPr id="212" name="Google Shape;212;p31"/>
          <p:cNvGraphicFramePr/>
          <p:nvPr/>
        </p:nvGraphicFramePr>
        <p:xfrm>
          <a:off x="694919" y="1964841"/>
          <a:ext cx="11851500" cy="2316604"/>
        </p:xfrm>
        <a:graphic>
          <a:graphicData uri="http://schemas.openxmlformats.org/drawingml/2006/table">
            <a:tbl>
              <a:tblPr firstRow="1" bandRow="1">
                <a:noFill/>
                <a:tableStyleId>{BF7EAF13-D378-46BC-A8FC-B761755B6A9E}</a:tableStyleId>
              </a:tblPr>
              <a:tblGrid>
                <a:gridCol w="296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</a:t>
                      </a:r>
                      <a:endParaRPr sz="23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7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of Total</a:t>
                      </a:r>
                      <a:endParaRPr sz="23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</a:t>
                      </a:r>
                      <a:r>
                        <a:rPr lang="en-US" sz="27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of customers</a:t>
                      </a:r>
                      <a:endParaRPr sz="27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27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 Rate</a:t>
                      </a:r>
                      <a:endParaRPr sz="23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3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train_data​</a:t>
                      </a:r>
                      <a:endParaRPr sz="2300"/>
                    </a:p>
                  </a:txBody>
                  <a:tcPr marL="91451" marR="91451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</a:t>
                      </a:r>
                      <a:endParaRPr sz="27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78015</a:t>
                      </a:r>
                      <a:endParaRPr sz="27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25.58%</a:t>
                      </a:r>
                      <a:endParaRPr sz="27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3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test1_data​</a:t>
                      </a:r>
                      <a:endParaRPr sz="2300"/>
                    </a:p>
                  </a:txBody>
                  <a:tcPr marL="91451" marR="91451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  <a:endParaRPr sz="27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6884</a:t>
                      </a:r>
                      <a:endParaRPr sz="27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25.42%</a:t>
                      </a:r>
                      <a:endParaRPr sz="27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23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test2_data​</a:t>
                      </a:r>
                      <a:endParaRPr sz="2300"/>
                    </a:p>
                  </a:txBody>
                  <a:tcPr marL="91451" marR="91451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  <a:endParaRPr sz="27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6884</a:t>
                      </a:r>
                      <a:endParaRPr sz="27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7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26.63%</a:t>
                      </a:r>
                      <a:endParaRPr sz="2700" u="none" strike="noStrike" cap="none">
                        <a:solidFill>
                          <a:srgbClr val="154734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5: Data Processing / One-Hot Encoding</a:t>
            </a:r>
            <a:endParaRPr sz="2800">
              <a:solidFill>
                <a:srgbClr val="E87500"/>
              </a:solidFill>
            </a:endParaRPr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1"/>
          </p:nvPr>
        </p:nvSpPr>
        <p:spPr>
          <a:xfrm>
            <a:off x="685801" y="1511575"/>
            <a:ext cx="59967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278758" indent="-278758" algn="just">
              <a:lnSpc>
                <a:spcPct val="107000"/>
              </a:lnSpc>
              <a:spcBef>
                <a:spcPts val="0"/>
              </a:spcBef>
              <a:buSzPts val="1800"/>
              <a:buFont typeface="Arial"/>
              <a:buChar char="•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Four categorical variables are present, with Customer_ID and date deemed irrelevant for the model. One-hot encoding has been applied to D_63 and D_64 variables to convert each categorical value into a new categorical column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927" y="3300307"/>
            <a:ext cx="5633575" cy="14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685800" y="4828131"/>
            <a:ext cx="132498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278758" indent="-278758" algn="just">
              <a:lnSpc>
                <a:spcPct val="107000"/>
              </a:lnSpc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The results of One-Hot Encoding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3275" y="1935978"/>
            <a:ext cx="5976424" cy="3174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7585326" y="1511569"/>
            <a:ext cx="59967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278758" indent="-278758" algn="just">
              <a:lnSpc>
                <a:spcPct val="107000"/>
              </a:lnSpc>
              <a:buClr>
                <a:schemeClr val="dk2"/>
              </a:buClr>
              <a:buSzPts val="1800"/>
              <a:buFont typeface="Arial"/>
              <a:buChar char="•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Compilation process:</a:t>
            </a:r>
            <a:endParaRPr sz="18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3" name="Google Shape;223;p32"/>
          <p:cNvGraphicFramePr/>
          <p:nvPr>
            <p:extLst>
              <p:ext uri="{D42A27DB-BD31-4B8C-83A1-F6EECF244321}">
                <p14:modId xmlns:p14="http://schemas.microsoft.com/office/powerpoint/2010/main" val="1456089130"/>
              </p:ext>
            </p:extLst>
          </p:nvPr>
        </p:nvGraphicFramePr>
        <p:xfrm>
          <a:off x="1048927" y="5289226"/>
          <a:ext cx="12306300" cy="2667070"/>
        </p:xfrm>
        <a:graphic>
          <a:graphicData uri="http://schemas.openxmlformats.org/drawingml/2006/table">
            <a:tbl>
              <a:tblPr firstRow="1" bandRow="1">
                <a:noFill/>
                <a:tableStyleId>{606F6641-1EAF-4391-8BF6-9A48E476FC9E}</a:tableStyleId>
              </a:tblPr>
              <a:tblGrid>
                <a:gridCol w="410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3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sz="1600"/>
                    </a:p>
                  </a:txBody>
                  <a:tcPr marL="91451" marR="91451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features (Before)</a:t>
                      </a:r>
                      <a:endParaRPr sz="16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features (After)</a:t>
                      </a:r>
                      <a:endParaRPr sz="16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Spend</a:t>
                      </a:r>
                      <a:endParaRPr sz="1600"/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6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600"/>
                    </a:p>
                  </a:txBody>
                  <a:tcPr marL="9525" marR="9525" marT="9525" marB="45725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Delinquency</a:t>
                      </a:r>
                      <a:endParaRPr sz="1600"/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endParaRPr sz="16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</a:t>
                      </a:r>
                      <a:endParaRPr sz="1600"/>
                    </a:p>
                  </a:txBody>
                  <a:tcPr marL="9525" marR="9525" marT="9525" marB="45725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</a:t>
                      </a:r>
                      <a:endParaRPr sz="1600"/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/>
                    </a:p>
                  </a:txBody>
                  <a:tcPr marL="9525" marR="9525" marT="9525" marB="45725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</a:t>
                      </a:r>
                      <a:endParaRPr sz="1600"/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6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600"/>
                    </a:p>
                  </a:txBody>
                  <a:tcPr marL="9525" marR="9525" marT="9525" marB="45725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  <a:endParaRPr sz="1600"/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6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600"/>
                    </a:p>
                  </a:txBody>
                  <a:tcPr marL="9525" marR="9525" marT="9525" marB="45725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31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600"/>
                    </a:p>
                  </a:txBody>
                  <a:tcPr marL="9525" marR="9525" marT="95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189</a:t>
                      </a:r>
                      <a:endParaRPr sz="1600"/>
                    </a:p>
                  </a:txBody>
                  <a:tcPr marL="91451" marR="91451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</a:t>
                      </a:r>
                      <a:endParaRPr sz="1600" dirty="0"/>
                    </a:p>
                  </a:txBody>
                  <a:tcPr marL="9525" marR="9525" marT="9525" marB="45725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6: Feature Selection</a:t>
            </a:r>
            <a:endParaRPr sz="2800">
              <a:solidFill>
                <a:srgbClr val="E87500"/>
              </a:solidFill>
            </a:endParaRPr>
          </a:p>
        </p:txBody>
      </p:sp>
      <p:graphicFrame>
        <p:nvGraphicFramePr>
          <p:cNvPr id="229" name="Google Shape;229;p33"/>
          <p:cNvGraphicFramePr/>
          <p:nvPr/>
        </p:nvGraphicFramePr>
        <p:xfrm>
          <a:off x="8246431" y="2615980"/>
          <a:ext cx="6307800" cy="3451875"/>
        </p:xfrm>
        <a:graphic>
          <a:graphicData uri="http://schemas.openxmlformats.org/drawingml/2006/table">
            <a:tbl>
              <a:tblPr>
                <a:noFill/>
                <a:tableStyleId>{7A1AA289-3739-458D-A644-939831C02F1F}</a:tableStyleId>
              </a:tblPr>
              <a:tblGrid>
                <a:gridCol w="210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125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 Type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features</a:t>
                      </a:r>
                      <a:endParaRPr sz="17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selected​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47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125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Spend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7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125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Delinquency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</a:t>
                      </a:r>
                      <a:endParaRPr sz="17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125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Payment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7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125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7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125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u="none" strike="noStrike" cap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7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25"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197</a:t>
                      </a:r>
                      <a:endParaRPr sz="1700"/>
                    </a:p>
                  </a:txBody>
                  <a:tcPr marL="91451" marR="91451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tc>
                  <a:txBody>
                    <a:bodyPr/>
                    <a:lstStyle/>
                    <a:p>
                      <a:pPr marL="12192" marR="0" lvl="0" indent="-9017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54734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900">
                          <a:solidFill>
                            <a:srgbClr val="15473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700"/>
                    </a:p>
                  </a:txBody>
                  <a:tcPr marL="9525" marR="9525" marT="95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F5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30" name="Google Shape;230;p3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951" y="2417202"/>
            <a:ext cx="7290700" cy="500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7: XGBoost - Grid Search (1)</a:t>
            </a:r>
            <a:endParaRPr sz="2800">
              <a:solidFill>
                <a:srgbClr val="E87500"/>
              </a:solidFill>
            </a:endParaRPr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1"/>
          </p:nvPr>
        </p:nvSpPr>
        <p:spPr>
          <a:xfrm>
            <a:off x="647201" y="1626025"/>
            <a:ext cx="4669500" cy="5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indent="-342891">
              <a:lnSpc>
                <a:spcPct val="107000"/>
              </a:lnSpc>
              <a:spcBef>
                <a:spcPts val="800"/>
              </a:spcBef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In the provided code, a grid search is being conducted to optimize hyperparameters for an XGBoost classifier.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Grid search involves training and evaluating 72 different XGBoost models.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The chosen hyperparameters and their values are based on a balance between model complexity and performance: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○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'n_estimators' (Number of Trees): [50, 100, 300]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○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'learning_rate' (Step Size Shrinkage): [0.01, 0.1]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○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'subsample' (Fraction of Samples for Tree Building): [0.5, 0.8]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○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'colsample_bytree' (Fraction of Features for Tree Building): [0.5, 1]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891">
              <a:lnSpc>
                <a:spcPct val="107000"/>
              </a:lnSpc>
              <a:spcBef>
                <a:spcPts val="0"/>
              </a:spcBef>
              <a:buSzPts val="1800"/>
              <a:buFont typeface="Times New Roman"/>
              <a:buChar char="●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'scale_pos_weight' (Weight of the Positive Class): [1, 5, 10]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2098" y="1578268"/>
            <a:ext cx="857250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DCE6F1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Clr>
                <a:srgbClr val="E87500"/>
              </a:buClr>
              <a:buSzPts val="2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8: XGBoost - Grid Search (2)</a:t>
            </a:r>
            <a:endParaRPr sz="2800">
              <a:solidFill>
                <a:srgbClr val="E87500"/>
              </a:solidFill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8534600" y="1668701"/>
            <a:ext cx="49380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SzPts val="1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We want to choose a model with high AUC on both Train and Test 2 sample.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SzPts val="1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So we would choose models which would give us the results between 0.95 - 0.96 AUC on the X-axis.</a:t>
            </a:r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subTitle" idx="2"/>
          </p:nvPr>
        </p:nvSpPr>
        <p:spPr>
          <a:xfrm>
            <a:off x="1248425" y="1668701"/>
            <a:ext cx="5107800" cy="16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575" rIns="36575" bIns="36575" anchor="t" anchorCtr="0"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SzPts val="1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We want to choose a model with high average AUC and low standard deviation.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SzPts val="1800"/>
            </a:pPr>
            <a:r>
              <a:rPr lang="en-US" sz="2000" b="1">
                <a:solidFill>
                  <a:srgbClr val="282828"/>
                </a:solidFill>
                <a:latin typeface="Calibri"/>
                <a:ea typeface="Times New Roman"/>
                <a:cs typeface="Times New Roman"/>
                <a:sym typeface="Times New Roman"/>
              </a:rPr>
              <a:t>So we would choose models which give us the results between 0.95 and 0.955. </a:t>
            </a:r>
            <a:endParaRPr/>
          </a:p>
        </p:txBody>
      </p:sp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099" y="3544957"/>
            <a:ext cx="5572125" cy="4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0467" y="3544957"/>
            <a:ext cx="55721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+ UnifiedGIB - Widescreen">
  <a:themeElements>
    <a:clrScheme name="Custom 2">
      <a:dk1>
        <a:srgbClr val="000000"/>
      </a:dk1>
      <a:lt1>
        <a:srgbClr val="FFFFFF"/>
      </a:lt1>
      <a:dk2>
        <a:srgbClr val="E87500"/>
      </a:dk2>
      <a:lt2>
        <a:srgbClr val="154734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1738</Words>
  <Application>Microsoft Office PowerPoint</Application>
  <PresentationFormat>Custom</PresentationFormat>
  <Paragraphs>508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Times New Roman</vt:lpstr>
      <vt:lpstr>PP+ UnifiedGIB - Widescreen</vt:lpstr>
      <vt:lpstr>Credit Risk Management </vt:lpstr>
      <vt:lpstr>1: Executive Summary</vt:lpstr>
      <vt:lpstr>2: Data</vt:lpstr>
      <vt:lpstr>3&amp;4 : Features &amp;Feature Engineering</vt:lpstr>
      <vt:lpstr>3&amp;4 : Features &amp;Feature Engineering – Sample</vt:lpstr>
      <vt:lpstr>5: Data Processing / One-Hot Encoding</vt:lpstr>
      <vt:lpstr>6: Feature Selection</vt:lpstr>
      <vt:lpstr>7: XGBoost - Grid Search (1)</vt:lpstr>
      <vt:lpstr>8: XGBoost - Grid Search (2)</vt:lpstr>
      <vt:lpstr>9: XGBoost - SHAP Analysis (1)</vt:lpstr>
      <vt:lpstr>10: Neural Network – Data Processing</vt:lpstr>
      <vt:lpstr>11: Neural Network – Grid Search (1)</vt:lpstr>
      <vt:lpstr>12: Neural Network – Grid Search (2)</vt:lpstr>
      <vt:lpstr>13: XGBoost - Final Model</vt:lpstr>
      <vt:lpstr>14: Neural Network – Final Model</vt:lpstr>
      <vt:lpstr>15: Final Model</vt:lpstr>
      <vt:lpstr>16: STRATEGY 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sudhansh chopda</cp:lastModifiedBy>
  <cp:revision>2</cp:revision>
  <dcterms:modified xsi:type="dcterms:W3CDTF">2025-06-02T02:48:49Z</dcterms:modified>
</cp:coreProperties>
</file>