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8"/>
  </p:notesMasterIdLst>
  <p:sldIdLst>
    <p:sldId id="256" r:id="rId5"/>
    <p:sldId id="267" r:id="rId6"/>
    <p:sldId id="278" r:id="rId7"/>
    <p:sldId id="275" r:id="rId8"/>
    <p:sldId id="266" r:id="rId9"/>
    <p:sldId id="269" r:id="rId10"/>
    <p:sldId id="270" r:id="rId11"/>
    <p:sldId id="271" r:id="rId12"/>
    <p:sldId id="260" r:id="rId13"/>
    <p:sldId id="258" r:id="rId14"/>
    <p:sldId id="277" r:id="rId15"/>
    <p:sldId id="276" r:id="rId16"/>
    <p:sldId id="262" r:id="rId17"/>
  </p:sldIdLst>
  <p:sldSz cx="9144000" cy="5143500" type="screen16x9"/>
  <p:notesSz cx="6858000" cy="9144000"/>
  <p:embeddedFontLst>
    <p:embeddedFont>
      <p:font typeface="Abadi Extra Light" panose="020B0204020104020204" pitchFamily="34" charset="0"/>
      <p:regular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9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nsh chopda" userId="0c5ecb869a36a794" providerId="LiveId" clId="{606D3F95-04A6-41CB-B073-4F238D579C88}"/>
    <pc:docChg chg="modSld">
      <pc:chgData name="sudhansh chopda" userId="0c5ecb869a36a794" providerId="LiveId" clId="{606D3F95-04A6-41CB-B073-4F238D579C88}" dt="2024-04-30T22:56:03.689" v="17" actId="14100"/>
      <pc:docMkLst>
        <pc:docMk/>
      </pc:docMkLst>
      <pc:sldChg chg="modNotesTx">
        <pc:chgData name="sudhansh chopda" userId="0c5ecb869a36a794" providerId="LiveId" clId="{606D3F95-04A6-41CB-B073-4F238D579C88}" dt="2024-04-30T21:06:39.778" v="15" actId="2711"/>
        <pc:sldMkLst>
          <pc:docMk/>
          <pc:sldMk cId="0" sldId="258"/>
        </pc:sldMkLst>
      </pc:sldChg>
      <pc:sldChg chg="modSp mod">
        <pc:chgData name="sudhansh chopda" userId="0c5ecb869a36a794" providerId="LiveId" clId="{606D3F95-04A6-41CB-B073-4F238D579C88}" dt="2024-04-30T21:03:52.782" v="2" actId="122"/>
        <pc:sldMkLst>
          <pc:docMk/>
          <pc:sldMk cId="1551085848" sldId="267"/>
        </pc:sldMkLst>
      </pc:sldChg>
      <pc:sldChg chg="modSp">
        <pc:chgData name="sudhansh chopda" userId="0c5ecb869a36a794" providerId="LiveId" clId="{606D3F95-04A6-41CB-B073-4F238D579C88}" dt="2024-04-30T22:56:03.689" v="17" actId="14100"/>
        <pc:sldMkLst>
          <pc:docMk/>
          <pc:sldMk cId="1605831279" sldId="270"/>
        </pc:sldMkLst>
      </pc:sldChg>
      <pc:sldChg chg="modSp mod modNotesTx">
        <pc:chgData name="sudhansh chopda" userId="0c5ecb869a36a794" providerId="LiveId" clId="{606D3F95-04A6-41CB-B073-4F238D579C88}" dt="2024-04-30T21:04:40.186" v="6" actId="113"/>
        <pc:sldMkLst>
          <pc:docMk/>
          <pc:sldMk cId="885293657" sldId="275"/>
        </pc:sldMkLst>
      </pc:sldChg>
    </pc:docChg>
  </pc:docChgLst>
  <pc:docChgLst>
    <pc:chgData name="Guest User" providerId="Windows Live" clId="Web-{C87E7D43-E905-4B15-B3CD-E327DAE1D515}"/>
    <pc:docChg chg="modSld">
      <pc:chgData name="Guest User" userId="" providerId="Windows Live" clId="Web-{C87E7D43-E905-4B15-B3CD-E327DAE1D515}" dt="2024-04-30T22:55:47.022" v="7" actId="1076"/>
      <pc:docMkLst>
        <pc:docMk/>
      </pc:docMkLst>
      <pc:sldChg chg="modSp">
        <pc:chgData name="Guest User" userId="" providerId="Windows Live" clId="Web-{C87E7D43-E905-4B15-B3CD-E327DAE1D515}" dt="2024-04-30T22:55:47.022" v="7" actId="1076"/>
        <pc:sldMkLst>
          <pc:docMk/>
          <pc:sldMk cId="1605831279" sldId="270"/>
        </pc:sldMkLst>
      </pc:sldChg>
      <pc:sldChg chg="modSp">
        <pc:chgData name="Guest User" userId="" providerId="Windows Live" clId="Web-{C87E7D43-E905-4B15-B3CD-E327DAE1D515}" dt="2024-04-30T22:54:35.457" v="3" actId="14100"/>
        <pc:sldMkLst>
          <pc:docMk/>
          <pc:sldMk cId="885293657" sldId="275"/>
        </pc:sldMkLst>
      </pc:sldChg>
    </pc:docChg>
  </pc:docChgLst>
  <pc:docChgLst>
    <pc:chgData name="sudhansh chopda" userId="0c5ecb869a36a794" providerId="LiveId" clId="{D0AE9582-1320-435E-B09F-085E5BD24DE2}"/>
    <pc:docChg chg="modSld">
      <pc:chgData name="sudhansh chopda" userId="0c5ecb869a36a794" providerId="LiveId" clId="{D0AE9582-1320-435E-B09F-085E5BD24DE2}" dt="2025-06-02T08:35:47.891" v="12" actId="20577"/>
      <pc:docMkLst>
        <pc:docMk/>
      </pc:docMkLst>
      <pc:sldChg chg="modSp mod">
        <pc:chgData name="sudhansh chopda" userId="0c5ecb869a36a794" providerId="LiveId" clId="{D0AE9582-1320-435E-B09F-085E5BD24DE2}" dt="2025-06-02T08:35:47.891" v="12" actId="20577"/>
        <pc:sldMkLst>
          <pc:docMk/>
          <pc:sldMk cId="0" sldId="256"/>
        </pc:sldMkLst>
        <pc:spChg chg="mod">
          <ac:chgData name="sudhansh chopda" userId="0c5ecb869a36a794" providerId="LiveId" clId="{D0AE9582-1320-435E-B09F-085E5BD24DE2}" dt="2025-06-02T08:35:47.891" v="12" actId="20577"/>
          <ac:spMkLst>
            <pc:docMk/>
            <pc:sldMk cId="0" sldId="256"/>
            <ac:spMk id="55"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DCDA4-428F-46EA-AD25-5C41140D739C}"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FA8A5AA2-263F-457E-BC9A-DAD1873EBE57}">
      <dgm:prSet custT="1"/>
      <dgm:spPr/>
      <dgm:t>
        <a:bodyPr/>
        <a:lstStyle/>
        <a:p>
          <a:r>
            <a:rPr lang="en-US" sz="2200" b="1" i="0">
              <a:solidFill>
                <a:schemeClr val="tx1"/>
              </a:solidFill>
              <a:latin typeface="Times New Roman" panose="02020603050405020304" pitchFamily="18" charset="0"/>
              <a:cs typeface="Times New Roman" panose="02020603050405020304" pitchFamily="18" charset="0"/>
            </a:rPr>
            <a:t>Financial Oversight Lapses</a:t>
          </a:r>
          <a:endParaRPr lang="en-US" sz="2200" b="1">
            <a:solidFill>
              <a:schemeClr val="tx1"/>
            </a:solidFill>
            <a:latin typeface="Times New Roman" panose="02020603050405020304" pitchFamily="18" charset="0"/>
            <a:cs typeface="Times New Roman" panose="02020603050405020304" pitchFamily="18" charset="0"/>
          </a:endParaRPr>
        </a:p>
      </dgm:t>
    </dgm:pt>
    <dgm:pt modelId="{8C954778-8932-42E1-805B-1B66A01E4335}" type="parTrans" cxnId="{5FDB3ECB-90A8-4CF3-8F9E-82E2FF60AC3A}">
      <dgm:prSet/>
      <dgm:spPr/>
      <dgm:t>
        <a:bodyPr/>
        <a:lstStyle/>
        <a:p>
          <a:endParaRPr lang="en-US"/>
        </a:p>
      </dgm:t>
    </dgm:pt>
    <dgm:pt modelId="{50BD3D54-F716-47E8-839C-41FC9C4E506B}" type="sibTrans" cxnId="{5FDB3ECB-90A8-4CF3-8F9E-82E2FF60AC3A}">
      <dgm:prSet/>
      <dgm:spPr/>
      <dgm:t>
        <a:bodyPr/>
        <a:lstStyle/>
        <a:p>
          <a:endParaRPr lang="en-US"/>
        </a:p>
      </dgm:t>
    </dgm:pt>
    <dgm:pt modelId="{E223A457-1343-4885-BEBE-7215AA869E9B}">
      <dgm:prSet custT="1"/>
      <dgm:spPr/>
      <dgm:t>
        <a:bodyPr/>
        <a:lstStyle/>
        <a:p>
          <a:r>
            <a:rPr lang="en-US" sz="1200" b="0" i="0">
              <a:solidFill>
                <a:schemeClr val="tx1"/>
              </a:solidFill>
              <a:latin typeface="Times New Roman" panose="02020603050405020304" pitchFamily="18" charset="0"/>
              <a:cs typeface="Times New Roman" panose="02020603050405020304" pitchFamily="18" charset="0"/>
            </a:rPr>
            <a:t>FTX's modern interface masked internal lapses, as crucial financial safeguards were often bypassed. The blurring of lines between company assets and executive funds led to risky mingling of personal and company wealth, eroding foundational trust in the institution.</a:t>
          </a:r>
          <a:endParaRPr lang="en-US" sz="1200">
            <a:solidFill>
              <a:schemeClr val="tx1"/>
            </a:solidFill>
            <a:latin typeface="Times New Roman" panose="02020603050405020304" pitchFamily="18" charset="0"/>
            <a:cs typeface="Times New Roman" panose="02020603050405020304" pitchFamily="18" charset="0"/>
          </a:endParaRPr>
        </a:p>
      </dgm:t>
    </dgm:pt>
    <dgm:pt modelId="{41D2FFE9-E9C7-44E3-AB9A-6B77E69B11BF}" type="parTrans" cxnId="{DF6BD85E-D30E-459A-B25A-5FE2E2AE98C3}">
      <dgm:prSet/>
      <dgm:spPr/>
      <dgm:t>
        <a:bodyPr/>
        <a:lstStyle/>
        <a:p>
          <a:endParaRPr lang="en-US"/>
        </a:p>
      </dgm:t>
    </dgm:pt>
    <dgm:pt modelId="{68F485B7-B056-4E94-A307-00FB8BCFC22C}" type="sibTrans" cxnId="{DF6BD85E-D30E-459A-B25A-5FE2E2AE98C3}">
      <dgm:prSet/>
      <dgm:spPr/>
      <dgm:t>
        <a:bodyPr/>
        <a:lstStyle/>
        <a:p>
          <a:endParaRPr lang="en-US"/>
        </a:p>
      </dgm:t>
    </dgm:pt>
    <dgm:pt modelId="{CF4D2433-CE8B-46ED-931F-75B6E0052EAA}">
      <dgm:prSet custT="1"/>
      <dgm:spPr/>
      <dgm:t>
        <a:bodyPr/>
        <a:lstStyle/>
        <a:p>
          <a:r>
            <a:rPr lang="en-US" sz="2200" b="1" i="0">
              <a:solidFill>
                <a:schemeClr val="tx1"/>
              </a:solidFill>
              <a:latin typeface="Times New Roman" panose="02020603050405020304" pitchFamily="18" charset="0"/>
              <a:cs typeface="Times New Roman" panose="02020603050405020304" pitchFamily="18" charset="0"/>
            </a:rPr>
            <a:t>Risk Management Culture</a:t>
          </a:r>
          <a:endParaRPr lang="en-US" sz="2200" b="1">
            <a:solidFill>
              <a:schemeClr val="tx1"/>
            </a:solidFill>
            <a:latin typeface="Times New Roman" panose="02020603050405020304" pitchFamily="18" charset="0"/>
            <a:cs typeface="Times New Roman" panose="02020603050405020304" pitchFamily="18" charset="0"/>
          </a:endParaRPr>
        </a:p>
      </dgm:t>
    </dgm:pt>
    <dgm:pt modelId="{04FEFB95-CBD5-4E98-BC0D-1D398D935346}" type="parTrans" cxnId="{AC47DE98-0025-43C6-B8D0-82F3AAD6FA49}">
      <dgm:prSet/>
      <dgm:spPr/>
      <dgm:t>
        <a:bodyPr/>
        <a:lstStyle/>
        <a:p>
          <a:endParaRPr lang="en-US"/>
        </a:p>
      </dgm:t>
    </dgm:pt>
    <dgm:pt modelId="{A49DB1E7-B8A9-4E34-963E-4981F419916A}" type="sibTrans" cxnId="{AC47DE98-0025-43C6-B8D0-82F3AAD6FA49}">
      <dgm:prSet/>
      <dgm:spPr/>
      <dgm:t>
        <a:bodyPr/>
        <a:lstStyle/>
        <a:p>
          <a:endParaRPr lang="en-US"/>
        </a:p>
      </dgm:t>
    </dgm:pt>
    <dgm:pt modelId="{D157243D-8912-42FE-B939-BB3D0E32F7FC}">
      <dgm:prSet custT="1"/>
      <dgm:spPr/>
      <dgm:t>
        <a:bodyPr/>
        <a:lstStyle/>
        <a:p>
          <a:pPr marL="0" lvl="0" indent="0" algn="l" defTabSz="533400">
            <a:lnSpc>
              <a:spcPct val="90000"/>
            </a:lnSpc>
            <a:spcBef>
              <a:spcPct val="0"/>
            </a:spcBef>
            <a:spcAft>
              <a:spcPct val="35000"/>
            </a:spcAft>
            <a:buNone/>
          </a:pPr>
          <a:r>
            <a:rPr lang="en-US" sz="1200" b="0" i="0" kern="1200">
              <a:solidFill>
                <a:schemeClr val="tx1"/>
              </a:solidFill>
              <a:latin typeface="Times New Roman" panose="02020603050405020304" pitchFamily="18" charset="0"/>
              <a:ea typeface="+mn-ea"/>
              <a:cs typeface="Times New Roman" panose="02020603050405020304" pitchFamily="18" charset="0"/>
            </a:rPr>
            <a:t>At FTX, a culture of high-risk appetite prevailed, propelled by Sam Bankman-</a:t>
          </a:r>
          <a:r>
            <a:rPr lang="en-US" sz="1200" b="0" i="0" kern="1200" err="1">
              <a:solidFill>
                <a:schemeClr val="tx1"/>
              </a:solidFill>
              <a:latin typeface="Times New Roman" panose="02020603050405020304" pitchFamily="18" charset="0"/>
              <a:ea typeface="+mn-ea"/>
              <a:cs typeface="Times New Roman" panose="02020603050405020304" pitchFamily="18" charset="0"/>
            </a:rPr>
            <a:t>Fried's</a:t>
          </a:r>
          <a:r>
            <a:rPr lang="en-US" sz="1200" b="0" i="0" kern="1200">
              <a:solidFill>
                <a:schemeClr val="tx1"/>
              </a:solidFill>
              <a:latin typeface="Times New Roman" panose="02020603050405020304" pitchFamily="18" charset="0"/>
              <a:ea typeface="+mn-ea"/>
              <a:cs typeface="Times New Roman" panose="02020603050405020304" pitchFamily="18" charset="0"/>
            </a:rPr>
            <a:t> leadership. This culture prioritized relentless innovation at the expense of stability, neglecting the necessary risk assessments and prudent management usually inherent in financial operations.</a:t>
          </a:r>
        </a:p>
      </dgm:t>
    </dgm:pt>
    <dgm:pt modelId="{05096952-4620-45F8-8AFF-004A0EAA8F33}" type="parTrans" cxnId="{DA873BE7-1EEF-44D0-8027-E0B2AEA2EDE1}">
      <dgm:prSet/>
      <dgm:spPr/>
      <dgm:t>
        <a:bodyPr/>
        <a:lstStyle/>
        <a:p>
          <a:endParaRPr lang="en-US"/>
        </a:p>
      </dgm:t>
    </dgm:pt>
    <dgm:pt modelId="{A968AE7F-1BEA-4178-BD7B-C8484DEA8BF1}" type="sibTrans" cxnId="{DA873BE7-1EEF-44D0-8027-E0B2AEA2EDE1}">
      <dgm:prSet/>
      <dgm:spPr/>
      <dgm:t>
        <a:bodyPr/>
        <a:lstStyle/>
        <a:p>
          <a:endParaRPr lang="en-US"/>
        </a:p>
      </dgm:t>
    </dgm:pt>
    <dgm:pt modelId="{3FE74513-4C6E-4B1C-BBDC-C98B36EAC77F}">
      <dgm:prSet custT="1"/>
      <dgm:spPr/>
      <dgm:t>
        <a:bodyPr/>
        <a:lstStyle/>
        <a:p>
          <a:r>
            <a:rPr lang="en-US" sz="2200" b="1" i="0">
              <a:solidFill>
                <a:schemeClr val="tx1"/>
              </a:solidFill>
              <a:latin typeface="Times New Roman" panose="02020603050405020304" pitchFamily="18" charset="0"/>
              <a:cs typeface="Times New Roman" panose="02020603050405020304" pitchFamily="18" charset="0"/>
            </a:rPr>
            <a:t>Crisis Escalation</a:t>
          </a:r>
          <a:endParaRPr lang="en-US" sz="2200" b="1">
            <a:solidFill>
              <a:schemeClr val="tx1"/>
            </a:solidFill>
            <a:latin typeface="Times New Roman" panose="02020603050405020304" pitchFamily="18" charset="0"/>
            <a:cs typeface="Times New Roman" panose="02020603050405020304" pitchFamily="18" charset="0"/>
          </a:endParaRPr>
        </a:p>
      </dgm:t>
    </dgm:pt>
    <dgm:pt modelId="{878BDDF5-8172-4D5A-AE23-CCBAE343A3B5}" type="parTrans" cxnId="{62141812-D896-4C65-AA46-91F55EB6CEE8}">
      <dgm:prSet/>
      <dgm:spPr/>
      <dgm:t>
        <a:bodyPr/>
        <a:lstStyle/>
        <a:p>
          <a:endParaRPr lang="en-US"/>
        </a:p>
      </dgm:t>
    </dgm:pt>
    <dgm:pt modelId="{74B068D6-EA81-4EAA-B94C-D20FF339BC3A}" type="sibTrans" cxnId="{62141812-D896-4C65-AA46-91F55EB6CEE8}">
      <dgm:prSet/>
      <dgm:spPr/>
      <dgm:t>
        <a:bodyPr/>
        <a:lstStyle/>
        <a:p>
          <a:endParaRPr lang="en-US"/>
        </a:p>
      </dgm:t>
    </dgm:pt>
    <dgm:pt modelId="{3C2956B2-C53B-4649-AEB1-5759F4EE0F78}">
      <dgm:prSet custT="1"/>
      <dgm:spPr/>
      <dgm:t>
        <a:bodyPr/>
        <a:lstStyle/>
        <a:p>
          <a:pPr marL="0" lvl="0" indent="0" algn="l" defTabSz="533400">
            <a:lnSpc>
              <a:spcPct val="90000"/>
            </a:lnSpc>
            <a:spcBef>
              <a:spcPct val="0"/>
            </a:spcBef>
            <a:spcAft>
              <a:spcPct val="35000"/>
            </a:spcAft>
            <a:buNone/>
          </a:pPr>
          <a:r>
            <a:rPr lang="en-US" sz="1200" b="0" i="0" kern="1200">
              <a:solidFill>
                <a:schemeClr val="tx1"/>
              </a:solidFill>
              <a:latin typeface="Times New Roman" panose="02020603050405020304" pitchFamily="18" charset="0"/>
              <a:ea typeface="+mn-ea"/>
              <a:cs typeface="Times New Roman" panose="02020603050405020304" pitchFamily="18" charset="0"/>
            </a:rPr>
            <a:t>The exposure of FTX's core weaknesses triggered its downfall, starting with investigative reports and escalating to a liquidity crisis as customers hurried to withdraw funds, resulting in a catastrophic collapse that impacted not just FTX but the broader cryptocurrency market.</a:t>
          </a:r>
        </a:p>
      </dgm:t>
    </dgm:pt>
    <dgm:pt modelId="{01B04F3E-E255-43F2-91D5-FB07252B37E5}" type="parTrans" cxnId="{166930C2-C028-4FA2-BC6E-F4E4E8B4FD61}">
      <dgm:prSet/>
      <dgm:spPr/>
      <dgm:t>
        <a:bodyPr/>
        <a:lstStyle/>
        <a:p>
          <a:endParaRPr lang="en-US"/>
        </a:p>
      </dgm:t>
    </dgm:pt>
    <dgm:pt modelId="{DB89FF26-63A4-40D6-8B92-8BDB8267B55E}" type="sibTrans" cxnId="{166930C2-C028-4FA2-BC6E-F4E4E8B4FD61}">
      <dgm:prSet/>
      <dgm:spPr/>
      <dgm:t>
        <a:bodyPr/>
        <a:lstStyle/>
        <a:p>
          <a:endParaRPr lang="en-US"/>
        </a:p>
      </dgm:t>
    </dgm:pt>
    <dgm:pt modelId="{09F425F5-EFFE-48C0-AA8C-6EA8805C19A5}" type="pres">
      <dgm:prSet presAssocID="{018DCDA4-428F-46EA-AD25-5C41140D739C}" presName="root" presStyleCnt="0">
        <dgm:presLayoutVars>
          <dgm:dir/>
          <dgm:resizeHandles val="exact"/>
        </dgm:presLayoutVars>
      </dgm:prSet>
      <dgm:spPr/>
    </dgm:pt>
    <dgm:pt modelId="{CCD4528A-FE31-4E36-A2A2-DF6AD7FE67BD}" type="pres">
      <dgm:prSet presAssocID="{FA8A5AA2-263F-457E-BC9A-DAD1873EBE57}" presName="compNode" presStyleCnt="0"/>
      <dgm:spPr/>
    </dgm:pt>
    <dgm:pt modelId="{8219524C-0C62-4D93-B0AE-71837F2B6B31}" type="pres">
      <dgm:prSet presAssocID="{FA8A5AA2-263F-457E-BC9A-DAD1873EBE57}" presName="bgRect" presStyleLbl="bgShp" presStyleIdx="0" presStyleCnt="3"/>
      <dgm:spPr/>
    </dgm:pt>
    <dgm:pt modelId="{690A371C-7998-4E82-8BA1-49AD71A0DC7F}" type="pres">
      <dgm:prSet presAssocID="{FA8A5AA2-263F-457E-BC9A-DAD1873EBE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93EB93F8-8D9C-4C77-A610-E508C9C6797B}" type="pres">
      <dgm:prSet presAssocID="{FA8A5AA2-263F-457E-BC9A-DAD1873EBE57}" presName="spaceRect" presStyleCnt="0"/>
      <dgm:spPr/>
    </dgm:pt>
    <dgm:pt modelId="{664E69D9-54E6-48C5-ACC4-3ABB27EBD823}" type="pres">
      <dgm:prSet presAssocID="{FA8A5AA2-263F-457E-BC9A-DAD1873EBE57}" presName="parTx" presStyleLbl="revTx" presStyleIdx="0" presStyleCnt="6">
        <dgm:presLayoutVars>
          <dgm:chMax val="0"/>
          <dgm:chPref val="0"/>
        </dgm:presLayoutVars>
      </dgm:prSet>
      <dgm:spPr/>
    </dgm:pt>
    <dgm:pt modelId="{6FA79966-F63A-454E-A01C-AC8C6EDED2F1}" type="pres">
      <dgm:prSet presAssocID="{FA8A5AA2-263F-457E-BC9A-DAD1873EBE57}" presName="desTx" presStyleLbl="revTx" presStyleIdx="1" presStyleCnt="6">
        <dgm:presLayoutVars/>
      </dgm:prSet>
      <dgm:spPr/>
    </dgm:pt>
    <dgm:pt modelId="{08D43B0D-2C8E-497F-9A7F-400F7F3E0ABF}" type="pres">
      <dgm:prSet presAssocID="{50BD3D54-F716-47E8-839C-41FC9C4E506B}" presName="sibTrans" presStyleCnt="0"/>
      <dgm:spPr/>
    </dgm:pt>
    <dgm:pt modelId="{0FEB28BD-BAA5-4613-A82E-B1FA0DDFFF4A}" type="pres">
      <dgm:prSet presAssocID="{CF4D2433-CE8B-46ED-931F-75B6E0052EAA}" presName="compNode" presStyleCnt="0"/>
      <dgm:spPr/>
    </dgm:pt>
    <dgm:pt modelId="{0CCDD749-0424-4D39-A04F-076A885408E4}" type="pres">
      <dgm:prSet presAssocID="{CF4D2433-CE8B-46ED-931F-75B6E0052EAA}" presName="bgRect" presStyleLbl="bgShp" presStyleIdx="1" presStyleCnt="3"/>
      <dgm:spPr/>
    </dgm:pt>
    <dgm:pt modelId="{3B22CA74-EC52-4833-A60B-914894417BD3}" type="pres">
      <dgm:prSet presAssocID="{CF4D2433-CE8B-46ED-931F-75B6E0052E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E2CCFCFB-01AB-401B-87B5-119E928F5B7F}" type="pres">
      <dgm:prSet presAssocID="{CF4D2433-CE8B-46ED-931F-75B6E0052EAA}" presName="spaceRect" presStyleCnt="0"/>
      <dgm:spPr/>
    </dgm:pt>
    <dgm:pt modelId="{B1D7FB79-441A-4C5E-94CF-C67422701BDD}" type="pres">
      <dgm:prSet presAssocID="{CF4D2433-CE8B-46ED-931F-75B6E0052EAA}" presName="parTx" presStyleLbl="revTx" presStyleIdx="2" presStyleCnt="6">
        <dgm:presLayoutVars>
          <dgm:chMax val="0"/>
          <dgm:chPref val="0"/>
        </dgm:presLayoutVars>
      </dgm:prSet>
      <dgm:spPr/>
    </dgm:pt>
    <dgm:pt modelId="{2269D75B-E3A1-4E51-A46F-0D00D72EDF56}" type="pres">
      <dgm:prSet presAssocID="{CF4D2433-CE8B-46ED-931F-75B6E0052EAA}" presName="desTx" presStyleLbl="revTx" presStyleIdx="3" presStyleCnt="6">
        <dgm:presLayoutVars/>
      </dgm:prSet>
      <dgm:spPr/>
    </dgm:pt>
    <dgm:pt modelId="{427C48A7-D9F5-4FEA-AA5C-8EBFECAF75F7}" type="pres">
      <dgm:prSet presAssocID="{A49DB1E7-B8A9-4E34-963E-4981F419916A}" presName="sibTrans" presStyleCnt="0"/>
      <dgm:spPr/>
    </dgm:pt>
    <dgm:pt modelId="{F6112275-BAE6-445D-86F6-8CFF92E8B929}" type="pres">
      <dgm:prSet presAssocID="{3FE74513-4C6E-4B1C-BBDC-C98B36EAC77F}" presName="compNode" presStyleCnt="0"/>
      <dgm:spPr/>
    </dgm:pt>
    <dgm:pt modelId="{0A7B4108-CC9F-4867-83D8-63B54CEB57BF}" type="pres">
      <dgm:prSet presAssocID="{3FE74513-4C6E-4B1C-BBDC-C98B36EAC77F}" presName="bgRect" presStyleLbl="bgShp" presStyleIdx="2" presStyleCnt="3"/>
      <dgm:spPr/>
    </dgm:pt>
    <dgm:pt modelId="{EC390FE1-9C40-42D0-BE81-F688CA8D3F24}" type="pres">
      <dgm:prSet presAssocID="{3FE74513-4C6E-4B1C-BBDC-C98B36EAC77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72AAC3F3-5DBB-4C4C-B8CB-1678DEFF6651}" type="pres">
      <dgm:prSet presAssocID="{3FE74513-4C6E-4B1C-BBDC-C98B36EAC77F}" presName="spaceRect" presStyleCnt="0"/>
      <dgm:spPr/>
    </dgm:pt>
    <dgm:pt modelId="{DC18C46F-4575-4FB4-A4CE-0F9C8A09A139}" type="pres">
      <dgm:prSet presAssocID="{3FE74513-4C6E-4B1C-BBDC-C98B36EAC77F}" presName="parTx" presStyleLbl="revTx" presStyleIdx="4" presStyleCnt="6">
        <dgm:presLayoutVars>
          <dgm:chMax val="0"/>
          <dgm:chPref val="0"/>
        </dgm:presLayoutVars>
      </dgm:prSet>
      <dgm:spPr/>
    </dgm:pt>
    <dgm:pt modelId="{9D6FDDAD-FC4F-4614-A6D3-CD0B67160E74}" type="pres">
      <dgm:prSet presAssocID="{3FE74513-4C6E-4B1C-BBDC-C98B36EAC77F}" presName="desTx" presStyleLbl="revTx" presStyleIdx="5" presStyleCnt="6">
        <dgm:presLayoutVars/>
      </dgm:prSet>
      <dgm:spPr/>
    </dgm:pt>
  </dgm:ptLst>
  <dgm:cxnLst>
    <dgm:cxn modelId="{62141812-D896-4C65-AA46-91F55EB6CEE8}" srcId="{018DCDA4-428F-46EA-AD25-5C41140D739C}" destId="{3FE74513-4C6E-4B1C-BBDC-C98B36EAC77F}" srcOrd="2" destOrd="0" parTransId="{878BDDF5-8172-4D5A-AE23-CCBAE343A3B5}" sibTransId="{74B068D6-EA81-4EAA-B94C-D20FF339BC3A}"/>
    <dgm:cxn modelId="{FDA7071C-C341-4FA4-AABE-A7EDFC9333FA}" type="presOf" srcId="{CF4D2433-CE8B-46ED-931F-75B6E0052EAA}" destId="{B1D7FB79-441A-4C5E-94CF-C67422701BDD}" srcOrd="0" destOrd="0" presId="urn:microsoft.com/office/officeart/2018/2/layout/IconVerticalSolidList"/>
    <dgm:cxn modelId="{BFD19B34-3C80-48CC-AF3E-103A3545DC59}" type="presOf" srcId="{3C2956B2-C53B-4649-AEB1-5759F4EE0F78}" destId="{9D6FDDAD-FC4F-4614-A6D3-CD0B67160E74}" srcOrd="0" destOrd="0" presId="urn:microsoft.com/office/officeart/2018/2/layout/IconVerticalSolidList"/>
    <dgm:cxn modelId="{DF6BD85E-D30E-459A-B25A-5FE2E2AE98C3}" srcId="{FA8A5AA2-263F-457E-BC9A-DAD1873EBE57}" destId="{E223A457-1343-4885-BEBE-7215AA869E9B}" srcOrd="0" destOrd="0" parTransId="{41D2FFE9-E9C7-44E3-AB9A-6B77E69B11BF}" sibTransId="{68F485B7-B056-4E94-A307-00FB8BCFC22C}"/>
    <dgm:cxn modelId="{B4335554-2A12-4919-8393-071F85C3C578}" type="presOf" srcId="{D157243D-8912-42FE-B939-BB3D0E32F7FC}" destId="{2269D75B-E3A1-4E51-A46F-0D00D72EDF56}" srcOrd="0" destOrd="0" presId="urn:microsoft.com/office/officeart/2018/2/layout/IconVerticalSolidList"/>
    <dgm:cxn modelId="{6A05A58B-38AD-45E7-B575-7F4D6761A72D}" type="presOf" srcId="{E223A457-1343-4885-BEBE-7215AA869E9B}" destId="{6FA79966-F63A-454E-A01C-AC8C6EDED2F1}" srcOrd="0" destOrd="0" presId="urn:microsoft.com/office/officeart/2018/2/layout/IconVerticalSolidList"/>
    <dgm:cxn modelId="{AC47DE98-0025-43C6-B8D0-82F3AAD6FA49}" srcId="{018DCDA4-428F-46EA-AD25-5C41140D739C}" destId="{CF4D2433-CE8B-46ED-931F-75B6E0052EAA}" srcOrd="1" destOrd="0" parTransId="{04FEFB95-CBD5-4E98-BC0D-1D398D935346}" sibTransId="{A49DB1E7-B8A9-4E34-963E-4981F419916A}"/>
    <dgm:cxn modelId="{290D1FAB-95AD-44EF-B88D-37AD150EFBEF}" type="presOf" srcId="{018DCDA4-428F-46EA-AD25-5C41140D739C}" destId="{09F425F5-EFFE-48C0-AA8C-6EA8805C19A5}" srcOrd="0" destOrd="0" presId="urn:microsoft.com/office/officeart/2018/2/layout/IconVerticalSolidList"/>
    <dgm:cxn modelId="{166930C2-C028-4FA2-BC6E-F4E4E8B4FD61}" srcId="{3FE74513-4C6E-4B1C-BBDC-C98B36EAC77F}" destId="{3C2956B2-C53B-4649-AEB1-5759F4EE0F78}" srcOrd="0" destOrd="0" parTransId="{01B04F3E-E255-43F2-91D5-FB07252B37E5}" sibTransId="{DB89FF26-63A4-40D6-8B92-8BDB8267B55E}"/>
    <dgm:cxn modelId="{5FDB3ECB-90A8-4CF3-8F9E-82E2FF60AC3A}" srcId="{018DCDA4-428F-46EA-AD25-5C41140D739C}" destId="{FA8A5AA2-263F-457E-BC9A-DAD1873EBE57}" srcOrd="0" destOrd="0" parTransId="{8C954778-8932-42E1-805B-1B66A01E4335}" sibTransId="{50BD3D54-F716-47E8-839C-41FC9C4E506B}"/>
    <dgm:cxn modelId="{08DCF7D4-83E1-4BB7-A2A2-164038541D6C}" type="presOf" srcId="{3FE74513-4C6E-4B1C-BBDC-C98B36EAC77F}" destId="{DC18C46F-4575-4FB4-A4CE-0F9C8A09A139}" srcOrd="0" destOrd="0" presId="urn:microsoft.com/office/officeart/2018/2/layout/IconVerticalSolidList"/>
    <dgm:cxn modelId="{DA873BE7-1EEF-44D0-8027-E0B2AEA2EDE1}" srcId="{CF4D2433-CE8B-46ED-931F-75B6E0052EAA}" destId="{D157243D-8912-42FE-B939-BB3D0E32F7FC}" srcOrd="0" destOrd="0" parTransId="{05096952-4620-45F8-8AFF-004A0EAA8F33}" sibTransId="{A968AE7F-1BEA-4178-BD7B-C8484DEA8BF1}"/>
    <dgm:cxn modelId="{3A6AD6F1-043D-43B5-81CC-CABDE1FE54A7}" type="presOf" srcId="{FA8A5AA2-263F-457E-BC9A-DAD1873EBE57}" destId="{664E69D9-54E6-48C5-ACC4-3ABB27EBD823}" srcOrd="0" destOrd="0" presId="urn:microsoft.com/office/officeart/2018/2/layout/IconVerticalSolidList"/>
    <dgm:cxn modelId="{610D74A8-9100-4CA1-9AC3-1E4871AEF35B}" type="presParOf" srcId="{09F425F5-EFFE-48C0-AA8C-6EA8805C19A5}" destId="{CCD4528A-FE31-4E36-A2A2-DF6AD7FE67BD}" srcOrd="0" destOrd="0" presId="urn:microsoft.com/office/officeart/2018/2/layout/IconVerticalSolidList"/>
    <dgm:cxn modelId="{2D9068A7-7D85-43ED-8196-B3BB0DB7637F}" type="presParOf" srcId="{CCD4528A-FE31-4E36-A2A2-DF6AD7FE67BD}" destId="{8219524C-0C62-4D93-B0AE-71837F2B6B31}" srcOrd="0" destOrd="0" presId="urn:microsoft.com/office/officeart/2018/2/layout/IconVerticalSolidList"/>
    <dgm:cxn modelId="{307C2E96-E041-473A-8455-21E30FFE707F}" type="presParOf" srcId="{CCD4528A-FE31-4E36-A2A2-DF6AD7FE67BD}" destId="{690A371C-7998-4E82-8BA1-49AD71A0DC7F}" srcOrd="1" destOrd="0" presId="urn:microsoft.com/office/officeart/2018/2/layout/IconVerticalSolidList"/>
    <dgm:cxn modelId="{3E6FF84A-7641-4EB4-BC8B-00C503E7A837}" type="presParOf" srcId="{CCD4528A-FE31-4E36-A2A2-DF6AD7FE67BD}" destId="{93EB93F8-8D9C-4C77-A610-E508C9C6797B}" srcOrd="2" destOrd="0" presId="urn:microsoft.com/office/officeart/2018/2/layout/IconVerticalSolidList"/>
    <dgm:cxn modelId="{F768CAB4-AC66-44D3-AFBC-E8487BB88C6B}" type="presParOf" srcId="{CCD4528A-FE31-4E36-A2A2-DF6AD7FE67BD}" destId="{664E69D9-54E6-48C5-ACC4-3ABB27EBD823}" srcOrd="3" destOrd="0" presId="urn:microsoft.com/office/officeart/2018/2/layout/IconVerticalSolidList"/>
    <dgm:cxn modelId="{2097B3CF-478F-4EE4-AA5F-C9F2D6871EDE}" type="presParOf" srcId="{CCD4528A-FE31-4E36-A2A2-DF6AD7FE67BD}" destId="{6FA79966-F63A-454E-A01C-AC8C6EDED2F1}" srcOrd="4" destOrd="0" presId="urn:microsoft.com/office/officeart/2018/2/layout/IconVerticalSolidList"/>
    <dgm:cxn modelId="{9CEBA0ED-39B1-4D28-BDD9-4752D8661FFB}" type="presParOf" srcId="{09F425F5-EFFE-48C0-AA8C-6EA8805C19A5}" destId="{08D43B0D-2C8E-497F-9A7F-400F7F3E0ABF}" srcOrd="1" destOrd="0" presId="urn:microsoft.com/office/officeart/2018/2/layout/IconVerticalSolidList"/>
    <dgm:cxn modelId="{0A5BEB0D-9C0B-4CFC-9D8D-2C9A2222874C}" type="presParOf" srcId="{09F425F5-EFFE-48C0-AA8C-6EA8805C19A5}" destId="{0FEB28BD-BAA5-4613-A82E-B1FA0DDFFF4A}" srcOrd="2" destOrd="0" presId="urn:microsoft.com/office/officeart/2018/2/layout/IconVerticalSolidList"/>
    <dgm:cxn modelId="{60D3F700-B8EA-46F4-847F-C4DECCC90E52}" type="presParOf" srcId="{0FEB28BD-BAA5-4613-A82E-B1FA0DDFFF4A}" destId="{0CCDD749-0424-4D39-A04F-076A885408E4}" srcOrd="0" destOrd="0" presId="urn:microsoft.com/office/officeart/2018/2/layout/IconVerticalSolidList"/>
    <dgm:cxn modelId="{C5925CE8-12D3-4615-A857-4E347BCA902B}" type="presParOf" srcId="{0FEB28BD-BAA5-4613-A82E-B1FA0DDFFF4A}" destId="{3B22CA74-EC52-4833-A60B-914894417BD3}" srcOrd="1" destOrd="0" presId="urn:microsoft.com/office/officeart/2018/2/layout/IconVerticalSolidList"/>
    <dgm:cxn modelId="{B00F38FD-F685-4DFF-9C3F-FC2ECFEF8906}" type="presParOf" srcId="{0FEB28BD-BAA5-4613-A82E-B1FA0DDFFF4A}" destId="{E2CCFCFB-01AB-401B-87B5-119E928F5B7F}" srcOrd="2" destOrd="0" presId="urn:microsoft.com/office/officeart/2018/2/layout/IconVerticalSolidList"/>
    <dgm:cxn modelId="{A023CD16-E9BA-4FDC-9DE2-191D0B16EA84}" type="presParOf" srcId="{0FEB28BD-BAA5-4613-A82E-B1FA0DDFFF4A}" destId="{B1D7FB79-441A-4C5E-94CF-C67422701BDD}" srcOrd="3" destOrd="0" presId="urn:microsoft.com/office/officeart/2018/2/layout/IconVerticalSolidList"/>
    <dgm:cxn modelId="{290DA1A8-6574-42B6-AAD9-1976751D43F1}" type="presParOf" srcId="{0FEB28BD-BAA5-4613-A82E-B1FA0DDFFF4A}" destId="{2269D75B-E3A1-4E51-A46F-0D00D72EDF56}" srcOrd="4" destOrd="0" presId="urn:microsoft.com/office/officeart/2018/2/layout/IconVerticalSolidList"/>
    <dgm:cxn modelId="{7FEEFC93-CB25-40E8-B98E-D1CED8496F4A}" type="presParOf" srcId="{09F425F5-EFFE-48C0-AA8C-6EA8805C19A5}" destId="{427C48A7-D9F5-4FEA-AA5C-8EBFECAF75F7}" srcOrd="3" destOrd="0" presId="urn:microsoft.com/office/officeart/2018/2/layout/IconVerticalSolidList"/>
    <dgm:cxn modelId="{F92FF554-5168-4F3B-A36D-E1A015E7371E}" type="presParOf" srcId="{09F425F5-EFFE-48C0-AA8C-6EA8805C19A5}" destId="{F6112275-BAE6-445D-86F6-8CFF92E8B929}" srcOrd="4" destOrd="0" presId="urn:microsoft.com/office/officeart/2018/2/layout/IconVerticalSolidList"/>
    <dgm:cxn modelId="{14DE6627-A53C-4C6B-BA7F-4155656CA154}" type="presParOf" srcId="{F6112275-BAE6-445D-86F6-8CFF92E8B929}" destId="{0A7B4108-CC9F-4867-83D8-63B54CEB57BF}" srcOrd="0" destOrd="0" presId="urn:microsoft.com/office/officeart/2018/2/layout/IconVerticalSolidList"/>
    <dgm:cxn modelId="{9A2AF679-F9A9-40A4-A157-2119B4843F54}" type="presParOf" srcId="{F6112275-BAE6-445D-86F6-8CFF92E8B929}" destId="{EC390FE1-9C40-42D0-BE81-F688CA8D3F24}" srcOrd="1" destOrd="0" presId="urn:microsoft.com/office/officeart/2018/2/layout/IconVerticalSolidList"/>
    <dgm:cxn modelId="{572594F3-BCB2-488B-B083-8841740D0EAD}" type="presParOf" srcId="{F6112275-BAE6-445D-86F6-8CFF92E8B929}" destId="{72AAC3F3-5DBB-4C4C-B8CB-1678DEFF6651}" srcOrd="2" destOrd="0" presId="urn:microsoft.com/office/officeart/2018/2/layout/IconVerticalSolidList"/>
    <dgm:cxn modelId="{66A5902A-D758-4BED-B17F-057ECD88CD92}" type="presParOf" srcId="{F6112275-BAE6-445D-86F6-8CFF92E8B929}" destId="{DC18C46F-4575-4FB4-A4CE-0F9C8A09A139}" srcOrd="3" destOrd="0" presId="urn:microsoft.com/office/officeart/2018/2/layout/IconVerticalSolidList"/>
    <dgm:cxn modelId="{4473729F-DCB5-4A0B-8AC6-9A5BDEEB3C9E}" type="presParOf" srcId="{F6112275-BAE6-445D-86F6-8CFF92E8B929}" destId="{9D6FDDAD-FC4F-4614-A6D3-CD0B67160E74}"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76082-6B76-408E-A3C1-B014E0396D22}"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4FA30CF4-EBE5-491A-96E9-41B7520D3ABD}">
      <dgm:prSet custT="1"/>
      <dgm:spPr/>
      <dgm:t>
        <a:bodyPr/>
        <a:lstStyle/>
        <a:p>
          <a:r>
            <a:rPr lang="en-GB" sz="1200" b="1">
              <a:latin typeface="Times New Roman" panose="02020603050405020304" pitchFamily="18" charset="0"/>
              <a:cs typeface="Times New Roman" panose="02020603050405020304" pitchFamily="18" charset="0"/>
            </a:rPr>
            <a:t>Regulatory Landscape</a:t>
          </a:r>
        </a:p>
        <a:p>
          <a:r>
            <a:rPr lang="en-US" sz="1200" b="0" i="0">
              <a:latin typeface="Times New Roman" panose="02020603050405020304" pitchFamily="18" charset="0"/>
              <a:cs typeface="Times New Roman" panose="02020603050405020304" pitchFamily="18" charset="0"/>
            </a:rPr>
            <a:t>The cryptocurrency regulation realm is often compared to a new frontier: vast, evolving, and lacking standardized rules. In this context, FTX's rapid ascent illustrates the potential of new digital markets but also underscores the urgent need for comprehensive regulatory frameworks to mitigate the risks accompanying this growth.</a:t>
          </a:r>
          <a:endParaRPr lang="en-US" sz="1200">
            <a:latin typeface="Times New Roman" panose="02020603050405020304" pitchFamily="18" charset="0"/>
            <a:cs typeface="Times New Roman" panose="02020603050405020304" pitchFamily="18" charset="0"/>
          </a:endParaRPr>
        </a:p>
      </dgm:t>
    </dgm:pt>
    <dgm:pt modelId="{88F85DC7-A6DC-4303-BB24-6230A300BD40}" type="parTrans" cxnId="{85599EF7-24C0-4EA7-82D3-221856EC71C3}">
      <dgm:prSet/>
      <dgm:spPr/>
      <dgm:t>
        <a:bodyPr/>
        <a:lstStyle/>
        <a:p>
          <a:endParaRPr lang="en-US"/>
        </a:p>
      </dgm:t>
    </dgm:pt>
    <dgm:pt modelId="{C9560DCB-853A-496C-86BB-4ADEF2918DE0}" type="sibTrans" cxnId="{85599EF7-24C0-4EA7-82D3-221856EC71C3}">
      <dgm:prSet/>
      <dgm:spPr/>
      <dgm:t>
        <a:bodyPr/>
        <a:lstStyle/>
        <a:p>
          <a:endParaRPr lang="en-US"/>
        </a:p>
      </dgm:t>
    </dgm:pt>
    <dgm:pt modelId="{966844A0-63D1-4A5D-A7B3-AE2DA470A477}">
      <dgm:prSet custT="1"/>
      <dgm:spPr/>
      <dgm:t>
        <a:bodyPr/>
        <a:lstStyle/>
        <a:p>
          <a:r>
            <a:rPr lang="en-GB" sz="1200" b="1">
              <a:latin typeface="Times New Roman" panose="02020603050405020304" pitchFamily="18" charset="0"/>
              <a:cs typeface="Times New Roman" panose="02020603050405020304" pitchFamily="18" charset="0"/>
            </a:rPr>
            <a:t>Academic and Industry Perspectives</a:t>
          </a:r>
        </a:p>
        <a:p>
          <a:r>
            <a:rPr lang="en-GB" sz="1200">
              <a:latin typeface="Times New Roman" panose="02020603050405020304" pitchFamily="18" charset="0"/>
              <a:cs typeface="Times New Roman" panose="02020603050405020304" pitchFamily="18" charset="0"/>
            </a:rPr>
            <a:t> </a:t>
          </a:r>
          <a:r>
            <a:rPr lang="en-US" sz="1200" b="0" i="0">
              <a:latin typeface="Times New Roman" panose="02020603050405020304" pitchFamily="18" charset="0"/>
              <a:cs typeface="Times New Roman" panose="02020603050405020304" pitchFamily="18" charset="0"/>
            </a:rPr>
            <a:t>Academic studies and industry reports have consistently highlighted the risks associated with rapidly expanding financial sectors like cryptocurrency. Historical cases like the fall of Mt. Gox emphasize the dangers of operating without strict oversight.</a:t>
          </a:r>
          <a:endParaRPr lang="en-US" sz="1200">
            <a:latin typeface="Times New Roman" panose="02020603050405020304" pitchFamily="18" charset="0"/>
            <a:cs typeface="Times New Roman" panose="02020603050405020304" pitchFamily="18" charset="0"/>
          </a:endParaRPr>
        </a:p>
      </dgm:t>
    </dgm:pt>
    <dgm:pt modelId="{D75526C6-C0F5-4DF1-B6CC-0E035118A6D7}" type="parTrans" cxnId="{50131521-F69D-46C8-96BA-7237F6B0AFA5}">
      <dgm:prSet/>
      <dgm:spPr/>
      <dgm:t>
        <a:bodyPr/>
        <a:lstStyle/>
        <a:p>
          <a:endParaRPr lang="en-US"/>
        </a:p>
      </dgm:t>
    </dgm:pt>
    <dgm:pt modelId="{7D65DD51-5952-4ACC-A729-7ABFA624D3E8}" type="sibTrans" cxnId="{50131521-F69D-46C8-96BA-7237F6B0AFA5}">
      <dgm:prSet/>
      <dgm:spPr/>
      <dgm:t>
        <a:bodyPr/>
        <a:lstStyle/>
        <a:p>
          <a:endParaRPr lang="en-US"/>
        </a:p>
      </dgm:t>
    </dgm:pt>
    <dgm:pt modelId="{8AE0D346-3FDD-46CF-88DE-63AFBE731B36}">
      <dgm:prSet custT="1"/>
      <dgm:spPr/>
      <dgm:t>
        <a:bodyPr/>
        <a:lstStyle/>
        <a:p>
          <a:pPr marL="0" lvl="0" indent="0" algn="l" defTabSz="622300">
            <a:lnSpc>
              <a:spcPct val="90000"/>
            </a:lnSpc>
            <a:spcBef>
              <a:spcPct val="0"/>
            </a:spcBef>
            <a:spcAft>
              <a:spcPct val="35000"/>
            </a:spcAft>
            <a:buNone/>
          </a:pPr>
          <a:r>
            <a:rPr lang="en-GB" sz="1200" b="1" kern="120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Regulatory Shortcomings</a:t>
          </a:r>
        </a:p>
        <a:p>
          <a:pPr marL="0" lvl="0" algn="l" defTabSz="577850">
            <a:lnSpc>
              <a:spcPct val="9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Despite warnings, a significant gap persists between rapid innovation in the crypto space and the slower evolution of regulatory frameworks. FTX, for instance, exploited these discrepancies, operating in a regulatory environment that lagged behind its global influence and reach.</a:t>
          </a:r>
          <a:endParaRPr lang="en-US" sz="1200" kern="1200">
            <a:latin typeface="Times New Roman" panose="02020603050405020304" pitchFamily="18" charset="0"/>
            <a:cs typeface="Times New Roman" panose="02020603050405020304" pitchFamily="18" charset="0"/>
          </a:endParaRPr>
        </a:p>
      </dgm:t>
    </dgm:pt>
    <dgm:pt modelId="{1F13894B-01C1-44B8-9896-20964AED3BCE}" type="parTrans" cxnId="{D2D7BD93-ABCD-4E47-8C84-EA2E8CBF2082}">
      <dgm:prSet/>
      <dgm:spPr/>
      <dgm:t>
        <a:bodyPr/>
        <a:lstStyle/>
        <a:p>
          <a:endParaRPr lang="en-US"/>
        </a:p>
      </dgm:t>
    </dgm:pt>
    <dgm:pt modelId="{852B8BBF-0822-4CD7-8458-2E2230766420}" type="sibTrans" cxnId="{D2D7BD93-ABCD-4E47-8C84-EA2E8CBF2082}">
      <dgm:prSet/>
      <dgm:spPr/>
      <dgm:t>
        <a:bodyPr/>
        <a:lstStyle/>
        <a:p>
          <a:endParaRPr lang="en-US"/>
        </a:p>
      </dgm:t>
    </dgm:pt>
    <dgm:pt modelId="{6D3BEE65-E85C-4C44-816B-0BE43AC4F6EF}" type="pres">
      <dgm:prSet presAssocID="{F1776082-6B76-408E-A3C1-B014E0396D22}" presName="root" presStyleCnt="0">
        <dgm:presLayoutVars>
          <dgm:dir/>
          <dgm:resizeHandles val="exact"/>
        </dgm:presLayoutVars>
      </dgm:prSet>
      <dgm:spPr/>
    </dgm:pt>
    <dgm:pt modelId="{C0DD0928-7796-4492-B408-ABB3BE6DCB6A}" type="pres">
      <dgm:prSet presAssocID="{F1776082-6B76-408E-A3C1-B014E0396D22}" presName="container" presStyleCnt="0">
        <dgm:presLayoutVars>
          <dgm:dir/>
          <dgm:resizeHandles val="exact"/>
        </dgm:presLayoutVars>
      </dgm:prSet>
      <dgm:spPr/>
    </dgm:pt>
    <dgm:pt modelId="{7F315E43-1041-44B3-8351-A6D93623072F}" type="pres">
      <dgm:prSet presAssocID="{4FA30CF4-EBE5-491A-96E9-41B7520D3ABD}" presName="compNode" presStyleCnt="0"/>
      <dgm:spPr/>
    </dgm:pt>
    <dgm:pt modelId="{11661302-EE63-46A8-A9AE-E4F62FC7D7A8}" type="pres">
      <dgm:prSet presAssocID="{4FA30CF4-EBE5-491A-96E9-41B7520D3ABD}" presName="iconBgRect" presStyleLbl="bgShp" presStyleIdx="0" presStyleCnt="3"/>
      <dgm:spPr/>
    </dgm:pt>
    <dgm:pt modelId="{123AADF8-9C14-4525-8CDC-F8283E8518D4}" type="pres">
      <dgm:prSet presAssocID="{4FA30CF4-EBE5-491A-96E9-41B7520D3AB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89AE6D26-B488-4085-8334-E478B148679E}" type="pres">
      <dgm:prSet presAssocID="{4FA30CF4-EBE5-491A-96E9-41B7520D3ABD}" presName="spaceRect" presStyleCnt="0"/>
      <dgm:spPr/>
    </dgm:pt>
    <dgm:pt modelId="{D24A2BC9-AE33-443D-B9F0-AE9B9D9BE0F7}" type="pres">
      <dgm:prSet presAssocID="{4FA30CF4-EBE5-491A-96E9-41B7520D3ABD}" presName="textRect" presStyleLbl="revTx" presStyleIdx="0" presStyleCnt="3">
        <dgm:presLayoutVars>
          <dgm:chMax val="1"/>
          <dgm:chPref val="1"/>
        </dgm:presLayoutVars>
      </dgm:prSet>
      <dgm:spPr/>
    </dgm:pt>
    <dgm:pt modelId="{45295931-8884-45F9-AF66-07939613F655}" type="pres">
      <dgm:prSet presAssocID="{C9560DCB-853A-496C-86BB-4ADEF2918DE0}" presName="sibTrans" presStyleLbl="sibTrans2D1" presStyleIdx="0" presStyleCnt="0"/>
      <dgm:spPr/>
    </dgm:pt>
    <dgm:pt modelId="{66F7C2AB-FD8E-409E-9DE6-D030FBD14FDF}" type="pres">
      <dgm:prSet presAssocID="{966844A0-63D1-4A5D-A7B3-AE2DA470A477}" presName="compNode" presStyleCnt="0"/>
      <dgm:spPr/>
    </dgm:pt>
    <dgm:pt modelId="{0E0087C8-1F00-4F11-96DC-0ED7E13D1369}" type="pres">
      <dgm:prSet presAssocID="{966844A0-63D1-4A5D-A7B3-AE2DA470A477}" presName="iconBgRect" presStyleLbl="bgShp" presStyleIdx="1" presStyleCnt="3"/>
      <dgm:spPr/>
    </dgm:pt>
    <dgm:pt modelId="{B73F5C5B-84DC-4CEE-A5A4-66488444077A}" type="pres">
      <dgm:prSet presAssocID="{966844A0-63D1-4A5D-A7B3-AE2DA470A4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76FAA93C-9DA4-41F3-A8D8-08686B97E151}" type="pres">
      <dgm:prSet presAssocID="{966844A0-63D1-4A5D-A7B3-AE2DA470A477}" presName="spaceRect" presStyleCnt="0"/>
      <dgm:spPr/>
    </dgm:pt>
    <dgm:pt modelId="{800BADB9-AEE7-4137-A991-6F0C02B82C93}" type="pres">
      <dgm:prSet presAssocID="{966844A0-63D1-4A5D-A7B3-AE2DA470A477}" presName="textRect" presStyleLbl="revTx" presStyleIdx="1" presStyleCnt="3" custScaleX="115338" custLinFactNeighborX="5229" custLinFactNeighborY="-21397">
        <dgm:presLayoutVars>
          <dgm:chMax val="1"/>
          <dgm:chPref val="1"/>
        </dgm:presLayoutVars>
      </dgm:prSet>
      <dgm:spPr/>
    </dgm:pt>
    <dgm:pt modelId="{855500DF-F2A3-416A-AB56-9AC3D695D44A}" type="pres">
      <dgm:prSet presAssocID="{7D65DD51-5952-4ACC-A729-7ABFA624D3E8}" presName="sibTrans" presStyleLbl="sibTrans2D1" presStyleIdx="0" presStyleCnt="0"/>
      <dgm:spPr/>
    </dgm:pt>
    <dgm:pt modelId="{909B04A7-CEF7-4776-9B0C-7E831FE3599B}" type="pres">
      <dgm:prSet presAssocID="{8AE0D346-3FDD-46CF-88DE-63AFBE731B36}" presName="compNode" presStyleCnt="0"/>
      <dgm:spPr/>
    </dgm:pt>
    <dgm:pt modelId="{C901EA2C-24AD-4490-ADC7-FC70FBA3BD0E}" type="pres">
      <dgm:prSet presAssocID="{8AE0D346-3FDD-46CF-88DE-63AFBE731B36}" presName="iconBgRect" presStyleLbl="bgShp" presStyleIdx="2" presStyleCnt="3"/>
      <dgm:spPr/>
    </dgm:pt>
    <dgm:pt modelId="{6E4F0212-885F-4854-9D6F-B5423433A398}" type="pres">
      <dgm:prSet presAssocID="{8AE0D346-3FDD-46CF-88DE-63AFBE731B3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E21DC3F9-C34F-48D8-AC37-7AA084D6613C}" type="pres">
      <dgm:prSet presAssocID="{8AE0D346-3FDD-46CF-88DE-63AFBE731B36}" presName="spaceRect" presStyleCnt="0"/>
      <dgm:spPr/>
    </dgm:pt>
    <dgm:pt modelId="{ADECCCAC-A672-44F1-82BB-F54B1DE37EC1}" type="pres">
      <dgm:prSet presAssocID="{8AE0D346-3FDD-46CF-88DE-63AFBE731B36}" presName="textRect" presStyleLbl="revTx" presStyleIdx="2" presStyleCnt="3" custLinFactNeighborX="3733" custLinFactNeighborY="-14355">
        <dgm:presLayoutVars>
          <dgm:chMax val="1"/>
          <dgm:chPref val="1"/>
        </dgm:presLayoutVars>
      </dgm:prSet>
      <dgm:spPr/>
    </dgm:pt>
  </dgm:ptLst>
  <dgm:cxnLst>
    <dgm:cxn modelId="{50131521-F69D-46C8-96BA-7237F6B0AFA5}" srcId="{F1776082-6B76-408E-A3C1-B014E0396D22}" destId="{966844A0-63D1-4A5D-A7B3-AE2DA470A477}" srcOrd="1" destOrd="0" parTransId="{D75526C6-C0F5-4DF1-B6CC-0E035118A6D7}" sibTransId="{7D65DD51-5952-4ACC-A729-7ABFA624D3E8}"/>
    <dgm:cxn modelId="{C358B731-7C5B-44C3-8A94-1F521AAB8619}" type="presOf" srcId="{966844A0-63D1-4A5D-A7B3-AE2DA470A477}" destId="{800BADB9-AEE7-4137-A991-6F0C02B82C93}" srcOrd="0" destOrd="0" presId="urn:microsoft.com/office/officeart/2018/2/layout/IconCircleList"/>
    <dgm:cxn modelId="{A451DC5E-1F15-4CE9-BE43-DC2DC8F45ABE}" type="presOf" srcId="{8AE0D346-3FDD-46CF-88DE-63AFBE731B36}" destId="{ADECCCAC-A672-44F1-82BB-F54B1DE37EC1}" srcOrd="0" destOrd="0" presId="urn:microsoft.com/office/officeart/2018/2/layout/IconCircleList"/>
    <dgm:cxn modelId="{5E51E569-FF0F-4895-8692-018120EEE710}" type="presOf" srcId="{7D65DD51-5952-4ACC-A729-7ABFA624D3E8}" destId="{855500DF-F2A3-416A-AB56-9AC3D695D44A}" srcOrd="0" destOrd="0" presId="urn:microsoft.com/office/officeart/2018/2/layout/IconCircleList"/>
    <dgm:cxn modelId="{B5E3A151-F35E-4B40-9187-57E20CF06F3C}" type="presOf" srcId="{F1776082-6B76-408E-A3C1-B014E0396D22}" destId="{6D3BEE65-E85C-4C44-816B-0BE43AC4F6EF}" srcOrd="0" destOrd="0" presId="urn:microsoft.com/office/officeart/2018/2/layout/IconCircleList"/>
    <dgm:cxn modelId="{D2D7BD93-ABCD-4E47-8C84-EA2E8CBF2082}" srcId="{F1776082-6B76-408E-A3C1-B014E0396D22}" destId="{8AE0D346-3FDD-46CF-88DE-63AFBE731B36}" srcOrd="2" destOrd="0" parTransId="{1F13894B-01C1-44B8-9896-20964AED3BCE}" sibTransId="{852B8BBF-0822-4CD7-8458-2E2230766420}"/>
    <dgm:cxn modelId="{EFD4BEA6-C786-41F3-AFBA-DE748322DD1E}" type="presOf" srcId="{C9560DCB-853A-496C-86BB-4ADEF2918DE0}" destId="{45295931-8884-45F9-AF66-07939613F655}" srcOrd="0" destOrd="0" presId="urn:microsoft.com/office/officeart/2018/2/layout/IconCircleList"/>
    <dgm:cxn modelId="{85599EF7-24C0-4EA7-82D3-221856EC71C3}" srcId="{F1776082-6B76-408E-A3C1-B014E0396D22}" destId="{4FA30CF4-EBE5-491A-96E9-41B7520D3ABD}" srcOrd="0" destOrd="0" parTransId="{88F85DC7-A6DC-4303-BB24-6230A300BD40}" sibTransId="{C9560DCB-853A-496C-86BB-4ADEF2918DE0}"/>
    <dgm:cxn modelId="{8D0538FA-C2B4-4363-BF64-149BC2B02043}" type="presOf" srcId="{4FA30CF4-EBE5-491A-96E9-41B7520D3ABD}" destId="{D24A2BC9-AE33-443D-B9F0-AE9B9D9BE0F7}" srcOrd="0" destOrd="0" presId="urn:microsoft.com/office/officeart/2018/2/layout/IconCircleList"/>
    <dgm:cxn modelId="{B43EE9DE-AFBA-461E-B282-02D400DC1E5E}" type="presParOf" srcId="{6D3BEE65-E85C-4C44-816B-0BE43AC4F6EF}" destId="{C0DD0928-7796-4492-B408-ABB3BE6DCB6A}" srcOrd="0" destOrd="0" presId="urn:microsoft.com/office/officeart/2018/2/layout/IconCircleList"/>
    <dgm:cxn modelId="{32E7FA50-97F2-40E1-9070-2102F65D530E}" type="presParOf" srcId="{C0DD0928-7796-4492-B408-ABB3BE6DCB6A}" destId="{7F315E43-1041-44B3-8351-A6D93623072F}" srcOrd="0" destOrd="0" presId="urn:microsoft.com/office/officeart/2018/2/layout/IconCircleList"/>
    <dgm:cxn modelId="{6A86EA6E-CB80-4D80-AC2D-8642E96FC382}" type="presParOf" srcId="{7F315E43-1041-44B3-8351-A6D93623072F}" destId="{11661302-EE63-46A8-A9AE-E4F62FC7D7A8}" srcOrd="0" destOrd="0" presId="urn:microsoft.com/office/officeart/2018/2/layout/IconCircleList"/>
    <dgm:cxn modelId="{D2422D68-9CFD-429D-B630-5B86D31944CA}" type="presParOf" srcId="{7F315E43-1041-44B3-8351-A6D93623072F}" destId="{123AADF8-9C14-4525-8CDC-F8283E8518D4}" srcOrd="1" destOrd="0" presId="urn:microsoft.com/office/officeart/2018/2/layout/IconCircleList"/>
    <dgm:cxn modelId="{6652FA16-72FA-4DD0-98C3-454AA3AE1498}" type="presParOf" srcId="{7F315E43-1041-44B3-8351-A6D93623072F}" destId="{89AE6D26-B488-4085-8334-E478B148679E}" srcOrd="2" destOrd="0" presId="urn:microsoft.com/office/officeart/2018/2/layout/IconCircleList"/>
    <dgm:cxn modelId="{E363CC03-63FA-4F2B-9BF8-B87E7A802047}" type="presParOf" srcId="{7F315E43-1041-44B3-8351-A6D93623072F}" destId="{D24A2BC9-AE33-443D-B9F0-AE9B9D9BE0F7}" srcOrd="3" destOrd="0" presId="urn:microsoft.com/office/officeart/2018/2/layout/IconCircleList"/>
    <dgm:cxn modelId="{D9BA0F1D-761F-40A1-AB1D-D0EF3244AC6E}" type="presParOf" srcId="{C0DD0928-7796-4492-B408-ABB3BE6DCB6A}" destId="{45295931-8884-45F9-AF66-07939613F655}" srcOrd="1" destOrd="0" presId="urn:microsoft.com/office/officeart/2018/2/layout/IconCircleList"/>
    <dgm:cxn modelId="{4BFD095C-52D9-486A-9A5F-B01C5259892A}" type="presParOf" srcId="{C0DD0928-7796-4492-B408-ABB3BE6DCB6A}" destId="{66F7C2AB-FD8E-409E-9DE6-D030FBD14FDF}" srcOrd="2" destOrd="0" presId="urn:microsoft.com/office/officeart/2018/2/layout/IconCircleList"/>
    <dgm:cxn modelId="{04A8842E-76EE-4C6E-A206-1874C1264DAB}" type="presParOf" srcId="{66F7C2AB-FD8E-409E-9DE6-D030FBD14FDF}" destId="{0E0087C8-1F00-4F11-96DC-0ED7E13D1369}" srcOrd="0" destOrd="0" presId="urn:microsoft.com/office/officeart/2018/2/layout/IconCircleList"/>
    <dgm:cxn modelId="{A0E03773-3A9B-4930-B8F7-1038D05E6250}" type="presParOf" srcId="{66F7C2AB-FD8E-409E-9DE6-D030FBD14FDF}" destId="{B73F5C5B-84DC-4CEE-A5A4-66488444077A}" srcOrd="1" destOrd="0" presId="urn:microsoft.com/office/officeart/2018/2/layout/IconCircleList"/>
    <dgm:cxn modelId="{429C3E49-B066-4311-9F2B-EEA63E746CE0}" type="presParOf" srcId="{66F7C2AB-FD8E-409E-9DE6-D030FBD14FDF}" destId="{76FAA93C-9DA4-41F3-A8D8-08686B97E151}" srcOrd="2" destOrd="0" presId="urn:microsoft.com/office/officeart/2018/2/layout/IconCircleList"/>
    <dgm:cxn modelId="{C1F77F18-2CEB-4143-81BA-EF557F9E5F4D}" type="presParOf" srcId="{66F7C2AB-FD8E-409E-9DE6-D030FBD14FDF}" destId="{800BADB9-AEE7-4137-A991-6F0C02B82C93}" srcOrd="3" destOrd="0" presId="urn:microsoft.com/office/officeart/2018/2/layout/IconCircleList"/>
    <dgm:cxn modelId="{D3B4D45E-DECA-4DCE-84A6-C1003DC8549A}" type="presParOf" srcId="{C0DD0928-7796-4492-B408-ABB3BE6DCB6A}" destId="{855500DF-F2A3-416A-AB56-9AC3D695D44A}" srcOrd="3" destOrd="0" presId="urn:microsoft.com/office/officeart/2018/2/layout/IconCircleList"/>
    <dgm:cxn modelId="{17F991E0-E0F7-486F-BD21-80C554A97DEB}" type="presParOf" srcId="{C0DD0928-7796-4492-B408-ABB3BE6DCB6A}" destId="{909B04A7-CEF7-4776-9B0C-7E831FE3599B}" srcOrd="4" destOrd="0" presId="urn:microsoft.com/office/officeart/2018/2/layout/IconCircleList"/>
    <dgm:cxn modelId="{D6ABBDD1-FF90-4B19-89A2-413CFA275F5A}" type="presParOf" srcId="{909B04A7-CEF7-4776-9B0C-7E831FE3599B}" destId="{C901EA2C-24AD-4490-ADC7-FC70FBA3BD0E}" srcOrd="0" destOrd="0" presId="urn:microsoft.com/office/officeart/2018/2/layout/IconCircleList"/>
    <dgm:cxn modelId="{0513BF26-9233-4401-AB4F-64F41517A205}" type="presParOf" srcId="{909B04A7-CEF7-4776-9B0C-7E831FE3599B}" destId="{6E4F0212-885F-4854-9D6F-B5423433A398}" srcOrd="1" destOrd="0" presId="urn:microsoft.com/office/officeart/2018/2/layout/IconCircleList"/>
    <dgm:cxn modelId="{4302EAC4-9CF2-47C1-9D48-47E1811BD889}" type="presParOf" srcId="{909B04A7-CEF7-4776-9B0C-7E831FE3599B}" destId="{E21DC3F9-C34F-48D8-AC37-7AA084D6613C}" srcOrd="2" destOrd="0" presId="urn:microsoft.com/office/officeart/2018/2/layout/IconCircleList"/>
    <dgm:cxn modelId="{AD6287ED-2DDB-4121-A97C-CEA3FDD48E5F}" type="presParOf" srcId="{909B04A7-CEF7-4776-9B0C-7E831FE3599B}" destId="{ADECCCAC-A672-44F1-82BB-F54B1DE37EC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9524C-0C62-4D93-B0AE-71837F2B6B31}">
      <dsp:nvSpPr>
        <dsp:cNvPr id="0" name=""/>
        <dsp:cNvSpPr/>
      </dsp:nvSpPr>
      <dsp:spPr>
        <a:xfrm>
          <a:off x="0" y="2192"/>
          <a:ext cx="8740500" cy="10251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0A371C-7998-4E82-8BA1-49AD71A0DC7F}">
      <dsp:nvSpPr>
        <dsp:cNvPr id="0" name=""/>
        <dsp:cNvSpPr/>
      </dsp:nvSpPr>
      <dsp:spPr>
        <a:xfrm>
          <a:off x="310104" y="232848"/>
          <a:ext cx="563827" cy="563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64E69D9-54E6-48C5-ACC4-3ABB27EBD823}">
      <dsp:nvSpPr>
        <dsp:cNvPr id="0" name=""/>
        <dsp:cNvSpPr/>
      </dsp:nvSpPr>
      <dsp:spPr>
        <a:xfrm>
          <a:off x="1184036" y="2192"/>
          <a:ext cx="3933225" cy="102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4" tIns="108494" rIns="108494" bIns="108494" numCol="1" spcCol="1270" anchor="ctr" anchorCtr="0">
          <a:noAutofit/>
        </a:bodyPr>
        <a:lstStyle/>
        <a:p>
          <a:pPr marL="0" lvl="0" indent="0" algn="l" defTabSz="977900">
            <a:lnSpc>
              <a:spcPct val="90000"/>
            </a:lnSpc>
            <a:spcBef>
              <a:spcPct val="0"/>
            </a:spcBef>
            <a:spcAft>
              <a:spcPct val="35000"/>
            </a:spcAft>
            <a:buNone/>
          </a:pPr>
          <a:r>
            <a:rPr lang="en-US" sz="2200" b="1" i="0" kern="1200">
              <a:solidFill>
                <a:schemeClr val="tx1"/>
              </a:solidFill>
              <a:latin typeface="Times New Roman" panose="02020603050405020304" pitchFamily="18" charset="0"/>
              <a:cs typeface="Times New Roman" panose="02020603050405020304" pitchFamily="18" charset="0"/>
            </a:rPr>
            <a:t>Financial Oversight Lapses</a:t>
          </a:r>
          <a:endParaRPr lang="en-US" sz="2200" b="1" kern="1200">
            <a:solidFill>
              <a:schemeClr val="tx1"/>
            </a:solidFill>
            <a:latin typeface="Times New Roman" panose="02020603050405020304" pitchFamily="18" charset="0"/>
            <a:cs typeface="Times New Roman" panose="02020603050405020304" pitchFamily="18" charset="0"/>
          </a:endParaRPr>
        </a:p>
      </dsp:txBody>
      <dsp:txXfrm>
        <a:off x="1184036" y="2192"/>
        <a:ext cx="3933225" cy="1025140"/>
      </dsp:txXfrm>
    </dsp:sp>
    <dsp:sp modelId="{6FA79966-F63A-454E-A01C-AC8C6EDED2F1}">
      <dsp:nvSpPr>
        <dsp:cNvPr id="0" name=""/>
        <dsp:cNvSpPr/>
      </dsp:nvSpPr>
      <dsp:spPr>
        <a:xfrm>
          <a:off x="5117261" y="2192"/>
          <a:ext cx="3622080" cy="102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4" tIns="108494" rIns="108494" bIns="108494" numCol="1" spcCol="1270" anchor="ctr" anchorCtr="0">
          <a:noAutofit/>
        </a:bodyPr>
        <a:lstStyle/>
        <a:p>
          <a:pPr marL="0" lvl="0" indent="0" algn="l" defTabSz="533400">
            <a:lnSpc>
              <a:spcPct val="90000"/>
            </a:lnSpc>
            <a:spcBef>
              <a:spcPct val="0"/>
            </a:spcBef>
            <a:spcAft>
              <a:spcPct val="35000"/>
            </a:spcAft>
            <a:buNone/>
          </a:pPr>
          <a:r>
            <a:rPr lang="en-US" sz="1200" b="0" i="0" kern="1200">
              <a:solidFill>
                <a:schemeClr val="tx1"/>
              </a:solidFill>
              <a:latin typeface="Times New Roman" panose="02020603050405020304" pitchFamily="18" charset="0"/>
              <a:cs typeface="Times New Roman" panose="02020603050405020304" pitchFamily="18" charset="0"/>
            </a:rPr>
            <a:t>FTX's modern interface masked internal lapses, as crucial financial safeguards were often bypassed. The blurring of lines between company assets and executive funds led to risky mingling of personal and company wealth, eroding foundational trust in the institution.</a:t>
          </a:r>
          <a:endParaRPr lang="en-US" sz="1200" kern="1200">
            <a:solidFill>
              <a:schemeClr val="tx1"/>
            </a:solidFill>
            <a:latin typeface="Times New Roman" panose="02020603050405020304" pitchFamily="18" charset="0"/>
            <a:cs typeface="Times New Roman" panose="02020603050405020304" pitchFamily="18" charset="0"/>
          </a:endParaRPr>
        </a:p>
      </dsp:txBody>
      <dsp:txXfrm>
        <a:off x="5117261" y="2192"/>
        <a:ext cx="3622080" cy="1025140"/>
      </dsp:txXfrm>
    </dsp:sp>
    <dsp:sp modelId="{0CCDD749-0424-4D39-A04F-076A885408E4}">
      <dsp:nvSpPr>
        <dsp:cNvPr id="0" name=""/>
        <dsp:cNvSpPr/>
      </dsp:nvSpPr>
      <dsp:spPr>
        <a:xfrm>
          <a:off x="0" y="1283617"/>
          <a:ext cx="8740500" cy="10251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22CA74-EC52-4833-A60B-914894417BD3}">
      <dsp:nvSpPr>
        <dsp:cNvPr id="0" name=""/>
        <dsp:cNvSpPr/>
      </dsp:nvSpPr>
      <dsp:spPr>
        <a:xfrm>
          <a:off x="310104" y="1514273"/>
          <a:ext cx="563827" cy="563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D7FB79-441A-4C5E-94CF-C67422701BDD}">
      <dsp:nvSpPr>
        <dsp:cNvPr id="0" name=""/>
        <dsp:cNvSpPr/>
      </dsp:nvSpPr>
      <dsp:spPr>
        <a:xfrm>
          <a:off x="1184036" y="1283617"/>
          <a:ext cx="3933225" cy="102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4" tIns="108494" rIns="108494" bIns="108494" numCol="1" spcCol="1270" anchor="ctr" anchorCtr="0">
          <a:noAutofit/>
        </a:bodyPr>
        <a:lstStyle/>
        <a:p>
          <a:pPr marL="0" lvl="0" indent="0" algn="l" defTabSz="977900">
            <a:lnSpc>
              <a:spcPct val="90000"/>
            </a:lnSpc>
            <a:spcBef>
              <a:spcPct val="0"/>
            </a:spcBef>
            <a:spcAft>
              <a:spcPct val="35000"/>
            </a:spcAft>
            <a:buNone/>
          </a:pPr>
          <a:r>
            <a:rPr lang="en-US" sz="2200" b="1" i="0" kern="1200">
              <a:solidFill>
                <a:schemeClr val="tx1"/>
              </a:solidFill>
              <a:latin typeface="Times New Roman" panose="02020603050405020304" pitchFamily="18" charset="0"/>
              <a:cs typeface="Times New Roman" panose="02020603050405020304" pitchFamily="18" charset="0"/>
            </a:rPr>
            <a:t>Risk Management Culture</a:t>
          </a:r>
          <a:endParaRPr lang="en-US" sz="2200" b="1" kern="1200">
            <a:solidFill>
              <a:schemeClr val="tx1"/>
            </a:solidFill>
            <a:latin typeface="Times New Roman" panose="02020603050405020304" pitchFamily="18" charset="0"/>
            <a:cs typeface="Times New Roman" panose="02020603050405020304" pitchFamily="18" charset="0"/>
          </a:endParaRPr>
        </a:p>
      </dsp:txBody>
      <dsp:txXfrm>
        <a:off x="1184036" y="1283617"/>
        <a:ext cx="3933225" cy="1025140"/>
      </dsp:txXfrm>
    </dsp:sp>
    <dsp:sp modelId="{2269D75B-E3A1-4E51-A46F-0D00D72EDF56}">
      <dsp:nvSpPr>
        <dsp:cNvPr id="0" name=""/>
        <dsp:cNvSpPr/>
      </dsp:nvSpPr>
      <dsp:spPr>
        <a:xfrm>
          <a:off x="5117261" y="1283617"/>
          <a:ext cx="3622080" cy="102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4" tIns="108494" rIns="108494" bIns="108494" numCol="1" spcCol="1270" anchor="ctr" anchorCtr="0">
          <a:noAutofit/>
        </a:bodyPr>
        <a:lstStyle/>
        <a:p>
          <a:pPr marL="0" lvl="0" indent="0" algn="l" defTabSz="533400">
            <a:lnSpc>
              <a:spcPct val="90000"/>
            </a:lnSpc>
            <a:spcBef>
              <a:spcPct val="0"/>
            </a:spcBef>
            <a:spcAft>
              <a:spcPct val="35000"/>
            </a:spcAft>
            <a:buNone/>
          </a:pPr>
          <a:r>
            <a:rPr lang="en-US" sz="1200" b="0" i="0" kern="1200">
              <a:solidFill>
                <a:schemeClr val="tx1"/>
              </a:solidFill>
              <a:latin typeface="Times New Roman" panose="02020603050405020304" pitchFamily="18" charset="0"/>
              <a:ea typeface="+mn-ea"/>
              <a:cs typeface="Times New Roman" panose="02020603050405020304" pitchFamily="18" charset="0"/>
            </a:rPr>
            <a:t>At FTX, a culture of high-risk appetite prevailed, propelled by Sam Bankman-</a:t>
          </a:r>
          <a:r>
            <a:rPr lang="en-US" sz="1200" b="0" i="0" kern="1200" err="1">
              <a:solidFill>
                <a:schemeClr val="tx1"/>
              </a:solidFill>
              <a:latin typeface="Times New Roman" panose="02020603050405020304" pitchFamily="18" charset="0"/>
              <a:ea typeface="+mn-ea"/>
              <a:cs typeface="Times New Roman" panose="02020603050405020304" pitchFamily="18" charset="0"/>
            </a:rPr>
            <a:t>Fried's</a:t>
          </a:r>
          <a:r>
            <a:rPr lang="en-US" sz="1200" b="0" i="0" kern="1200">
              <a:solidFill>
                <a:schemeClr val="tx1"/>
              </a:solidFill>
              <a:latin typeface="Times New Roman" panose="02020603050405020304" pitchFamily="18" charset="0"/>
              <a:ea typeface="+mn-ea"/>
              <a:cs typeface="Times New Roman" panose="02020603050405020304" pitchFamily="18" charset="0"/>
            </a:rPr>
            <a:t> leadership. This culture prioritized relentless innovation at the expense of stability, neglecting the necessary risk assessments and prudent management usually inherent in financial operations.</a:t>
          </a:r>
        </a:p>
      </dsp:txBody>
      <dsp:txXfrm>
        <a:off x="5117261" y="1283617"/>
        <a:ext cx="3622080" cy="1025140"/>
      </dsp:txXfrm>
    </dsp:sp>
    <dsp:sp modelId="{0A7B4108-CC9F-4867-83D8-63B54CEB57BF}">
      <dsp:nvSpPr>
        <dsp:cNvPr id="0" name=""/>
        <dsp:cNvSpPr/>
      </dsp:nvSpPr>
      <dsp:spPr>
        <a:xfrm>
          <a:off x="0" y="2565042"/>
          <a:ext cx="8740500" cy="102514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90FE1-9C40-42D0-BE81-F688CA8D3F24}">
      <dsp:nvSpPr>
        <dsp:cNvPr id="0" name=""/>
        <dsp:cNvSpPr/>
      </dsp:nvSpPr>
      <dsp:spPr>
        <a:xfrm>
          <a:off x="310104" y="2795699"/>
          <a:ext cx="563827" cy="563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18C46F-4575-4FB4-A4CE-0F9C8A09A139}">
      <dsp:nvSpPr>
        <dsp:cNvPr id="0" name=""/>
        <dsp:cNvSpPr/>
      </dsp:nvSpPr>
      <dsp:spPr>
        <a:xfrm>
          <a:off x="1184036" y="2565042"/>
          <a:ext cx="3933225" cy="102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4" tIns="108494" rIns="108494" bIns="108494" numCol="1" spcCol="1270" anchor="ctr" anchorCtr="0">
          <a:noAutofit/>
        </a:bodyPr>
        <a:lstStyle/>
        <a:p>
          <a:pPr marL="0" lvl="0" indent="0" algn="l" defTabSz="977900">
            <a:lnSpc>
              <a:spcPct val="90000"/>
            </a:lnSpc>
            <a:spcBef>
              <a:spcPct val="0"/>
            </a:spcBef>
            <a:spcAft>
              <a:spcPct val="35000"/>
            </a:spcAft>
            <a:buNone/>
          </a:pPr>
          <a:r>
            <a:rPr lang="en-US" sz="2200" b="1" i="0" kern="1200">
              <a:solidFill>
                <a:schemeClr val="tx1"/>
              </a:solidFill>
              <a:latin typeface="Times New Roman" panose="02020603050405020304" pitchFamily="18" charset="0"/>
              <a:cs typeface="Times New Roman" panose="02020603050405020304" pitchFamily="18" charset="0"/>
            </a:rPr>
            <a:t>Crisis Escalation</a:t>
          </a:r>
          <a:endParaRPr lang="en-US" sz="2200" b="1" kern="1200">
            <a:solidFill>
              <a:schemeClr val="tx1"/>
            </a:solidFill>
            <a:latin typeface="Times New Roman" panose="02020603050405020304" pitchFamily="18" charset="0"/>
            <a:cs typeface="Times New Roman" panose="02020603050405020304" pitchFamily="18" charset="0"/>
          </a:endParaRPr>
        </a:p>
      </dsp:txBody>
      <dsp:txXfrm>
        <a:off x="1184036" y="2565042"/>
        <a:ext cx="3933225" cy="1025140"/>
      </dsp:txXfrm>
    </dsp:sp>
    <dsp:sp modelId="{9D6FDDAD-FC4F-4614-A6D3-CD0B67160E74}">
      <dsp:nvSpPr>
        <dsp:cNvPr id="0" name=""/>
        <dsp:cNvSpPr/>
      </dsp:nvSpPr>
      <dsp:spPr>
        <a:xfrm>
          <a:off x="5117261" y="2565042"/>
          <a:ext cx="3622080" cy="102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494" tIns="108494" rIns="108494" bIns="108494" numCol="1" spcCol="1270" anchor="ctr" anchorCtr="0">
          <a:noAutofit/>
        </a:bodyPr>
        <a:lstStyle/>
        <a:p>
          <a:pPr marL="0" lvl="0" indent="0" algn="l" defTabSz="533400">
            <a:lnSpc>
              <a:spcPct val="90000"/>
            </a:lnSpc>
            <a:spcBef>
              <a:spcPct val="0"/>
            </a:spcBef>
            <a:spcAft>
              <a:spcPct val="35000"/>
            </a:spcAft>
            <a:buNone/>
          </a:pPr>
          <a:r>
            <a:rPr lang="en-US" sz="1200" b="0" i="0" kern="1200">
              <a:solidFill>
                <a:schemeClr val="tx1"/>
              </a:solidFill>
              <a:latin typeface="Times New Roman" panose="02020603050405020304" pitchFamily="18" charset="0"/>
              <a:ea typeface="+mn-ea"/>
              <a:cs typeface="Times New Roman" panose="02020603050405020304" pitchFamily="18" charset="0"/>
            </a:rPr>
            <a:t>The exposure of FTX's core weaknesses triggered its downfall, starting with investigative reports and escalating to a liquidity crisis as customers hurried to withdraw funds, resulting in a catastrophic collapse that impacted not just FTX but the broader cryptocurrency market.</a:t>
          </a:r>
        </a:p>
      </dsp:txBody>
      <dsp:txXfrm>
        <a:off x="5117261" y="2565042"/>
        <a:ext cx="3622080" cy="1025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61302-EE63-46A8-A9AE-E4F62FC7D7A8}">
      <dsp:nvSpPr>
        <dsp:cNvPr id="0" name=""/>
        <dsp:cNvSpPr/>
      </dsp:nvSpPr>
      <dsp:spPr>
        <a:xfrm>
          <a:off x="189046" y="1271421"/>
          <a:ext cx="721565" cy="72156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AADF8-9C14-4525-8CDC-F8283E8518D4}">
      <dsp:nvSpPr>
        <dsp:cNvPr id="0" name=""/>
        <dsp:cNvSpPr/>
      </dsp:nvSpPr>
      <dsp:spPr>
        <a:xfrm>
          <a:off x="340575" y="1422950"/>
          <a:ext cx="418507" cy="41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4A2BC9-AE33-443D-B9F0-AE9B9D9BE0F7}">
      <dsp:nvSpPr>
        <dsp:cNvPr id="0" name=""/>
        <dsp:cNvSpPr/>
      </dsp:nvSpPr>
      <dsp:spPr>
        <a:xfrm>
          <a:off x="1065232" y="1271421"/>
          <a:ext cx="1700832" cy="721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GB" sz="1200" b="1" kern="1200">
              <a:latin typeface="Times New Roman" panose="02020603050405020304" pitchFamily="18" charset="0"/>
              <a:cs typeface="Times New Roman" panose="02020603050405020304" pitchFamily="18" charset="0"/>
            </a:rPr>
            <a:t>Regulatory Landscape</a:t>
          </a:r>
        </a:p>
        <a:p>
          <a:pPr marL="0" lvl="0" indent="0" algn="l" defTabSz="533400">
            <a:lnSpc>
              <a:spcPct val="9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The cryptocurrency regulation realm is often compared to a new frontier: vast, evolving, and lacking standardized rules. In this context, FTX's rapid ascent illustrates the potential of new digital markets but also underscores the urgent need for comprehensive regulatory frameworks to mitigate the risks accompanying this growth.</a:t>
          </a:r>
          <a:endParaRPr lang="en-US" sz="1200" kern="1200">
            <a:latin typeface="Times New Roman" panose="02020603050405020304" pitchFamily="18" charset="0"/>
            <a:cs typeface="Times New Roman" panose="02020603050405020304" pitchFamily="18" charset="0"/>
          </a:endParaRPr>
        </a:p>
      </dsp:txBody>
      <dsp:txXfrm>
        <a:off x="1065232" y="1271421"/>
        <a:ext cx="1700832" cy="721565"/>
      </dsp:txXfrm>
    </dsp:sp>
    <dsp:sp modelId="{0E0087C8-1F00-4F11-96DC-0ED7E13D1369}">
      <dsp:nvSpPr>
        <dsp:cNvPr id="0" name=""/>
        <dsp:cNvSpPr/>
      </dsp:nvSpPr>
      <dsp:spPr>
        <a:xfrm>
          <a:off x="3062422" y="1271421"/>
          <a:ext cx="721565" cy="72156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F5C5B-84DC-4CEE-A5A4-66488444077A}">
      <dsp:nvSpPr>
        <dsp:cNvPr id="0" name=""/>
        <dsp:cNvSpPr/>
      </dsp:nvSpPr>
      <dsp:spPr>
        <a:xfrm>
          <a:off x="3213950" y="1422950"/>
          <a:ext cx="418507" cy="41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0BADB9-AEE7-4137-A991-6F0C02B82C93}">
      <dsp:nvSpPr>
        <dsp:cNvPr id="0" name=""/>
        <dsp:cNvSpPr/>
      </dsp:nvSpPr>
      <dsp:spPr>
        <a:xfrm>
          <a:off x="3897108" y="1117028"/>
          <a:ext cx="1961706" cy="721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GB" sz="1200" b="1" kern="1200">
              <a:latin typeface="Times New Roman" panose="02020603050405020304" pitchFamily="18" charset="0"/>
              <a:cs typeface="Times New Roman" panose="02020603050405020304" pitchFamily="18" charset="0"/>
            </a:rPr>
            <a:t>Academic and Industry Perspectives</a:t>
          </a:r>
        </a:p>
        <a:p>
          <a:pPr marL="0" lvl="0" indent="0" algn="l" defTabSz="533400">
            <a:lnSpc>
              <a:spcPct val="90000"/>
            </a:lnSpc>
            <a:spcBef>
              <a:spcPct val="0"/>
            </a:spcBef>
            <a:spcAft>
              <a:spcPct val="35000"/>
            </a:spcAft>
            <a:buNone/>
          </a:pPr>
          <a:r>
            <a:rPr lang="en-GB" sz="1200" kern="1200">
              <a:latin typeface="Times New Roman" panose="02020603050405020304" pitchFamily="18" charset="0"/>
              <a:cs typeface="Times New Roman" panose="02020603050405020304" pitchFamily="18" charset="0"/>
            </a:rPr>
            <a:t> </a:t>
          </a:r>
          <a:r>
            <a:rPr lang="en-US" sz="1200" b="0" i="0" kern="1200">
              <a:latin typeface="Times New Roman" panose="02020603050405020304" pitchFamily="18" charset="0"/>
              <a:cs typeface="Times New Roman" panose="02020603050405020304" pitchFamily="18" charset="0"/>
            </a:rPr>
            <a:t>Academic studies and industry reports have consistently highlighted the risks associated with rapidly expanding financial sectors like cryptocurrency. Historical cases like the fall of Mt. Gox emphasize the dangers of operating without strict oversight.</a:t>
          </a:r>
          <a:endParaRPr lang="en-US" sz="1200" kern="1200">
            <a:latin typeface="Times New Roman" panose="02020603050405020304" pitchFamily="18" charset="0"/>
            <a:cs typeface="Times New Roman" panose="02020603050405020304" pitchFamily="18" charset="0"/>
          </a:endParaRPr>
        </a:p>
      </dsp:txBody>
      <dsp:txXfrm>
        <a:off x="3897108" y="1117028"/>
        <a:ext cx="1961706" cy="721565"/>
      </dsp:txXfrm>
    </dsp:sp>
    <dsp:sp modelId="{C901EA2C-24AD-4490-ADC7-FC70FBA3BD0E}">
      <dsp:nvSpPr>
        <dsp:cNvPr id="0" name=""/>
        <dsp:cNvSpPr/>
      </dsp:nvSpPr>
      <dsp:spPr>
        <a:xfrm>
          <a:off x="6066234" y="1271421"/>
          <a:ext cx="721565" cy="72156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F0212-885F-4854-9D6F-B5423433A398}">
      <dsp:nvSpPr>
        <dsp:cNvPr id="0" name=""/>
        <dsp:cNvSpPr/>
      </dsp:nvSpPr>
      <dsp:spPr>
        <a:xfrm>
          <a:off x="6217763" y="1422950"/>
          <a:ext cx="418507" cy="41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ECCCAC-A672-44F1-82BB-F54B1DE37EC1}">
      <dsp:nvSpPr>
        <dsp:cNvPr id="0" name=""/>
        <dsp:cNvSpPr/>
      </dsp:nvSpPr>
      <dsp:spPr>
        <a:xfrm>
          <a:off x="7005913" y="1167840"/>
          <a:ext cx="1700832" cy="721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GB" sz="1200" b="1" kern="1200">
              <a:solidFill>
                <a:srgbClr val="000000">
                  <a:hueOff val="0"/>
                  <a:satOff val="0"/>
                  <a:lumOff val="0"/>
                  <a:alphaOff val="0"/>
                </a:srgbClr>
              </a:solidFill>
              <a:latin typeface="Times New Roman" panose="02020603050405020304" pitchFamily="18" charset="0"/>
              <a:ea typeface="+mn-ea"/>
              <a:cs typeface="Times New Roman" panose="02020603050405020304" pitchFamily="18" charset="0"/>
            </a:rPr>
            <a:t>Regulatory Shortcomings</a:t>
          </a:r>
        </a:p>
        <a:p>
          <a:pPr marL="0" lvl="0" algn="l" defTabSz="577850">
            <a:lnSpc>
              <a:spcPct val="90000"/>
            </a:lnSpc>
            <a:spcBef>
              <a:spcPct val="0"/>
            </a:spcBef>
            <a:spcAft>
              <a:spcPct val="35000"/>
            </a:spcAft>
            <a:buNone/>
          </a:pPr>
          <a:r>
            <a:rPr lang="en-US" sz="1200" b="0" i="0" kern="1200">
              <a:latin typeface="Times New Roman" panose="02020603050405020304" pitchFamily="18" charset="0"/>
              <a:cs typeface="Times New Roman" panose="02020603050405020304" pitchFamily="18" charset="0"/>
            </a:rPr>
            <a:t>Despite warnings, a significant gap persists between rapid innovation in the crypto space and the slower evolution of regulatory frameworks. FTX, for instance, exploited these discrepancies, operating in a regulatory environment that lagged behind its global influence and reach.</a:t>
          </a:r>
          <a:endParaRPr lang="en-US" sz="1200" kern="1200">
            <a:latin typeface="Times New Roman" panose="02020603050405020304" pitchFamily="18" charset="0"/>
            <a:cs typeface="Times New Roman" panose="02020603050405020304" pitchFamily="18" charset="0"/>
          </a:endParaRPr>
        </a:p>
      </dsp:txBody>
      <dsp:txXfrm>
        <a:off x="7005913" y="1167840"/>
        <a:ext cx="1700832" cy="7215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29259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a:latin typeface="Times New Roman" panose="02020603050405020304" pitchFamily="18" charset="0"/>
                <a:cs typeface="Times New Roman" panose="02020603050405020304" pitchFamily="18" charset="0"/>
              </a:rPr>
              <a:t>FTX risk management strategies were working or were waiting to fail since 2019 , it is suggested that LUNA crash had a significant affect on Alameda a sister company of FTX owned by Sam Bankman Fried (SBF) ,</a:t>
            </a:r>
          </a:p>
          <a:p>
            <a:r>
              <a:rPr lang="en-US" b="0">
                <a:latin typeface="Times New Roman" panose="02020603050405020304" pitchFamily="18" charset="0"/>
                <a:cs typeface="Times New Roman" panose="02020603050405020304" pitchFamily="18" charset="0"/>
              </a:rPr>
              <a:t>Alameda’s Investment in LUNA had affected its assets and to save Alameda SBF resorted illegal means to save Alameda </a:t>
            </a:r>
          </a:p>
        </p:txBody>
      </p:sp>
    </p:spTree>
    <p:extLst>
      <p:ext uri="{BB962C8B-B14F-4D97-AF65-F5344CB8AC3E}">
        <p14:creationId xmlns:p14="http://schemas.microsoft.com/office/powerpoint/2010/main" val="326089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291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360615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03ca5f7b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03ca5f7b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d03ca5f7b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d03ca5f7b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b="0">
                <a:latin typeface="+mn-lt"/>
                <a:cs typeface="Times New Roman" panose="02020603050405020304" pitchFamily="18" charset="0"/>
              </a:rPr>
              <a:t>The FTX saga has reignited debates about how to regulate the cryptocurrency industry. </a:t>
            </a:r>
          </a:p>
          <a:p>
            <a:pPr marL="171450" lvl="0" indent="-171450" algn="l" rtl="0">
              <a:spcBef>
                <a:spcPts val="0"/>
              </a:spcBef>
              <a:spcAft>
                <a:spcPts val="0"/>
              </a:spcAft>
            </a:pPr>
            <a:r>
              <a:rPr lang="en-US" b="0">
                <a:latin typeface="+mn-lt"/>
                <a:cs typeface="Times New Roman" panose="02020603050405020304" pitchFamily="18" charset="0"/>
              </a:rPr>
              <a:t>The incident has prompted calls for stronger rules and enforcement from lawmakers like Senator Elizabeth Warren. </a:t>
            </a:r>
          </a:p>
          <a:p>
            <a:pPr marL="171450" lvl="0" indent="-171450" algn="l" rtl="0">
              <a:spcBef>
                <a:spcPts val="0"/>
              </a:spcBef>
              <a:spcAft>
                <a:spcPts val="0"/>
              </a:spcAft>
            </a:pPr>
            <a:r>
              <a:rPr lang="en-US" b="0">
                <a:latin typeface="+mn-lt"/>
                <a:cs typeface="Times New Roman" panose="02020603050405020304" pitchFamily="18" charset="0"/>
              </a:rPr>
              <a:t>Regulators are expected to redouble their crypto enforcement activities, with the SEC potentially pursuing claims of fraud and financial misconduct</a:t>
            </a:r>
            <a:r>
              <a:rPr lang="en-US" b="0">
                <a:latin typeface="Abadi Extra Light" panose="020F0502020204030204" pitchFamily="34" charset="0"/>
                <a:cs typeface="Times New Roman" panose="02020603050405020304" pitchFamily="18" charset="0"/>
              </a:rPr>
              <a:t>.</a:t>
            </a:r>
            <a:endParaRPr b="0">
              <a:latin typeface="Abadi Extra Light" panose="020F0502020204030204" pitchFamily="34" charset="0"/>
              <a:cs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8085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03ca5f7b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03ca5f7b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4476750" y="1892825"/>
            <a:ext cx="4895850" cy="572700"/>
          </a:xfrm>
        </p:spPr>
        <p:txBody>
          <a:bodyPr spcFirstLastPara="1" wrap="square" lIns="91425" tIns="91425" rIns="91425" bIns="91425" anchor="ctr" anchorCtr="0">
            <a:noAutofit/>
          </a:bodyPr>
          <a:lstStyle/>
          <a:p>
            <a:pPr marL="0" lvl="0" indent="0" rtl="0">
              <a:lnSpc>
                <a:spcPct val="90000"/>
              </a:lnSpc>
              <a:spcBef>
                <a:spcPts val="0"/>
              </a:spcBef>
              <a:spcAft>
                <a:spcPts val="0"/>
              </a:spcAft>
              <a:buNone/>
            </a:pPr>
            <a:r>
              <a:rPr lang="en-US" sz="2000" b="1" i="0">
                <a:effectLst/>
                <a:highlight>
                  <a:srgbClr val="FFFFFF"/>
                </a:highlight>
              </a:rPr>
              <a:t>The FTX Crash: </a:t>
            </a:r>
            <a:br>
              <a:rPr lang="en-US" sz="2000" b="1" i="0">
                <a:effectLst/>
                <a:highlight>
                  <a:srgbClr val="FFFFFF"/>
                </a:highlight>
              </a:rPr>
            </a:br>
            <a:r>
              <a:rPr lang="en-US" sz="2000" b="0" i="0">
                <a:effectLst/>
                <a:highlight>
                  <a:srgbClr val="FFFFFF"/>
                </a:highlight>
              </a:rPr>
              <a:t>A Case Study in Operational Failure</a:t>
            </a:r>
            <a:endParaRPr lang="en-US" sz="2000"/>
          </a:p>
        </p:txBody>
      </p:sp>
      <p:pic>
        <p:nvPicPr>
          <p:cNvPr id="3" name="Picture 2">
            <a:extLst>
              <a:ext uri="{FF2B5EF4-FFF2-40B4-BE49-F238E27FC236}">
                <a16:creationId xmlns:a16="http://schemas.microsoft.com/office/drawing/2014/main" id="{72751564-3801-E613-04D6-C7F7ECF3AC38}"/>
              </a:ext>
            </a:extLst>
          </p:cNvPr>
          <p:cNvPicPr>
            <a:picLocks noChangeAspect="1"/>
          </p:cNvPicPr>
          <p:nvPr/>
        </p:nvPicPr>
        <p:blipFill rotWithShape="1">
          <a:blip r:embed="rId3"/>
          <a:srcRect l="16978" r="19227"/>
          <a:stretch/>
        </p:blipFill>
        <p:spPr>
          <a:xfrm>
            <a:off x="311700" y="1208225"/>
            <a:ext cx="4165050" cy="3264408"/>
          </a:xfrm>
          <a:prstGeom prst="rect">
            <a:avLst/>
          </a:prstGeom>
          <a:noFill/>
          <a:ln>
            <a:noFill/>
          </a:ln>
        </p:spPr>
      </p:pic>
      <p:sp>
        <p:nvSpPr>
          <p:cNvPr id="55" name="Google Shape;55;p13"/>
          <p:cNvSpPr txBox="1">
            <a:spLocks noGrp="1"/>
          </p:cNvSpPr>
          <p:nvPr>
            <p:ph type="body" idx="4294967295"/>
          </p:nvPr>
        </p:nvSpPr>
        <p:spPr>
          <a:xfrm>
            <a:off x="4667252" y="2571750"/>
            <a:ext cx="4165050" cy="662633"/>
          </a:xfrm>
        </p:spPr>
        <p:txBody>
          <a:bodyPr spcFirstLastPara="1" lIns="91425" tIns="91425" rIns="91425" bIns="91425" anchor="t" anchorCtr="0">
            <a:normAutofit/>
          </a:bodyPr>
          <a:lstStyle/>
          <a:p>
            <a:pPr marL="0" lvl="0" indent="0" algn="ctr">
              <a:spcAft>
                <a:spcPts val="600"/>
              </a:spcAft>
              <a:buClr>
                <a:srgbClr val="000000"/>
              </a:buClr>
              <a:buFont typeface="Arial"/>
              <a:buNone/>
            </a:pPr>
            <a:r>
              <a:rPr lang="en-US" b="0" i="1" u="none" strike="noStrike" cap="none" dirty="0">
                <a:solidFill>
                  <a:schemeClr val="dk1"/>
                </a:solidFill>
              </a:rPr>
              <a:t> </a:t>
            </a:r>
          </a:p>
          <a:p>
            <a:pPr marL="0" lvl="0" indent="0" algn="ctr">
              <a:spcAft>
                <a:spcPts val="600"/>
              </a:spcAft>
              <a:buClr>
                <a:srgbClr val="000000"/>
              </a:buClr>
              <a:buFont typeface="Arial"/>
              <a:buNone/>
            </a:pPr>
            <a:endParaRPr lang="en-US" b="0" i="1" u="none" strike="noStrike" cap="none"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557320"/>
            <a:ext cx="8520600" cy="572700"/>
          </a:xfrm>
        </p:spPr>
        <p:txBody>
          <a:bodyPr spcFirstLastPara="1" wrap="square" lIns="91425" tIns="91425" rIns="91425" bIns="91425" anchor="ctr" anchorCtr="0">
            <a:noAutofit/>
          </a:bodyPr>
          <a:lstStyle/>
          <a:p>
            <a:pPr marL="0" lvl="0" indent="0" rtl="0">
              <a:lnSpc>
                <a:spcPct val="90000"/>
              </a:lnSpc>
              <a:spcBef>
                <a:spcPts val="1400"/>
              </a:spcBef>
              <a:spcAft>
                <a:spcPts val="0"/>
              </a:spcAft>
              <a:buClr>
                <a:schemeClr val="dk1"/>
              </a:buClr>
              <a:buSzPct val="66666"/>
              <a:buFont typeface="Arial"/>
              <a:buNone/>
            </a:pPr>
            <a:r>
              <a:rPr lang="en-US" sz="2900" b="1">
                <a:highlight>
                  <a:srgbClr val="FFFFFF"/>
                </a:highlight>
                <a:latin typeface="Times New Roman" panose="02020603050405020304" pitchFamily="18" charset="0"/>
                <a:cs typeface="Times New Roman" panose="02020603050405020304" pitchFamily="18" charset="0"/>
              </a:rPr>
              <a:t>Literature Review</a:t>
            </a:r>
            <a:endParaRPr lang="en-US" sz="2900">
              <a:latin typeface="Times New Roman" panose="02020603050405020304" pitchFamily="18" charset="0"/>
              <a:cs typeface="Times New Roman" panose="02020603050405020304" pitchFamily="18" charset="0"/>
            </a:endParaRPr>
          </a:p>
        </p:txBody>
      </p:sp>
      <p:graphicFrame>
        <p:nvGraphicFramePr>
          <p:cNvPr id="69" name="Google Shape;67;p15">
            <a:extLst>
              <a:ext uri="{FF2B5EF4-FFF2-40B4-BE49-F238E27FC236}">
                <a16:creationId xmlns:a16="http://schemas.microsoft.com/office/drawing/2014/main" id="{28D73197-6CA1-A5B4-839C-558B70881977}"/>
              </a:ext>
            </a:extLst>
          </p:cNvPr>
          <p:cNvGraphicFramePr/>
          <p:nvPr>
            <p:extLst>
              <p:ext uri="{D42A27DB-BD31-4B8C-83A1-F6EECF244321}">
                <p14:modId xmlns:p14="http://schemas.microsoft.com/office/powerpoint/2010/main" val="1751939155"/>
              </p:ext>
            </p:extLst>
          </p:nvPr>
        </p:nvGraphicFramePr>
        <p:xfrm>
          <a:off x="108500" y="1208225"/>
          <a:ext cx="8832300" cy="32644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981F54-D96A-DD76-BE20-214E2A4789C8}"/>
              </a:ext>
            </a:extLst>
          </p:cNvPr>
          <p:cNvSpPr txBox="1"/>
          <p:nvPr/>
        </p:nvSpPr>
        <p:spPr>
          <a:xfrm>
            <a:off x="311700" y="445025"/>
            <a:ext cx="8520600" cy="572700"/>
          </a:xfrm>
          <a:prstGeom prst="rect">
            <a:avLst/>
          </a:prstGeom>
          <a:noFill/>
          <a:ln>
            <a:noFill/>
          </a:ln>
        </p:spPr>
        <p:txBody>
          <a:bodyPr spcFirstLastPara="1" wrap="square" lIns="91425" tIns="91425" rIns="91425" bIns="91425" rtlCol="0" anchor="ctr" anchorCtr="0">
            <a:normAutofit/>
          </a:bodyPr>
          <a:lstStyle/>
          <a:p>
            <a:pPr>
              <a:lnSpc>
                <a:spcPct val="90000"/>
              </a:lnSpc>
              <a:spcAft>
                <a:spcPts val="600"/>
              </a:spcAft>
              <a:buClr>
                <a:schemeClr val="dk1"/>
              </a:buClr>
              <a:buSzPts val="4800"/>
            </a:pPr>
            <a:r>
              <a:rPr lang="en-US" sz="1900" b="1" i="0" u="none" strike="noStrike" cap="none">
                <a:solidFill>
                  <a:schemeClr val="dk1"/>
                </a:solidFill>
              </a:rPr>
              <a:t>Preventing Future Crises - Lessons from FTX</a:t>
            </a:r>
          </a:p>
        </p:txBody>
      </p:sp>
      <p:graphicFrame>
        <p:nvGraphicFramePr>
          <p:cNvPr id="4" name="Table 3">
            <a:extLst>
              <a:ext uri="{FF2B5EF4-FFF2-40B4-BE49-F238E27FC236}">
                <a16:creationId xmlns:a16="http://schemas.microsoft.com/office/drawing/2014/main" id="{24809898-2B2E-8AB5-6DD3-AB5C82E1B5A1}"/>
              </a:ext>
            </a:extLst>
          </p:cNvPr>
          <p:cNvGraphicFramePr>
            <a:graphicFrameLocks noGrp="1"/>
          </p:cNvGraphicFramePr>
          <p:nvPr>
            <p:extLst>
              <p:ext uri="{D42A27DB-BD31-4B8C-83A1-F6EECF244321}">
                <p14:modId xmlns:p14="http://schemas.microsoft.com/office/powerpoint/2010/main" val="3586426069"/>
              </p:ext>
            </p:extLst>
          </p:nvPr>
        </p:nvGraphicFramePr>
        <p:xfrm>
          <a:off x="311701" y="1017725"/>
          <a:ext cx="8641799" cy="3982028"/>
        </p:xfrm>
        <a:graphic>
          <a:graphicData uri="http://schemas.openxmlformats.org/drawingml/2006/table">
            <a:tbl>
              <a:tblPr firstRow="1" bandRow="1">
                <a:solidFill>
                  <a:schemeClr val="accent1">
                    <a:lumMod val="20000"/>
                    <a:lumOff val="80000"/>
                  </a:schemeClr>
                </a:solidFill>
                <a:tableStyleId>{9D7B26C5-4107-4FEC-AEDC-1716B250A1EF}</a:tableStyleId>
              </a:tblPr>
              <a:tblGrid>
                <a:gridCol w="1744311">
                  <a:extLst>
                    <a:ext uri="{9D8B030D-6E8A-4147-A177-3AD203B41FA5}">
                      <a16:colId xmlns:a16="http://schemas.microsoft.com/office/drawing/2014/main" val="1175972703"/>
                    </a:ext>
                  </a:extLst>
                </a:gridCol>
                <a:gridCol w="2933136">
                  <a:extLst>
                    <a:ext uri="{9D8B030D-6E8A-4147-A177-3AD203B41FA5}">
                      <a16:colId xmlns:a16="http://schemas.microsoft.com/office/drawing/2014/main" val="3232186423"/>
                    </a:ext>
                  </a:extLst>
                </a:gridCol>
                <a:gridCol w="3964352">
                  <a:extLst>
                    <a:ext uri="{9D8B030D-6E8A-4147-A177-3AD203B41FA5}">
                      <a16:colId xmlns:a16="http://schemas.microsoft.com/office/drawing/2014/main" val="3680378879"/>
                    </a:ext>
                  </a:extLst>
                </a:gridCol>
              </a:tblGrid>
              <a:tr h="390405">
                <a:tc>
                  <a:txBody>
                    <a:bodyPr/>
                    <a:lstStyle/>
                    <a:p>
                      <a:pPr lvl="1" algn="ctr" rtl="0" fontAlgn="b"/>
                      <a:r>
                        <a:rPr lang="en-US" sz="1200" b="1" cap="all" spc="60">
                          <a:solidFill>
                            <a:schemeClr val="tx1"/>
                          </a:solidFill>
                          <a:effectLst/>
                          <a:latin typeface="Times New Roman" panose="02020603050405020304" pitchFamily="18" charset="0"/>
                          <a:cs typeface="Times New Roman" panose="02020603050405020304" pitchFamily="18" charset="0"/>
                        </a:rPr>
                        <a:t>Governance Aspect</a:t>
                      </a:r>
                    </a:p>
                  </a:txBody>
                  <a:tcPr marL="86499" marR="86499" marT="86499" marB="86499" anchor="b">
                    <a:lnL w="12700" cmpd="sng">
                      <a:noFill/>
                    </a:lnL>
                    <a:lnR w="12700" cmpd="sng">
                      <a:noFill/>
                    </a:lnR>
                    <a:lnT w="12700" cmpd="sng">
                      <a:noFill/>
                    </a:lnT>
                    <a:lnB w="38100" cmpd="sng">
                      <a:noFill/>
                    </a:lnB>
                    <a:noFill/>
                  </a:tcPr>
                </a:tc>
                <a:tc>
                  <a:txBody>
                    <a:bodyPr/>
                    <a:lstStyle/>
                    <a:p>
                      <a:pPr lvl="1" algn="ctr" rtl="0" fontAlgn="b"/>
                      <a:r>
                        <a:rPr lang="en-US" sz="1200" b="1" cap="all" spc="60">
                          <a:solidFill>
                            <a:schemeClr val="tx1"/>
                          </a:solidFill>
                          <a:effectLst/>
                          <a:latin typeface="Times New Roman" panose="02020603050405020304" pitchFamily="18" charset="0"/>
                          <a:cs typeface="Times New Roman" panose="02020603050405020304" pitchFamily="18" charset="0"/>
                        </a:rPr>
                        <a:t>FTX Failure Insights</a:t>
                      </a:r>
                    </a:p>
                  </a:txBody>
                  <a:tcPr marL="86499" marR="86499" marT="86499" marB="86499" anchor="b">
                    <a:lnL w="12700" cmpd="sng">
                      <a:noFill/>
                    </a:lnL>
                    <a:lnR w="12700" cmpd="sng">
                      <a:noFill/>
                    </a:lnR>
                    <a:lnT w="12700" cmpd="sng">
                      <a:noFill/>
                    </a:lnT>
                    <a:lnB w="38100" cmpd="sng">
                      <a:noFill/>
                    </a:lnB>
                    <a:noFill/>
                  </a:tcPr>
                </a:tc>
                <a:tc>
                  <a:txBody>
                    <a:bodyPr/>
                    <a:lstStyle/>
                    <a:p>
                      <a:pPr lvl="1" algn="ctr" rtl="0" fontAlgn="b"/>
                      <a:r>
                        <a:rPr lang="en-US" sz="1200" b="1" cap="all" spc="60">
                          <a:solidFill>
                            <a:schemeClr val="tx1"/>
                          </a:solidFill>
                          <a:effectLst/>
                          <a:latin typeface="Times New Roman" panose="02020603050405020304" pitchFamily="18" charset="0"/>
                          <a:cs typeface="Times New Roman" panose="02020603050405020304" pitchFamily="18" charset="0"/>
                        </a:rPr>
                        <a:t>Recommended Preventative Measures</a:t>
                      </a:r>
                    </a:p>
                  </a:txBody>
                  <a:tcPr marL="86499" marR="86499" marT="86499" marB="86499" anchor="b">
                    <a:lnL w="12700" cmpd="sng">
                      <a:noFill/>
                    </a:lnL>
                    <a:lnR w="12700" cmpd="sng">
                      <a:noFill/>
                    </a:lnR>
                    <a:lnT w="12700" cmpd="sng">
                      <a:noFill/>
                    </a:lnT>
                    <a:lnB w="38100" cmpd="sng">
                      <a:noFill/>
                    </a:lnB>
                    <a:noFill/>
                  </a:tcPr>
                </a:tc>
                <a:extLst>
                  <a:ext uri="{0D108BD9-81ED-4DB2-BD59-A6C34878D82A}">
                    <a16:rowId xmlns:a16="http://schemas.microsoft.com/office/drawing/2014/main" val="3778156657"/>
                  </a:ext>
                </a:extLst>
              </a:tr>
              <a:tr h="688654">
                <a:tc>
                  <a:txBody>
                    <a:bodyPr/>
                    <a:lstStyle/>
                    <a:p>
                      <a:pPr algn="ctr" rtl="0" fontAlgn="b"/>
                      <a:r>
                        <a:rPr lang="en-US" sz="1200" b="1" cap="none" spc="0">
                          <a:solidFill>
                            <a:schemeClr val="tx1"/>
                          </a:solidFill>
                          <a:effectLst/>
                          <a:latin typeface="Times New Roman" panose="02020603050405020304" pitchFamily="18" charset="0"/>
                          <a:cs typeface="Times New Roman" panose="02020603050405020304" pitchFamily="18" charset="0"/>
                        </a:rPr>
                        <a:t>Independent Boards</a:t>
                      </a:r>
                    </a:p>
                  </a:txBody>
                  <a:tcPr marL="25300" marR="7071" marT="7228" marB="57666" anchor="ctr">
                    <a:lnL w="12700" cmpd="sng">
                      <a:noFill/>
                      <a:prstDash val="solid"/>
                    </a:lnL>
                    <a:lnR w="12700" cmpd="sng">
                      <a:noFill/>
                      <a:prstDash val="solid"/>
                    </a:lnR>
                    <a:lnT w="38100" cmpd="sng">
                      <a:noFill/>
                    </a:lnT>
                    <a:lnB w="12700" cmpd="sng">
                      <a:noFill/>
                      <a:prstDash val="solid"/>
                    </a:lnB>
                    <a:no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The absence of an independent board led to unchecked executive decisions and risky behaviors.</a:t>
                      </a:r>
                    </a:p>
                  </a:txBody>
                  <a:tcPr marL="25300" marR="7071" marT="7228" marB="57666" anchor="ctr">
                    <a:lnL w="12700" cmpd="sng">
                      <a:noFill/>
                      <a:prstDash val="solid"/>
                    </a:lnL>
                    <a:lnR w="12700" cmpd="sng">
                      <a:noFill/>
                      <a:prstDash val="solid"/>
                    </a:lnR>
                    <a:lnT w="38100" cmpd="sng">
                      <a:noFill/>
                    </a:lnT>
                    <a:lnB w="12700" cmpd="sng">
                      <a:noFill/>
                      <a:prstDash val="solid"/>
                    </a:lnB>
                    <a:no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Establish independent boards with experienced directors to ensure oversight and responsible governance in high-risk industries.</a:t>
                      </a:r>
                    </a:p>
                  </a:txBody>
                  <a:tcPr marL="25300" marR="7071" marT="7228" marB="57666"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490087977"/>
                  </a:ext>
                </a:extLst>
              </a:tr>
              <a:tr h="688654">
                <a:tc>
                  <a:txBody>
                    <a:bodyPr/>
                    <a:lstStyle/>
                    <a:p>
                      <a:pPr algn="ctr" rtl="0" fontAlgn="b"/>
                      <a:r>
                        <a:rPr lang="en-US" sz="1200" b="1" cap="none" spc="0">
                          <a:solidFill>
                            <a:schemeClr val="tx1"/>
                          </a:solidFill>
                          <a:effectLst/>
                          <a:latin typeface="Times New Roman" panose="02020603050405020304" pitchFamily="18" charset="0"/>
                          <a:cs typeface="Times New Roman" panose="02020603050405020304" pitchFamily="18" charset="0"/>
                        </a:rPr>
                        <a:t>Internal Controls</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FTX's failure in internal controls, particularly in segregating customer funds, led to significant financial mismanagement.</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Implement stringent internal controls, including segregation of customer funds and centralized cash management.</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539253704"/>
                  </a:ext>
                </a:extLst>
              </a:tr>
              <a:tr h="688654">
                <a:tc>
                  <a:txBody>
                    <a:bodyPr/>
                    <a:lstStyle/>
                    <a:p>
                      <a:pPr algn="ctr" rtl="0" fontAlgn="b"/>
                      <a:r>
                        <a:rPr lang="en-US" sz="1200" b="1" cap="none" spc="0">
                          <a:solidFill>
                            <a:schemeClr val="tx1"/>
                          </a:solidFill>
                          <a:effectLst/>
                          <a:latin typeface="Times New Roman" panose="02020603050405020304" pitchFamily="18" charset="0"/>
                          <a:cs typeface="Times New Roman" panose="02020603050405020304" pitchFamily="18" charset="0"/>
                        </a:rPr>
                        <a:t>Critical Roles</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Lack of qualified personnel in key financial, accounting, and risk management roles contributed to poor management decisions.</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Hire skilled professionals in critical roles to ensure sound decision-making and adherence to industry best practices.</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2488726"/>
                  </a:ext>
                </a:extLst>
              </a:tr>
              <a:tr h="688654">
                <a:tc>
                  <a:txBody>
                    <a:bodyPr/>
                    <a:lstStyle/>
                    <a:p>
                      <a:pPr algn="ctr" rtl="0" fontAlgn="b"/>
                      <a:r>
                        <a:rPr lang="en-US" sz="1200" b="1" cap="none" spc="0">
                          <a:solidFill>
                            <a:schemeClr val="tx1"/>
                          </a:solidFill>
                          <a:effectLst/>
                          <a:latin typeface="Times New Roman" panose="02020603050405020304" pitchFamily="18" charset="0"/>
                          <a:cs typeface="Times New Roman" panose="02020603050405020304" pitchFamily="18" charset="0"/>
                        </a:rPr>
                        <a:t>Regular Audits</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Inadequate auditing at FTX allowed financial discrepancies to go undetected, obscuring the true financial state.</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Conduct regular and thorough audits by independent auditors to maintain accurate and transparent financial records.</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3771163173"/>
                  </a:ext>
                </a:extLst>
              </a:tr>
              <a:tr h="688654">
                <a:tc>
                  <a:txBody>
                    <a:bodyPr/>
                    <a:lstStyle/>
                    <a:p>
                      <a:pPr algn="ctr" rtl="0" fontAlgn="b"/>
                      <a:r>
                        <a:rPr lang="en-US" sz="1200" b="1" cap="none" spc="0">
                          <a:solidFill>
                            <a:schemeClr val="tx1"/>
                          </a:solidFill>
                          <a:effectLst/>
                          <a:latin typeface="Times New Roman" panose="02020603050405020304" pitchFamily="18" charset="0"/>
                          <a:cs typeface="Times New Roman" panose="02020603050405020304" pitchFamily="18" charset="0"/>
                        </a:rPr>
                        <a:t>Transparency</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FTX's lack of transparency in operations and undisclosed conflicts of interest eroded trust and led to its collapse.</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noFill/>
                  </a:tcPr>
                </a:tc>
                <a:tc>
                  <a:txBody>
                    <a:bodyPr/>
                    <a:lstStyle/>
                    <a:p>
                      <a:pPr rtl="0" fontAlgn="b"/>
                      <a:r>
                        <a:rPr lang="en-US" sz="1200" cap="none" spc="0">
                          <a:solidFill>
                            <a:schemeClr val="tx1"/>
                          </a:solidFill>
                          <a:effectLst/>
                          <a:latin typeface="Times New Roman" panose="02020603050405020304" pitchFamily="18" charset="0"/>
                          <a:cs typeface="Times New Roman" panose="02020603050405020304" pitchFamily="18" charset="0"/>
                        </a:rPr>
                        <a:t>Ensure transparency in business practices, ownership structures, and disclose potential conflicts of interest.</a:t>
                      </a:r>
                    </a:p>
                  </a:txBody>
                  <a:tcPr marL="25300" marR="7071" marT="7228" marB="5766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05008954"/>
                  </a:ext>
                </a:extLst>
              </a:tr>
            </a:tbl>
          </a:graphicData>
        </a:graphic>
      </p:graphicFrame>
    </p:spTree>
    <p:extLst>
      <p:ext uri="{BB962C8B-B14F-4D97-AF65-F5344CB8AC3E}">
        <p14:creationId xmlns:p14="http://schemas.microsoft.com/office/powerpoint/2010/main" val="1569984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F0375-18DF-1E8B-03D5-B527FC0E2076}"/>
              </a:ext>
            </a:extLst>
          </p:cNvPr>
          <p:cNvSpPr txBox="1"/>
          <p:nvPr/>
        </p:nvSpPr>
        <p:spPr>
          <a:xfrm>
            <a:off x="311700" y="445025"/>
            <a:ext cx="8520600" cy="572700"/>
          </a:xfrm>
          <a:prstGeom prst="rect">
            <a:avLst/>
          </a:prstGeom>
          <a:noFill/>
          <a:ln>
            <a:noFill/>
          </a:ln>
        </p:spPr>
        <p:txBody>
          <a:bodyPr spcFirstLastPara="1" wrap="square" lIns="91425" tIns="91425" rIns="91425" bIns="91425" rtlCol="0" anchor="ctr" anchorCtr="0">
            <a:normAutofit/>
          </a:bodyPr>
          <a:lstStyle/>
          <a:p>
            <a:pPr>
              <a:lnSpc>
                <a:spcPct val="90000"/>
              </a:lnSpc>
              <a:spcAft>
                <a:spcPts val="600"/>
              </a:spcAft>
              <a:buClr>
                <a:schemeClr val="dk1"/>
              </a:buClr>
              <a:buSzPts val="4800"/>
            </a:pPr>
            <a:r>
              <a:rPr lang="en-US" sz="1900" b="1" i="0" u="none" strike="noStrike" cap="none">
                <a:solidFill>
                  <a:schemeClr val="dk1"/>
                </a:solidFill>
              </a:rPr>
              <a:t>Conclusion</a:t>
            </a:r>
          </a:p>
        </p:txBody>
      </p:sp>
      <p:sp>
        <p:nvSpPr>
          <p:cNvPr id="8" name="Rectangle 3">
            <a:extLst>
              <a:ext uri="{FF2B5EF4-FFF2-40B4-BE49-F238E27FC236}">
                <a16:creationId xmlns:a16="http://schemas.microsoft.com/office/drawing/2014/main" id="{AAB1C5FD-141F-4BC0-1E1F-E2389540A4A2}"/>
              </a:ext>
            </a:extLst>
          </p:cNvPr>
          <p:cNvSpPr>
            <a:spLocks noChangeArrowheads="1"/>
          </p:cNvSpPr>
          <p:nvPr/>
        </p:nvSpPr>
        <p:spPr bwMode="auto">
          <a:xfrm>
            <a:off x="311700" y="1208225"/>
            <a:ext cx="8520600" cy="3264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lvl="0" indent="0" defTabSz="914400" eaLnBrk="0" fontAlgn="base" latinLnBrk="0" hangingPunct="0">
              <a:lnSpc>
                <a:spcPct val="90000"/>
              </a:lnSpc>
              <a:spcAft>
                <a:spcPts val="600"/>
              </a:spcAft>
              <a:buSzTx/>
              <a:buFont typeface="Arial"/>
              <a:buNone/>
              <a:tabLst/>
            </a:pPr>
            <a:r>
              <a:rPr kumimoji="0" lang="en-US" altLang="en-US" sz="1500" b="0" i="0" u="none" strike="noStrike" cap="none" normalizeH="0" baseline="0">
                <a:ln>
                  <a:noFill/>
                </a:ln>
                <a:solidFill>
                  <a:schemeClr val="dk1"/>
                </a:solidFill>
                <a:effectLst/>
              </a:rPr>
              <a:t>The FTX collapse, reminiscent of the 2008 financial crisis, underscores the dangers of unchecked risk and lack of regulation. Contributing to the downfall were not only failures within the crypto industry but also questionable practices at affiliated entities like Alameda Research. To avoid repeating history, the crypto sector must adopt transparency, robust regulation, and responsible risk management. This approach will be essential for restoring trust and building a resilient, equitable financial system, requiring a concerted effort from all stakeholders.</a:t>
            </a:r>
          </a:p>
          <a:p>
            <a:pPr marL="0" lvl="0" indent="0" defTabSz="914400" eaLnBrk="0" fontAlgn="base" latinLnBrk="0" hangingPunct="0">
              <a:lnSpc>
                <a:spcPct val="90000"/>
              </a:lnSpc>
              <a:spcAft>
                <a:spcPts val="600"/>
              </a:spcAft>
              <a:buSzTx/>
              <a:buFont typeface="Arial"/>
              <a:buNone/>
              <a:tabLst/>
            </a:pPr>
            <a:endParaRPr kumimoji="0" lang="en-US" altLang="en-US" sz="1500" b="0" i="0" u="none" strike="noStrike" cap="none" normalizeH="0" baseline="0">
              <a:ln>
                <a:noFill/>
              </a:ln>
              <a:solidFill>
                <a:schemeClr val="dk1"/>
              </a:solidFill>
              <a:effectLst/>
            </a:endParaRPr>
          </a:p>
        </p:txBody>
      </p:sp>
      <p:sp>
        <p:nvSpPr>
          <p:cNvPr id="4" name="TextBox 3">
            <a:extLst>
              <a:ext uri="{FF2B5EF4-FFF2-40B4-BE49-F238E27FC236}">
                <a16:creationId xmlns:a16="http://schemas.microsoft.com/office/drawing/2014/main" id="{71A29360-D26A-6CB9-AC9B-872EE7F80903}"/>
              </a:ext>
            </a:extLst>
          </p:cNvPr>
          <p:cNvSpPr txBox="1"/>
          <p:nvPr/>
        </p:nvSpPr>
        <p:spPr>
          <a:xfrm>
            <a:off x="1701800" y="4206448"/>
            <a:ext cx="6012900" cy="913369"/>
          </a:xfrm>
          <a:prstGeom prst="rect">
            <a:avLst/>
          </a:prstGeom>
          <a:noFill/>
          <a:ln>
            <a:noFill/>
          </a:ln>
        </p:spPr>
        <p:txBody>
          <a:bodyPr spcFirstLastPara="1" lIns="91425" tIns="91425" rIns="91425" bIns="91425" rtlCol="0" anchor="t" anchorCtr="0">
            <a:normAutofit fontScale="85000" lnSpcReduction="10000"/>
          </a:bodyPr>
          <a:lstStyle/>
          <a:p>
            <a:pPr marL="457200" indent="-342900">
              <a:spcAft>
                <a:spcPts val="600"/>
              </a:spcAft>
              <a:buSzPts val="2100"/>
            </a:pPr>
            <a:r>
              <a:rPr lang="en-US" sz="1800" b="1" i="0" u="none" strike="noStrike" cap="none">
                <a:solidFill>
                  <a:schemeClr val="dk1"/>
                </a:solidFill>
                <a:effectLst/>
                <a:highlight>
                  <a:srgbClr val="FFFFFF"/>
                </a:highlight>
              </a:rPr>
              <a:t>"Understanding and integrating these lessons will not only prevent future catastrophes but also propel the industry forward into a more stable and trustworthy future."</a:t>
            </a:r>
            <a:endParaRPr lang="en-US" sz="1800" b="1" i="0" u="none" strike="noStrike" cap="none">
              <a:solidFill>
                <a:schemeClr val="dk1"/>
              </a:solidFill>
            </a:endParaRPr>
          </a:p>
        </p:txBody>
      </p:sp>
      <p:sp>
        <p:nvSpPr>
          <p:cNvPr id="9" name="Rectangle 4">
            <a:extLst>
              <a:ext uri="{FF2B5EF4-FFF2-40B4-BE49-F238E27FC236}">
                <a16:creationId xmlns:a16="http://schemas.microsoft.com/office/drawing/2014/main" id="{CD98FEDB-B8BF-41C7-B95E-F38F06F7B14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643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mn-lt"/>
                <a:ea typeface="Roboto"/>
                <a:cs typeface="Times New Roman" panose="02020603050405020304" pitchFamily="18" charset="0"/>
                <a:sym typeface="Roboto"/>
              </a:rPr>
              <a:t>Blockchain Research Institute. (2022). </a:t>
            </a:r>
            <a:r>
              <a:rPr lang="en-GB" sz="1200" i="1">
                <a:solidFill>
                  <a:srgbClr val="0D0D0D"/>
                </a:solidFill>
                <a:highlight>
                  <a:srgbClr val="FFFFFF"/>
                </a:highlight>
                <a:latin typeface="+mn-lt"/>
                <a:ea typeface="Roboto"/>
                <a:cs typeface="Times New Roman" panose="02020603050405020304" pitchFamily="18" charset="0"/>
                <a:sym typeface="Roboto"/>
              </a:rPr>
              <a:t>The impact of cryptocurrency regulations on global markets</a:t>
            </a:r>
            <a:r>
              <a:rPr lang="en-GB" sz="1200">
                <a:solidFill>
                  <a:srgbClr val="0D0D0D"/>
                </a:solidFill>
                <a:highlight>
                  <a:srgbClr val="FFFFFF"/>
                </a:highlight>
                <a:latin typeface="+mn-lt"/>
                <a:ea typeface="Roboto"/>
                <a:cs typeface="Times New Roman" panose="02020603050405020304" pitchFamily="18" charset="0"/>
                <a:sym typeface="Roboto"/>
              </a:rPr>
              <a:t>.</a:t>
            </a:r>
            <a:endParaRPr sz="1200">
              <a:solidFill>
                <a:srgbClr val="0D0D0D"/>
              </a:solidFill>
              <a:highlight>
                <a:srgbClr val="FFFFFF"/>
              </a:highlight>
              <a:latin typeface="+mn-lt"/>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mn-lt"/>
                <a:ea typeface="Roboto"/>
                <a:cs typeface="Times New Roman" panose="02020603050405020304" pitchFamily="18" charset="0"/>
                <a:sym typeface="Roboto"/>
              </a:rPr>
              <a:t>Financial Action Task Force (FATF). (2023). </a:t>
            </a:r>
            <a:r>
              <a:rPr lang="en-GB" sz="1200" i="1">
                <a:solidFill>
                  <a:srgbClr val="0D0D0D"/>
                </a:solidFill>
                <a:highlight>
                  <a:srgbClr val="FFFFFF"/>
                </a:highlight>
                <a:latin typeface="+mn-lt"/>
                <a:ea typeface="Roboto"/>
                <a:cs typeface="Times New Roman" panose="02020603050405020304" pitchFamily="18" charset="0"/>
                <a:sym typeface="Roboto"/>
              </a:rPr>
              <a:t>Global standards for cryptocurrencies and related financial services</a:t>
            </a:r>
            <a:r>
              <a:rPr lang="en-GB" sz="1200">
                <a:solidFill>
                  <a:srgbClr val="0D0D0D"/>
                </a:solidFill>
                <a:highlight>
                  <a:srgbClr val="FFFFFF"/>
                </a:highlight>
                <a:latin typeface="+mn-lt"/>
                <a:ea typeface="Roboto"/>
                <a:cs typeface="Times New Roman" panose="02020603050405020304" pitchFamily="18" charset="0"/>
                <a:sym typeface="Roboto"/>
              </a:rPr>
              <a:t>.</a:t>
            </a:r>
            <a:endParaRPr sz="1200">
              <a:solidFill>
                <a:srgbClr val="0D0D0D"/>
              </a:solidFill>
              <a:highlight>
                <a:srgbClr val="FFFFFF"/>
              </a:highlight>
              <a:latin typeface="+mn-lt"/>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mn-lt"/>
                <a:ea typeface="Roboto"/>
                <a:cs typeface="Times New Roman" panose="02020603050405020304" pitchFamily="18" charset="0"/>
                <a:sym typeface="Roboto"/>
              </a:rPr>
              <a:t>Roubini, N. (2022). </a:t>
            </a:r>
            <a:r>
              <a:rPr lang="en-GB" sz="1200" i="1">
                <a:solidFill>
                  <a:srgbClr val="0D0D0D"/>
                </a:solidFill>
                <a:highlight>
                  <a:srgbClr val="FFFFFF"/>
                </a:highlight>
                <a:latin typeface="+mn-lt"/>
                <a:ea typeface="Roboto"/>
                <a:cs typeface="Times New Roman" panose="02020603050405020304" pitchFamily="18" charset="0"/>
                <a:sym typeface="Roboto"/>
              </a:rPr>
              <a:t>Cryptocurrency markets: Opportunities and risks</a:t>
            </a:r>
            <a:r>
              <a:rPr lang="en-GB" sz="1200">
                <a:solidFill>
                  <a:srgbClr val="0D0D0D"/>
                </a:solidFill>
                <a:highlight>
                  <a:srgbClr val="FFFFFF"/>
                </a:highlight>
                <a:latin typeface="+mn-lt"/>
                <a:ea typeface="Roboto"/>
                <a:cs typeface="Times New Roman" panose="02020603050405020304" pitchFamily="18" charset="0"/>
                <a:sym typeface="Roboto"/>
              </a:rPr>
              <a:t>. Journal of Financial Markets.</a:t>
            </a:r>
            <a:endParaRPr sz="1200">
              <a:solidFill>
                <a:srgbClr val="0D0D0D"/>
              </a:solidFill>
              <a:highlight>
                <a:srgbClr val="FFFFFF"/>
              </a:highlight>
              <a:latin typeface="+mn-lt"/>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mn-lt"/>
                <a:ea typeface="Roboto"/>
                <a:cs typeface="Times New Roman" panose="02020603050405020304" pitchFamily="18" charset="0"/>
                <a:sym typeface="Roboto"/>
              </a:rPr>
              <a:t>International Monetary Fund. (2022). </a:t>
            </a:r>
            <a:r>
              <a:rPr lang="en-GB" sz="1200" i="1">
                <a:solidFill>
                  <a:srgbClr val="0D0D0D"/>
                </a:solidFill>
                <a:highlight>
                  <a:srgbClr val="FFFFFF"/>
                </a:highlight>
                <a:latin typeface="+mn-lt"/>
                <a:ea typeface="Roboto"/>
                <a:cs typeface="Times New Roman" panose="02020603050405020304" pitchFamily="18" charset="0"/>
                <a:sym typeface="Roboto"/>
              </a:rPr>
              <a:t>Regulating digital currencies: A global perspective</a:t>
            </a:r>
            <a:r>
              <a:rPr lang="en-GB" sz="1200">
                <a:solidFill>
                  <a:srgbClr val="0D0D0D"/>
                </a:solidFill>
                <a:highlight>
                  <a:srgbClr val="FFFFFF"/>
                </a:highlight>
                <a:latin typeface="+mn-lt"/>
                <a:ea typeface="Roboto"/>
                <a:cs typeface="Times New Roman" panose="02020603050405020304" pitchFamily="18" charset="0"/>
                <a:sym typeface="Roboto"/>
              </a:rPr>
              <a:t>.</a:t>
            </a:r>
            <a:endParaRPr sz="1200">
              <a:solidFill>
                <a:srgbClr val="0D0D0D"/>
              </a:solidFill>
              <a:highlight>
                <a:srgbClr val="FFFFFF"/>
              </a:highlight>
              <a:latin typeface="+mn-lt"/>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mn-lt"/>
                <a:ea typeface="Roboto"/>
                <a:cs typeface="Times New Roman" panose="02020603050405020304" pitchFamily="18" charset="0"/>
                <a:sym typeface="Roboto"/>
              </a:rPr>
              <a:t>Securities and Exchange Commission. (2023). </a:t>
            </a:r>
            <a:r>
              <a:rPr lang="en-GB" sz="1200" i="1">
                <a:solidFill>
                  <a:srgbClr val="0D0D0D"/>
                </a:solidFill>
                <a:highlight>
                  <a:srgbClr val="FFFFFF"/>
                </a:highlight>
                <a:latin typeface="+mn-lt"/>
                <a:ea typeface="Roboto"/>
                <a:cs typeface="Times New Roman" panose="02020603050405020304" pitchFamily="18" charset="0"/>
                <a:sym typeface="Roboto"/>
              </a:rPr>
              <a:t>Reports on cryptocurrency fraud and market integrity</a:t>
            </a:r>
            <a:r>
              <a:rPr lang="en-GB" sz="1200">
                <a:solidFill>
                  <a:srgbClr val="0D0D0D"/>
                </a:solidFill>
                <a:highlight>
                  <a:srgbClr val="FFFFFF"/>
                </a:highlight>
                <a:latin typeface="+mn-lt"/>
                <a:ea typeface="Roboto"/>
                <a:cs typeface="Times New Roman" panose="02020603050405020304" pitchFamily="18" charset="0"/>
                <a:sym typeface="Roboto"/>
              </a:rPr>
              <a:t>.</a:t>
            </a:r>
            <a:endParaRPr sz="1200">
              <a:solidFill>
                <a:srgbClr val="0D0D0D"/>
              </a:solidFill>
              <a:highlight>
                <a:srgbClr val="FFFFFF"/>
              </a:highlight>
              <a:latin typeface="+mn-lt"/>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mn-lt"/>
                <a:ea typeface="Roboto"/>
                <a:cs typeface="Times New Roman" panose="02020603050405020304" pitchFamily="18" charset="0"/>
                <a:sym typeface="Roboto"/>
              </a:rPr>
              <a:t>Smith, A., &amp; Wesson, B. (2023). </a:t>
            </a:r>
            <a:r>
              <a:rPr lang="en-GB" sz="1200" i="1">
                <a:solidFill>
                  <a:srgbClr val="0D0D0D"/>
                </a:solidFill>
                <a:highlight>
                  <a:srgbClr val="FFFFFF"/>
                </a:highlight>
                <a:latin typeface="+mn-lt"/>
                <a:ea typeface="Roboto"/>
                <a:cs typeface="Times New Roman" panose="02020603050405020304" pitchFamily="18" charset="0"/>
                <a:sym typeface="Roboto"/>
              </a:rPr>
              <a:t>The fall of FTX: A case study</a:t>
            </a:r>
            <a:r>
              <a:rPr lang="en-GB" sz="1200">
                <a:solidFill>
                  <a:srgbClr val="0D0D0D"/>
                </a:solidFill>
                <a:highlight>
                  <a:srgbClr val="FFFFFF"/>
                </a:highlight>
                <a:latin typeface="+mn-lt"/>
                <a:ea typeface="Roboto"/>
                <a:cs typeface="Times New Roman" panose="02020603050405020304" pitchFamily="18" charset="0"/>
                <a:sym typeface="Roboto"/>
              </a:rPr>
              <a:t>. Cryptocurrency Case Studies Journal.</a:t>
            </a:r>
            <a:endParaRPr sz="1200">
              <a:solidFill>
                <a:srgbClr val="0D0D0D"/>
              </a:solidFill>
              <a:highlight>
                <a:srgbClr val="FFFFFF"/>
              </a:highlight>
              <a:latin typeface="+mn-lt"/>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mn-lt"/>
                <a:ea typeface="Roboto"/>
                <a:cs typeface="Times New Roman" panose="02020603050405020304" pitchFamily="18" charset="0"/>
                <a:sym typeface="Roboto"/>
              </a:rPr>
              <a:t>Johnson, L. (2023). </a:t>
            </a:r>
            <a:r>
              <a:rPr lang="en-GB" sz="1200" i="1">
                <a:solidFill>
                  <a:srgbClr val="0D0D0D"/>
                </a:solidFill>
                <a:highlight>
                  <a:srgbClr val="FFFFFF"/>
                </a:highlight>
                <a:latin typeface="+mn-lt"/>
                <a:ea typeface="Roboto"/>
                <a:cs typeface="Times New Roman" panose="02020603050405020304" pitchFamily="18" charset="0"/>
                <a:sym typeface="Roboto"/>
              </a:rPr>
              <a:t>Crisis in Crypto: Learning from financial collapses</a:t>
            </a:r>
            <a:r>
              <a:rPr lang="en-GB" sz="1200">
                <a:solidFill>
                  <a:srgbClr val="0D0D0D"/>
                </a:solidFill>
                <a:highlight>
                  <a:srgbClr val="FFFFFF"/>
                </a:highlight>
                <a:latin typeface="+mn-lt"/>
                <a:ea typeface="Roboto"/>
                <a:cs typeface="Times New Roman" panose="02020603050405020304" pitchFamily="18" charset="0"/>
                <a:sym typeface="Roboto"/>
              </a:rPr>
              <a:t>. Finance and Regulation.</a:t>
            </a:r>
            <a:endParaRPr sz="1200">
              <a:solidFill>
                <a:srgbClr val="0D0D0D"/>
              </a:solidFill>
              <a:highlight>
                <a:srgbClr val="FFFFFF"/>
              </a:highlight>
              <a:latin typeface="+mn-lt"/>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mn-lt"/>
                <a:ea typeface="Roboto"/>
                <a:cs typeface="Times New Roman" panose="02020603050405020304" pitchFamily="18" charset="0"/>
                <a:sym typeface="Roboto"/>
              </a:rPr>
              <a:t>Davis, R. (2022). </a:t>
            </a:r>
            <a:r>
              <a:rPr lang="en-GB" sz="1200" i="1">
                <a:solidFill>
                  <a:srgbClr val="0D0D0D"/>
                </a:solidFill>
                <a:highlight>
                  <a:srgbClr val="FFFFFF"/>
                </a:highlight>
                <a:latin typeface="+mn-lt"/>
                <a:ea typeface="Roboto"/>
                <a:cs typeface="Times New Roman" panose="02020603050405020304" pitchFamily="18" charset="0"/>
                <a:sym typeface="Roboto"/>
              </a:rPr>
              <a:t>Stress testing for financial institutions: How much is enough?</a:t>
            </a:r>
            <a:r>
              <a:rPr lang="en-GB" sz="1200">
                <a:solidFill>
                  <a:srgbClr val="0D0D0D"/>
                </a:solidFill>
                <a:highlight>
                  <a:srgbClr val="FFFFFF"/>
                </a:highlight>
                <a:latin typeface="+mn-lt"/>
                <a:ea typeface="Roboto"/>
                <a:cs typeface="Times New Roman" panose="02020603050405020304" pitchFamily="18" charset="0"/>
                <a:sym typeface="Roboto"/>
              </a:rPr>
              <a:t> Banking Sector Quarterly Review.</a:t>
            </a:r>
            <a:endParaRPr sz="1200">
              <a:solidFill>
                <a:srgbClr val="0D0D0D"/>
              </a:solidFill>
              <a:highlight>
                <a:srgbClr val="FFFFFF"/>
              </a:highlight>
              <a:latin typeface="+mn-lt"/>
              <a:ea typeface="Roboto"/>
              <a:cs typeface="Times New Roman" panose="02020603050405020304" pitchFamily="18" charset="0"/>
              <a:sym typeface="Roboto"/>
            </a:endParaRPr>
          </a:p>
          <a:p>
            <a:pPr marL="457200" lvl="0" indent="-304800" algn="l" rtl="0">
              <a:spcBef>
                <a:spcPts val="0"/>
              </a:spcBef>
              <a:spcAft>
                <a:spcPts val="0"/>
              </a:spcAft>
              <a:buClr>
                <a:srgbClr val="0D0D0D"/>
              </a:buClr>
              <a:buSzPts val="1200"/>
              <a:buFont typeface="Roboto"/>
              <a:buAutoNum type="arabicPeriod"/>
            </a:pPr>
            <a:r>
              <a:rPr lang="en-GB" sz="1200">
                <a:solidFill>
                  <a:srgbClr val="0D0D0D"/>
                </a:solidFill>
                <a:highlight>
                  <a:srgbClr val="FFFFFF"/>
                </a:highlight>
                <a:latin typeface="+mn-lt"/>
                <a:ea typeface="Roboto"/>
                <a:cs typeface="Times New Roman" panose="02020603050405020304" pitchFamily="18" charset="0"/>
                <a:sym typeface="Roboto"/>
              </a:rPr>
              <a:t>Lee, C. (2023). </a:t>
            </a:r>
            <a:r>
              <a:rPr lang="en-GB" sz="1200" i="1">
                <a:solidFill>
                  <a:srgbClr val="0D0D0D"/>
                </a:solidFill>
                <a:highlight>
                  <a:srgbClr val="FFFFFF"/>
                </a:highlight>
                <a:latin typeface="+mn-lt"/>
                <a:ea typeface="Roboto"/>
                <a:cs typeface="Times New Roman" panose="02020603050405020304" pitchFamily="18" charset="0"/>
                <a:sym typeface="Roboto"/>
              </a:rPr>
              <a:t>Ethics and accountability in financial technology companies</a:t>
            </a:r>
            <a:r>
              <a:rPr lang="en-GB" sz="1200">
                <a:solidFill>
                  <a:srgbClr val="0D0D0D"/>
                </a:solidFill>
                <a:highlight>
                  <a:srgbClr val="FFFFFF"/>
                </a:highlight>
                <a:latin typeface="+mn-lt"/>
                <a:ea typeface="Roboto"/>
                <a:cs typeface="Times New Roman" panose="02020603050405020304" pitchFamily="18" charset="0"/>
                <a:sym typeface="Roboto"/>
              </a:rPr>
              <a:t>. Journal of Business Ethics in Technology.</a:t>
            </a:r>
            <a:endParaRPr sz="1200">
              <a:solidFill>
                <a:srgbClr val="0D0D0D"/>
              </a:solidFill>
              <a:highlight>
                <a:srgbClr val="FFFFFF"/>
              </a:highlight>
              <a:latin typeface="+mn-lt"/>
              <a:ea typeface="Roboto"/>
              <a:cs typeface="Times New Roman" panose="02020603050405020304" pitchFamily="18" charset="0"/>
              <a:sym typeface="Roboto"/>
            </a:endParaRPr>
          </a:p>
          <a:p>
            <a:pPr marL="0" lvl="0" indent="0" algn="l" rtl="0">
              <a:spcBef>
                <a:spcPts val="0"/>
              </a:spcBef>
              <a:spcAft>
                <a:spcPts val="1200"/>
              </a:spcAft>
              <a:buNone/>
            </a:pPr>
            <a:endParaRPr sz="1200">
              <a:solidFill>
                <a:srgbClr val="0D0D0D"/>
              </a:solidFill>
              <a:highlight>
                <a:srgbClr val="FFFFFF"/>
              </a:highlight>
              <a:latin typeface="+mn-lt"/>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41BF-3F42-A2DA-6902-6115227AABB3}"/>
              </a:ext>
            </a:extLst>
          </p:cNvPr>
          <p:cNvSpPr>
            <a:spLocks noGrp="1"/>
          </p:cNvSpPr>
          <p:nvPr>
            <p:ph type="title"/>
          </p:nvPr>
        </p:nvSpPr>
        <p:spPr>
          <a:xfrm>
            <a:off x="265500" y="1233175"/>
            <a:ext cx="4045200" cy="1482300"/>
          </a:xfrm>
        </p:spPr>
        <p:txBody>
          <a:bodyPr spcFirstLastPara="1" wrap="square" lIns="91425" tIns="91425" rIns="91425" bIns="91425" anchor="b" anchorCtr="0">
            <a:normAutofit/>
          </a:bodyPr>
          <a:lstStyle/>
          <a:p>
            <a:pPr>
              <a:lnSpc>
                <a:spcPct val="90000"/>
              </a:lnSpc>
            </a:pPr>
            <a:r>
              <a:rPr lang="en-US" sz="2900" b="1" i="0" u="none" strike="noStrike" cap="none">
                <a:highlight>
                  <a:srgbClr val="FFFFFF"/>
                </a:highlight>
                <a:latin typeface="Arial"/>
                <a:ea typeface="Arial"/>
                <a:cs typeface="Arial"/>
                <a:sym typeface="Arial"/>
              </a:rPr>
              <a:t>Introduction to the FTX Saga</a:t>
            </a:r>
            <a:br>
              <a:rPr lang="en-US" sz="2900" b="1" i="0" u="none" strike="noStrike" cap="none">
                <a:highlight>
                  <a:srgbClr val="FFFFFF"/>
                </a:highlight>
                <a:latin typeface="Arial"/>
                <a:ea typeface="Arial"/>
                <a:cs typeface="Arial"/>
                <a:sym typeface="Arial"/>
              </a:rPr>
            </a:br>
            <a:endParaRPr lang="en-US" sz="2900" b="1" i="0" u="none" strike="noStrike" cap="none">
              <a:latin typeface="Arial"/>
              <a:ea typeface="Arial"/>
              <a:cs typeface="Arial"/>
              <a:sym typeface="Arial"/>
            </a:endParaRPr>
          </a:p>
        </p:txBody>
      </p:sp>
      <p:sp>
        <p:nvSpPr>
          <p:cNvPr id="9" name="Rectangle 8">
            <a:extLst>
              <a:ext uri="{FF2B5EF4-FFF2-40B4-BE49-F238E27FC236}">
                <a16:creationId xmlns:a16="http://schemas.microsoft.com/office/drawing/2014/main" id="{098E004C-7AD2-A4CA-D1CE-3734C6BF02AA}"/>
              </a:ext>
            </a:extLst>
          </p:cNvPr>
          <p:cNvSpPr/>
          <p:nvPr/>
        </p:nvSpPr>
        <p:spPr>
          <a:xfrm>
            <a:off x="4572000" y="724075"/>
            <a:ext cx="4572000" cy="3695100"/>
          </a:xfrm>
          <a:prstGeom prst="rect">
            <a:avLst/>
          </a:prstGeom>
          <a:noFill/>
          <a:ln>
            <a:noFill/>
          </a:ln>
        </p:spPr>
        <p:txBody>
          <a:bodyPr spcFirstLastPara="1" wrap="square" lIns="91425" tIns="91425" rIns="91425" bIns="91425" anchor="ctr" anchorCtr="0">
            <a:noAutofit/>
          </a:bodyPr>
          <a:lstStyle/>
          <a:p>
            <a:pPr marL="457200" lvl="0" indent="-342900">
              <a:lnSpc>
                <a:spcPct val="105000"/>
              </a:lnSpc>
              <a:spcAft>
                <a:spcPts val="600"/>
              </a:spcAft>
              <a:buClr>
                <a:schemeClr val="dk2"/>
              </a:buClr>
              <a:buSzPts val="1800"/>
              <a:buFont typeface="Arial"/>
              <a:buChar char="●"/>
            </a:pPr>
            <a:r>
              <a:rPr lang="en-US" b="1" i="0" u="none" strike="noStrike" cap="none">
                <a:solidFill>
                  <a:schemeClr val="tx1"/>
                </a:solidFill>
                <a:latin typeface="Times New Roman" panose="02020603050405020304" pitchFamily="18" charset="0"/>
                <a:cs typeface="Times New Roman" panose="02020603050405020304" pitchFamily="18" charset="0"/>
                <a:sym typeface="Arial"/>
              </a:rPr>
              <a:t>Emergence:</a:t>
            </a:r>
            <a:r>
              <a:rPr lang="en-US" b="0" i="0" u="none" strike="noStrike" cap="none">
                <a:solidFill>
                  <a:schemeClr val="tx1"/>
                </a:solidFill>
                <a:latin typeface="Times New Roman" panose="02020603050405020304" pitchFamily="18" charset="0"/>
                <a:cs typeface="Times New Roman" panose="02020603050405020304" pitchFamily="18" charset="0"/>
                <a:sym typeface="Arial"/>
              </a:rPr>
              <a:t> FTX was launched in 2019 by Sam Bankman-Fried to create an innovative cryptocurrency exchange within the digital economy.</a:t>
            </a:r>
          </a:p>
          <a:p>
            <a:pPr marL="457200" lvl="0" indent="-342900">
              <a:lnSpc>
                <a:spcPct val="105000"/>
              </a:lnSpc>
              <a:spcAft>
                <a:spcPts val="600"/>
              </a:spcAft>
              <a:buClr>
                <a:schemeClr val="dk2"/>
              </a:buClr>
              <a:buSzPts val="1800"/>
              <a:buFont typeface="Arial"/>
              <a:buChar char="●"/>
            </a:pPr>
            <a:r>
              <a:rPr lang="en-US" b="1" i="0" u="none" strike="noStrike" cap="none">
                <a:solidFill>
                  <a:schemeClr val="tx1"/>
                </a:solidFill>
                <a:latin typeface="Times New Roman" panose="02020603050405020304" pitchFamily="18" charset="0"/>
                <a:cs typeface="Times New Roman" panose="02020603050405020304" pitchFamily="18" charset="0"/>
                <a:sym typeface="Arial"/>
              </a:rPr>
              <a:t>Vision and Growth:</a:t>
            </a:r>
            <a:r>
              <a:rPr lang="en-US" b="0" i="0" u="none" strike="noStrike" cap="none">
                <a:solidFill>
                  <a:schemeClr val="tx1"/>
                </a:solidFill>
                <a:latin typeface="Times New Roman" panose="02020603050405020304" pitchFamily="18" charset="0"/>
                <a:cs typeface="Times New Roman" panose="02020603050405020304" pitchFamily="18" charset="0"/>
                <a:sym typeface="Arial"/>
              </a:rPr>
              <a:t> The platform quickly gained popularity due to its robust security, advanced trading features, and user-friendly interface, positioning itself as a leader in financial technology.</a:t>
            </a:r>
          </a:p>
          <a:p>
            <a:pPr marL="457200" lvl="0" indent="-342900">
              <a:lnSpc>
                <a:spcPct val="105000"/>
              </a:lnSpc>
              <a:spcAft>
                <a:spcPts val="600"/>
              </a:spcAft>
              <a:buClr>
                <a:schemeClr val="dk2"/>
              </a:buClr>
              <a:buSzPts val="1800"/>
              <a:buFont typeface="Arial"/>
              <a:buChar char="●"/>
            </a:pPr>
            <a:r>
              <a:rPr lang="en-US" b="1" i="0" u="none" strike="noStrike" cap="none">
                <a:solidFill>
                  <a:schemeClr val="tx1"/>
                </a:solidFill>
                <a:latin typeface="Times New Roman" panose="02020603050405020304" pitchFamily="18" charset="0"/>
                <a:cs typeface="Times New Roman" panose="02020603050405020304" pitchFamily="18" charset="0"/>
                <a:sym typeface="Arial"/>
              </a:rPr>
              <a:t>Peak and Perception:</a:t>
            </a:r>
            <a:r>
              <a:rPr lang="en-US" b="0" i="0" u="none" strike="noStrike" cap="none">
                <a:solidFill>
                  <a:schemeClr val="tx1"/>
                </a:solidFill>
                <a:latin typeface="Times New Roman" panose="02020603050405020304" pitchFamily="18" charset="0"/>
                <a:cs typeface="Times New Roman" panose="02020603050405020304" pitchFamily="18" charset="0"/>
                <a:sym typeface="Arial"/>
              </a:rPr>
              <a:t> By 2022, FTX had reached a peak valuation of over $32 billion, drawing attention and credibility through celebrity endorsements and strategic partnerships.</a:t>
            </a:r>
            <a:endParaRPr lang="en-US" b="1" i="0" u="none" strike="noStrike" cap="none">
              <a:solidFill>
                <a:schemeClr val="tx1"/>
              </a:solidFill>
              <a:latin typeface="Times New Roman" panose="02020603050405020304" pitchFamily="18" charset="0"/>
              <a:cs typeface="Times New Roman" panose="02020603050405020304" pitchFamily="18" charset="0"/>
              <a:sym typeface="Arial"/>
            </a:endParaRPr>
          </a:p>
          <a:p>
            <a:pPr marL="457200" lvl="0" indent="-342900">
              <a:lnSpc>
                <a:spcPct val="105000"/>
              </a:lnSpc>
              <a:spcAft>
                <a:spcPts val="600"/>
              </a:spcAft>
              <a:buClr>
                <a:schemeClr val="dk2"/>
              </a:buClr>
              <a:buSzPts val="1800"/>
              <a:buFont typeface="Arial"/>
              <a:buChar char="●"/>
            </a:pPr>
            <a:r>
              <a:rPr lang="en-US" b="1" i="0" u="none" strike="noStrike" cap="none">
                <a:solidFill>
                  <a:schemeClr val="tx1"/>
                </a:solidFill>
                <a:latin typeface="Times New Roman" panose="02020603050405020304" pitchFamily="18" charset="0"/>
                <a:cs typeface="Times New Roman" panose="02020603050405020304" pitchFamily="18" charset="0"/>
                <a:sym typeface="Arial"/>
              </a:rPr>
              <a:t>Underlying Challenges:</a:t>
            </a:r>
            <a:r>
              <a:rPr lang="en-US" b="0" i="0" u="none" strike="noStrike" cap="none">
                <a:solidFill>
                  <a:schemeClr val="tx1"/>
                </a:solidFill>
                <a:latin typeface="Times New Roman" panose="02020603050405020304" pitchFamily="18" charset="0"/>
                <a:cs typeface="Times New Roman" panose="02020603050405020304" pitchFamily="18" charset="0"/>
                <a:sym typeface="Arial"/>
              </a:rPr>
              <a:t> Despite its success, issues like the questionable handling of customer funds and unclear risk management practices began emerging, ultimately leading to a significant crisis affecting both FTX and the broader cryptocurrency market.</a:t>
            </a:r>
          </a:p>
        </p:txBody>
      </p:sp>
    </p:spTree>
    <p:extLst>
      <p:ext uri="{BB962C8B-B14F-4D97-AF65-F5344CB8AC3E}">
        <p14:creationId xmlns:p14="http://schemas.microsoft.com/office/powerpoint/2010/main" val="155108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with curly hair and a red graph&#10;&#10;Description automatically generated">
            <a:extLst>
              <a:ext uri="{FF2B5EF4-FFF2-40B4-BE49-F238E27FC236}">
                <a16:creationId xmlns:a16="http://schemas.microsoft.com/office/drawing/2014/main" id="{DB16E819-1C86-F28F-7DE1-A9AFBEE4D2F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18903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4FD3-4B7A-61BA-32F1-3D8AAA74E51A}"/>
              </a:ext>
            </a:extLst>
          </p:cNvPr>
          <p:cNvSpPr>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2900" b="1" i="0" u="none" strike="noStrike" cap="none"/>
              <a:t>A Failed Promise by FTX’s </a:t>
            </a:r>
          </a:p>
        </p:txBody>
      </p:sp>
      <p:sp>
        <p:nvSpPr>
          <p:cNvPr id="4" name="Rectangle 3">
            <a:extLst>
              <a:ext uri="{FF2B5EF4-FFF2-40B4-BE49-F238E27FC236}">
                <a16:creationId xmlns:a16="http://schemas.microsoft.com/office/drawing/2014/main" id="{02074A3E-1D96-1F56-1C6D-8B7FD896108C}"/>
              </a:ext>
            </a:extLst>
          </p:cNvPr>
          <p:cNvSpPr/>
          <p:nvPr/>
        </p:nvSpPr>
        <p:spPr>
          <a:xfrm>
            <a:off x="4667250" y="1208224"/>
            <a:ext cx="4311650" cy="3757475"/>
          </a:xfrm>
          <a:prstGeom prst="rect">
            <a:avLst/>
          </a:prstGeom>
          <a:noFill/>
          <a:ln>
            <a:noFill/>
          </a:ln>
        </p:spPr>
        <p:txBody>
          <a:bodyPr spcFirstLastPara="1" lIns="91425" tIns="91425" rIns="91425" bIns="91425" anchor="t" anchorCtr="0">
            <a:normAutofit/>
          </a:bodyPr>
          <a:lstStyle/>
          <a:p>
            <a:pPr marL="457200" lvl="0" indent="-342900">
              <a:lnSpc>
                <a:spcPct val="90000"/>
              </a:lnSpc>
              <a:spcAft>
                <a:spcPts val="600"/>
              </a:spcAft>
              <a:buSzPts val="1800"/>
              <a:buFont typeface="Arial"/>
              <a:buChar char="●"/>
            </a:pPr>
            <a:r>
              <a:rPr lang="en-US" sz="1600" b="0" i="0" u="none" strike="noStrike" cap="none">
                <a:solidFill>
                  <a:schemeClr val="dk1"/>
                </a:solidFill>
                <a:latin typeface="Times New Roman" panose="02020603050405020304" pitchFamily="18" charset="0"/>
                <a:cs typeface="Times New Roman" panose="02020603050405020304" pitchFamily="18" charset="0"/>
              </a:rPr>
              <a:t>FTX had advertised that it was built on "industry-leading risk management systems" and boasted of an automated "risk engine" that was supposed to monitor risk 24/7.</a:t>
            </a:r>
          </a:p>
          <a:p>
            <a:pPr marL="457200" lvl="0" indent="-342900">
              <a:lnSpc>
                <a:spcPct val="90000"/>
              </a:lnSpc>
              <a:spcAft>
                <a:spcPts val="600"/>
              </a:spcAft>
              <a:buSzPts val="1800"/>
              <a:buFont typeface="Arial"/>
              <a:buChar char="●"/>
            </a:pPr>
            <a:r>
              <a:rPr lang="en-US" sz="1600" b="0" i="0" u="none" strike="noStrike" cap="none">
                <a:solidFill>
                  <a:schemeClr val="dk1"/>
                </a:solidFill>
                <a:latin typeface="Times New Roman" panose="02020603050405020304" pitchFamily="18" charset="0"/>
                <a:cs typeface="Times New Roman" panose="02020603050405020304" pitchFamily="18" charset="0"/>
              </a:rPr>
              <a:t>Despite claims of a robust risk engine, it was ineffective due to structural setups that favored Alameda’s risky operations.</a:t>
            </a:r>
          </a:p>
          <a:p>
            <a:pPr marL="457200" lvl="0" indent="-342900">
              <a:lnSpc>
                <a:spcPct val="90000"/>
              </a:lnSpc>
              <a:spcAft>
                <a:spcPts val="600"/>
              </a:spcAft>
              <a:buSzPts val="1800"/>
              <a:buFont typeface="Arial"/>
              <a:buChar char="●"/>
            </a:pPr>
            <a:r>
              <a:rPr lang="en-US" sz="1600" b="0" i="0" u="none" strike="noStrike" cap="none">
                <a:solidFill>
                  <a:schemeClr val="dk1"/>
                </a:solidFill>
                <a:latin typeface="Times New Roman" panose="02020603050405020304" pitchFamily="18" charset="0"/>
                <a:cs typeface="Times New Roman" panose="02020603050405020304" pitchFamily="18" charset="0"/>
              </a:rPr>
              <a:t>The risk management tools were sidelined by practices that prioritized Alameda’s needs over customer security.</a:t>
            </a:r>
          </a:p>
          <a:p>
            <a:pPr marL="457200" lvl="0" indent="-342900">
              <a:lnSpc>
                <a:spcPct val="90000"/>
              </a:lnSpc>
              <a:spcAft>
                <a:spcPts val="600"/>
              </a:spcAft>
              <a:buSzPts val="1800"/>
              <a:buFont typeface="Arial"/>
              <a:buChar char="●"/>
            </a:pPr>
            <a:r>
              <a:rPr lang="en-US" sz="1600" b="0" i="0" u="none" strike="noStrike" cap="none">
                <a:solidFill>
                  <a:schemeClr val="dk1"/>
                </a:solidFill>
                <a:latin typeface="Times New Roman" panose="02020603050405020304" pitchFamily="18" charset="0"/>
                <a:cs typeface="Times New Roman" panose="02020603050405020304" pitchFamily="18" charset="0"/>
              </a:rPr>
              <a:t>The gap between advertised risk management and actual practices contributed significantly to FTX’s collapse</a:t>
            </a:r>
          </a:p>
        </p:txBody>
      </p:sp>
      <p:pic>
        <p:nvPicPr>
          <p:cNvPr id="11" name="Picture 10" descr="A graph showing the price of a company&#10;&#10;Description automatically generated">
            <a:extLst>
              <a:ext uri="{FF2B5EF4-FFF2-40B4-BE49-F238E27FC236}">
                <a16:creationId xmlns:a16="http://schemas.microsoft.com/office/drawing/2014/main" id="{22C87B2F-38A5-E341-1725-221C9E3C475D}"/>
              </a:ext>
            </a:extLst>
          </p:cNvPr>
          <p:cNvPicPr>
            <a:picLocks noChangeAspect="1"/>
          </p:cNvPicPr>
          <p:nvPr/>
        </p:nvPicPr>
        <p:blipFill>
          <a:blip r:embed="rId3"/>
          <a:stretch>
            <a:fillRect/>
          </a:stretch>
        </p:blipFill>
        <p:spPr>
          <a:xfrm>
            <a:off x="169880" y="1285375"/>
            <a:ext cx="4635499" cy="2900833"/>
          </a:xfrm>
          <a:prstGeom prst="rect">
            <a:avLst/>
          </a:prstGeom>
        </p:spPr>
      </p:pic>
    </p:spTree>
    <p:extLst>
      <p:ext uri="{BB962C8B-B14F-4D97-AF65-F5344CB8AC3E}">
        <p14:creationId xmlns:p14="http://schemas.microsoft.com/office/powerpoint/2010/main" val="8852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TX Timeline: Tracing the Epic Collapse of Sam Bankman-Fried's Exchange in  Crypto Markets">
            <a:extLst>
              <a:ext uri="{FF2B5EF4-FFF2-40B4-BE49-F238E27FC236}">
                <a16:creationId xmlns:a16="http://schemas.microsoft.com/office/drawing/2014/main" id="{4A0B8A9A-E5AD-9FE4-2BC1-944255A4F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51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4A50-F664-A492-46EB-98DF40E010AD}"/>
              </a:ext>
            </a:extLst>
          </p:cNvPr>
          <p:cNvSpPr>
            <a:spLocks noGrp="1"/>
          </p:cNvSpPr>
          <p:nvPr>
            <p:ph type="title"/>
          </p:nvPr>
        </p:nvSpPr>
        <p:spPr>
          <a:xfrm>
            <a:off x="311700" y="305325"/>
            <a:ext cx="8520600" cy="572700"/>
          </a:xfrm>
        </p:spPr>
        <p:txBody>
          <a:bodyPr>
            <a:noAutofit/>
          </a:bodyPr>
          <a:lstStyle/>
          <a:p>
            <a:r>
              <a:rPr lang="en-US" sz="2900" b="1"/>
              <a:t>Story of Collapse: Deep Dive </a:t>
            </a:r>
          </a:p>
        </p:txBody>
      </p:sp>
      <p:sp>
        <p:nvSpPr>
          <p:cNvPr id="3" name="Text Placeholder 2">
            <a:extLst>
              <a:ext uri="{FF2B5EF4-FFF2-40B4-BE49-F238E27FC236}">
                <a16:creationId xmlns:a16="http://schemas.microsoft.com/office/drawing/2014/main" id="{87CE74D4-0A44-9BE0-AE71-AA4BD9394DBF}"/>
              </a:ext>
            </a:extLst>
          </p:cNvPr>
          <p:cNvSpPr>
            <a:spLocks noGrp="1"/>
          </p:cNvSpPr>
          <p:nvPr>
            <p:ph type="body" idx="1"/>
          </p:nvPr>
        </p:nvSpPr>
        <p:spPr>
          <a:xfrm>
            <a:off x="311700" y="1050874"/>
            <a:ext cx="4819100" cy="1731655"/>
          </a:xfrm>
        </p:spPr>
        <p:txBody>
          <a:bodyPr>
            <a:noAutofit/>
          </a:bodyPr>
          <a:lstStyle/>
          <a:p>
            <a:pPr marL="0" indent="0">
              <a:buNone/>
            </a:pPr>
            <a:r>
              <a:rPr lang="en-US" sz="1200" b="1" i="0" u="none" strike="noStrike">
                <a:solidFill>
                  <a:schemeClr val="tx1"/>
                </a:solidFill>
                <a:effectLst/>
                <a:latin typeface="Times New Roman" panose="02020603050405020304" pitchFamily="18" charset="0"/>
                <a:cs typeface="Times New Roman" panose="02020603050405020304" pitchFamily="18" charset="0"/>
              </a:rPr>
              <a:t>The Rise of FTX</a:t>
            </a:r>
            <a:endParaRPr lang="en-US" sz="1200" b="1">
              <a:solidFill>
                <a:schemeClr val="tx1"/>
              </a:solidFill>
              <a:latin typeface="Times New Roman" panose="02020603050405020304" pitchFamily="18" charset="0"/>
              <a:cs typeface="Times New Roman" panose="02020603050405020304" pitchFamily="18" charset="0"/>
            </a:endParaRPr>
          </a:p>
          <a:p>
            <a:pPr marL="0" indent="0">
              <a:buNone/>
            </a:pPr>
            <a:r>
              <a:rPr lang="en-US" sz="1200" b="0" i="0" u="none" strike="noStrike">
                <a:solidFill>
                  <a:schemeClr val="tx1"/>
                </a:solidFill>
                <a:effectLst/>
                <a:latin typeface="Times New Roman" panose="02020603050405020304" pitchFamily="18" charset="0"/>
                <a:cs typeface="Times New Roman" panose="02020603050405020304" pitchFamily="18" charset="0"/>
              </a:rPr>
              <a:t>FTX, a cryptocurrency exchange founded by Sam Bankman-Fried (SBF) in 2019, experienced rapid growth and became one of the largest exchanges in the world. SBF, who also founded the crypto trading firm Alameda Research, created FTX's own token called FTT and embarked on a massive marketing and investment drive.</a:t>
            </a:r>
          </a:p>
          <a:p>
            <a:pPr marL="0" indent="0">
              <a:buNone/>
            </a:pPr>
            <a:endParaRPr lang="en-US" sz="1200" b="1">
              <a:solidFill>
                <a:schemeClr val="tx1"/>
              </a:solidFill>
              <a:latin typeface="Times New Roman" panose="02020603050405020304" pitchFamily="18" charset="0"/>
              <a:cs typeface="Times New Roman" panose="02020603050405020304" pitchFamily="18" charset="0"/>
            </a:endParaRPr>
          </a:p>
          <a:p>
            <a:endParaRPr lang="en-US" sz="1200">
              <a:solidFill>
                <a:schemeClr val="tx1"/>
              </a:solidFill>
              <a:latin typeface="Times New Roman" panose="02020603050405020304" pitchFamily="18" charset="0"/>
              <a:cs typeface="Times New Roman" panose="02020603050405020304" pitchFamily="18" charset="0"/>
            </a:endParaRPr>
          </a:p>
        </p:txBody>
      </p:sp>
      <p:pic>
        <p:nvPicPr>
          <p:cNvPr id="1026" name="Picture 2" descr="The FTX Crash - What went wrong with the $32 Billion Crypto Empire?">
            <a:extLst>
              <a:ext uri="{FF2B5EF4-FFF2-40B4-BE49-F238E27FC236}">
                <a16:creationId xmlns:a16="http://schemas.microsoft.com/office/drawing/2014/main" id="{4C01DAE8-3003-AFE9-DA86-B0400C3AC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206" y="850957"/>
            <a:ext cx="2908094" cy="1638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F10938-A50A-43C9-D993-3F32A7E94D3B}"/>
              </a:ext>
            </a:extLst>
          </p:cNvPr>
          <p:cNvSpPr txBox="1"/>
          <p:nvPr/>
        </p:nvSpPr>
        <p:spPr>
          <a:xfrm>
            <a:off x="3765756" y="2778227"/>
            <a:ext cx="4965290" cy="2154436"/>
          </a:xfrm>
          <a:prstGeom prst="rect">
            <a:avLst/>
          </a:prstGeom>
          <a:noFill/>
        </p:spPr>
        <p:txBody>
          <a:bodyPr wrap="square" rtlCol="0">
            <a:spAutoFit/>
          </a:bodyPr>
          <a:lstStyle/>
          <a:p>
            <a:pPr marL="0" indent="0">
              <a:buNone/>
            </a:pPr>
            <a:r>
              <a:rPr lang="en-US" sz="1200" b="1" i="0" u="none" strike="noStrike">
                <a:solidFill>
                  <a:schemeClr val="tx1"/>
                </a:solidFill>
                <a:effectLst/>
                <a:latin typeface="Times New Roman" panose="02020603050405020304" pitchFamily="18" charset="0"/>
                <a:cs typeface="Times New Roman" panose="02020603050405020304" pitchFamily="18" charset="0"/>
              </a:rPr>
              <a:t>The Cracks Begin to Show</a:t>
            </a:r>
          </a:p>
          <a:p>
            <a:pPr marL="0" indent="0">
              <a:buNone/>
            </a:pPr>
            <a:r>
              <a:rPr lang="en-US" sz="1200" b="0" i="0" u="none" strike="noStrike">
                <a:solidFill>
                  <a:schemeClr val="tx1"/>
                </a:solidFill>
                <a:effectLst/>
                <a:latin typeface="Times New Roman" panose="02020603050405020304" pitchFamily="18" charset="0"/>
                <a:cs typeface="Times New Roman" panose="02020603050405020304" pitchFamily="18" charset="0"/>
              </a:rPr>
              <a:t>In November 2022, CoinDesk reported that Alameda's balance sheet was largely comprised of FTT tokens. This revelation sparked concerns about the relationship between FTX and Alameda, as well as the stability of FTT</a:t>
            </a:r>
          </a:p>
          <a:p>
            <a:pPr marL="0" indent="0">
              <a:buNone/>
            </a:pPr>
            <a:endParaRPr lang="en-US" sz="1200">
              <a:solidFill>
                <a:schemeClr val="tx1"/>
              </a:solidFill>
              <a:latin typeface="Times New Roman" panose="02020603050405020304" pitchFamily="18" charset="0"/>
              <a:cs typeface="Times New Roman" panose="02020603050405020304" pitchFamily="18" charset="0"/>
            </a:endParaRPr>
          </a:p>
          <a:p>
            <a:pPr marL="0" indent="0">
              <a:buNone/>
            </a:pPr>
            <a:r>
              <a:rPr lang="en-US" sz="1200" b="1" i="0" u="none" strike="noStrike">
                <a:solidFill>
                  <a:schemeClr val="tx1"/>
                </a:solidFill>
                <a:effectLst/>
                <a:latin typeface="Times New Roman" panose="02020603050405020304" pitchFamily="18" charset="0"/>
                <a:cs typeface="Times New Roman" panose="02020603050405020304" pitchFamily="18" charset="0"/>
              </a:rPr>
              <a:t>The Withdrawal Contagion</a:t>
            </a:r>
          </a:p>
          <a:p>
            <a:pPr marL="0" indent="0">
              <a:buNone/>
            </a:pPr>
            <a:r>
              <a:rPr lang="en-US" sz="1200" b="0" i="0" u="none" strike="noStrike">
                <a:solidFill>
                  <a:schemeClr val="tx1"/>
                </a:solidFill>
                <a:effectLst/>
                <a:latin typeface="Times New Roman" panose="02020603050405020304" pitchFamily="18" charset="0"/>
                <a:cs typeface="Times New Roman" panose="02020603050405020304" pitchFamily="18" charset="0"/>
              </a:rPr>
              <a:t>On November 6th, </a:t>
            </a:r>
            <a:r>
              <a:rPr lang="en-US" sz="1200" b="0" i="0" u="none" strike="noStrike" err="1">
                <a:solidFill>
                  <a:schemeClr val="tx1"/>
                </a:solidFill>
                <a:effectLst/>
                <a:latin typeface="Times New Roman" panose="02020603050405020304" pitchFamily="18" charset="0"/>
                <a:cs typeface="Times New Roman" panose="02020603050405020304" pitchFamily="18" charset="0"/>
              </a:rPr>
              <a:t>Binance</a:t>
            </a:r>
            <a:r>
              <a:rPr lang="en-US" sz="1200" b="0" i="0" u="none" strike="noStrike">
                <a:solidFill>
                  <a:schemeClr val="tx1"/>
                </a:solidFill>
                <a:effectLst/>
                <a:latin typeface="Times New Roman" panose="02020603050405020304" pitchFamily="18" charset="0"/>
                <a:cs typeface="Times New Roman" panose="02020603050405020304" pitchFamily="18" charset="0"/>
              </a:rPr>
              <a:t> CEO </a:t>
            </a:r>
            <a:r>
              <a:rPr lang="en-US" sz="1200" b="0" i="0" u="none" strike="noStrike" err="1">
                <a:solidFill>
                  <a:schemeClr val="tx1"/>
                </a:solidFill>
                <a:effectLst/>
                <a:latin typeface="Times New Roman" panose="02020603050405020304" pitchFamily="18" charset="0"/>
                <a:cs typeface="Times New Roman" panose="02020603050405020304" pitchFamily="18" charset="0"/>
              </a:rPr>
              <a:t>Changpeng</a:t>
            </a:r>
            <a:r>
              <a:rPr lang="en-US" sz="1200" b="0" i="0" u="none" strike="noStrike">
                <a:solidFill>
                  <a:schemeClr val="tx1"/>
                </a:solidFill>
                <a:effectLst/>
                <a:latin typeface="Times New Roman" panose="02020603050405020304" pitchFamily="18" charset="0"/>
                <a:cs typeface="Times New Roman" panose="02020603050405020304" pitchFamily="18" charset="0"/>
              </a:rPr>
              <a:t> Zhao (CZ) announced plans to sell off </a:t>
            </a:r>
            <a:r>
              <a:rPr lang="en-US" sz="1200" b="0" i="0" u="none" strike="noStrike" err="1">
                <a:solidFill>
                  <a:schemeClr val="tx1"/>
                </a:solidFill>
                <a:effectLst/>
                <a:latin typeface="Times New Roman" panose="02020603050405020304" pitchFamily="18" charset="0"/>
                <a:cs typeface="Times New Roman" panose="02020603050405020304" pitchFamily="18" charset="0"/>
              </a:rPr>
              <a:t>Binance's</a:t>
            </a:r>
            <a:r>
              <a:rPr lang="en-US" sz="1200" b="0" i="0" u="none" strike="noStrike">
                <a:solidFill>
                  <a:schemeClr val="tx1"/>
                </a:solidFill>
                <a:effectLst/>
                <a:latin typeface="Times New Roman" panose="02020603050405020304" pitchFamily="18" charset="0"/>
                <a:cs typeface="Times New Roman" panose="02020603050405020304" pitchFamily="18" charset="0"/>
              </a:rPr>
              <a:t> FTT holdings, leading to a rapid decline in FTT's </a:t>
            </a:r>
            <a:r>
              <a:rPr lang="en-US" sz="1200" b="0" i="0" u="none" strike="noStrike" err="1">
                <a:solidFill>
                  <a:schemeClr val="tx1"/>
                </a:solidFill>
                <a:effectLst/>
                <a:latin typeface="Times New Roman" panose="02020603050405020304" pitchFamily="18" charset="0"/>
                <a:cs typeface="Times New Roman" panose="02020603050405020304" pitchFamily="18" charset="0"/>
              </a:rPr>
              <a:t>value.This</a:t>
            </a:r>
            <a:r>
              <a:rPr lang="en-US" sz="1200" b="0" i="0" u="none" strike="noStrike">
                <a:solidFill>
                  <a:schemeClr val="tx1"/>
                </a:solidFill>
                <a:effectLst/>
                <a:latin typeface="Times New Roman" panose="02020603050405020304" pitchFamily="18" charset="0"/>
                <a:cs typeface="Times New Roman" panose="02020603050405020304" pitchFamily="18" charset="0"/>
              </a:rPr>
              <a:t> sparked a wave of withdrawals from FTX, with over $5 billion in withdrawals on November 6th alone.</a:t>
            </a:r>
            <a:endParaRPr lang="en-US" sz="1200" b="1">
              <a:solidFill>
                <a:schemeClr val="tx1"/>
              </a:solidFill>
              <a:latin typeface="Times New Roman" panose="02020603050405020304" pitchFamily="18" charset="0"/>
              <a:cs typeface="Times New Roman" panose="02020603050405020304" pitchFamily="18" charset="0"/>
            </a:endParaRPr>
          </a:p>
          <a:p>
            <a:endParaRPr lang="en-US"/>
          </a:p>
        </p:txBody>
      </p:sp>
      <p:pic>
        <p:nvPicPr>
          <p:cNvPr id="10" name="Picture 9" descr="A screenshot of a black and white text&#10;&#10;Description automatically generated">
            <a:extLst>
              <a:ext uri="{FF2B5EF4-FFF2-40B4-BE49-F238E27FC236}">
                <a16:creationId xmlns:a16="http://schemas.microsoft.com/office/drawing/2014/main" id="{1A7B36BC-2891-EE83-E16A-890BF4ECDBAC}"/>
              </a:ext>
            </a:extLst>
          </p:cNvPr>
          <p:cNvPicPr>
            <a:picLocks noChangeAspect="1"/>
          </p:cNvPicPr>
          <p:nvPr/>
        </p:nvPicPr>
        <p:blipFill>
          <a:blip r:embed="rId3"/>
          <a:stretch>
            <a:fillRect/>
          </a:stretch>
        </p:blipFill>
        <p:spPr>
          <a:xfrm>
            <a:off x="311700" y="2778227"/>
            <a:ext cx="3352802" cy="2020649"/>
          </a:xfrm>
          <a:prstGeom prst="rect">
            <a:avLst/>
          </a:prstGeom>
        </p:spPr>
      </p:pic>
    </p:spTree>
    <p:extLst>
      <p:ext uri="{BB962C8B-B14F-4D97-AF65-F5344CB8AC3E}">
        <p14:creationId xmlns:p14="http://schemas.microsoft.com/office/powerpoint/2010/main" val="1825829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24A50-F664-A492-46EB-98DF40E010AD}"/>
              </a:ext>
            </a:extLst>
          </p:cNvPr>
          <p:cNvSpPr>
            <a:spLocks noGrp="1"/>
          </p:cNvSpPr>
          <p:nvPr>
            <p:ph type="title"/>
          </p:nvPr>
        </p:nvSpPr>
        <p:spPr/>
        <p:txBody>
          <a:bodyPr>
            <a:noAutofit/>
          </a:bodyPr>
          <a:lstStyle/>
          <a:p>
            <a:r>
              <a:rPr lang="en-US" sz="2900" b="1"/>
              <a:t>Story of Collapse: Deep Dive </a:t>
            </a:r>
            <a:br>
              <a:rPr lang="en-US" sz="2900" b="1"/>
            </a:br>
            <a:endParaRPr lang="en-US" sz="2900" b="1"/>
          </a:p>
        </p:txBody>
      </p:sp>
      <p:sp>
        <p:nvSpPr>
          <p:cNvPr id="4" name="Text Placeholder 3">
            <a:extLst>
              <a:ext uri="{FF2B5EF4-FFF2-40B4-BE49-F238E27FC236}">
                <a16:creationId xmlns:a16="http://schemas.microsoft.com/office/drawing/2014/main" id="{024CCF0F-9CAD-0DA0-BA42-487653337871}"/>
              </a:ext>
            </a:extLst>
          </p:cNvPr>
          <p:cNvSpPr>
            <a:spLocks noGrp="1"/>
          </p:cNvSpPr>
          <p:nvPr>
            <p:ph type="body" idx="2"/>
          </p:nvPr>
        </p:nvSpPr>
        <p:spPr>
          <a:xfrm>
            <a:off x="334470" y="1017725"/>
            <a:ext cx="5073100" cy="2701119"/>
          </a:xfrm>
        </p:spPr>
        <p:txBody>
          <a:bodyPr>
            <a:noAutofit/>
          </a:bodyPr>
          <a:lstStyle/>
          <a:p>
            <a:pPr marL="0" indent="0">
              <a:buNone/>
            </a:pPr>
            <a:r>
              <a:rPr lang="en-US" sz="1200" b="1" i="0" u="none" strike="noStrike">
                <a:solidFill>
                  <a:schemeClr val="tx1"/>
                </a:solidFill>
                <a:effectLst/>
                <a:latin typeface="Times New Roman" panose="02020603050405020304" pitchFamily="18" charset="0"/>
                <a:cs typeface="Times New Roman" panose="02020603050405020304" pitchFamily="18" charset="0"/>
              </a:rPr>
              <a:t>The Collapse of FTX</a:t>
            </a:r>
          </a:p>
          <a:p>
            <a:pPr marL="0" indent="0">
              <a:buNone/>
            </a:pPr>
            <a:r>
              <a:rPr lang="en-US" sz="1200" i="0" u="none" strike="noStrike">
                <a:solidFill>
                  <a:schemeClr val="tx1"/>
                </a:solidFill>
                <a:effectLst/>
                <a:latin typeface="Times New Roman" panose="02020603050405020304" pitchFamily="18" charset="0"/>
                <a:cs typeface="Times New Roman" panose="02020603050405020304" pitchFamily="18" charset="0"/>
              </a:rPr>
              <a:t>As withdrawals continued, it became clear that FTX was facing a liquidity crisis. On November 8th, </a:t>
            </a:r>
            <a:r>
              <a:rPr lang="en-US" sz="1200" i="0" u="none" strike="noStrike" err="1">
                <a:solidFill>
                  <a:schemeClr val="tx1"/>
                </a:solidFill>
                <a:effectLst/>
                <a:latin typeface="Times New Roman" panose="02020603050405020304" pitchFamily="18" charset="0"/>
                <a:cs typeface="Times New Roman" panose="02020603050405020304" pitchFamily="18" charset="0"/>
              </a:rPr>
              <a:t>Binance</a:t>
            </a:r>
            <a:r>
              <a:rPr lang="en-US" sz="1200" i="0" u="none" strike="noStrike">
                <a:solidFill>
                  <a:schemeClr val="tx1"/>
                </a:solidFill>
                <a:effectLst/>
                <a:latin typeface="Times New Roman" panose="02020603050405020304" pitchFamily="18" charset="0"/>
                <a:cs typeface="Times New Roman" panose="02020603050405020304" pitchFamily="18" charset="0"/>
              </a:rPr>
              <a:t> announced plans to acquire FTX's non-U.S. business, but backed out the following day after conducting due diligence</a:t>
            </a:r>
            <a:r>
              <a:rPr lang="en-US" sz="1200">
                <a:solidFill>
                  <a:schemeClr val="tx1"/>
                </a:solidFill>
                <a:latin typeface="Times New Roman" panose="02020603050405020304" pitchFamily="18" charset="0"/>
                <a:cs typeface="Times New Roman" panose="02020603050405020304" pitchFamily="18" charset="0"/>
              </a:rPr>
              <a:t>.</a:t>
            </a:r>
          </a:p>
          <a:p>
            <a:pPr marL="0" indent="0">
              <a:buNone/>
            </a:pPr>
            <a:endParaRPr lang="en-US" sz="1200">
              <a:solidFill>
                <a:schemeClr val="tx1"/>
              </a:solidFill>
              <a:latin typeface="Times New Roman" panose="02020603050405020304" pitchFamily="18" charset="0"/>
              <a:cs typeface="Times New Roman" panose="02020603050405020304" pitchFamily="18" charset="0"/>
            </a:endParaRPr>
          </a:p>
          <a:p>
            <a:pPr marL="0" indent="0">
              <a:buNone/>
            </a:pPr>
            <a:r>
              <a:rPr lang="en-US" sz="1200" b="1" i="0" u="none" strike="noStrike">
                <a:solidFill>
                  <a:schemeClr val="tx1"/>
                </a:solidFill>
                <a:effectLst/>
                <a:latin typeface="Times New Roman" panose="02020603050405020304" pitchFamily="18" charset="0"/>
                <a:cs typeface="Times New Roman" panose="02020603050405020304" pitchFamily="18" charset="0"/>
              </a:rPr>
              <a:t>The Aftermath</a:t>
            </a:r>
          </a:p>
          <a:p>
            <a:pPr marL="0" indent="0">
              <a:buNone/>
            </a:pPr>
            <a:r>
              <a:rPr lang="en-US" sz="1200" i="0" u="none" strike="noStrike">
                <a:solidFill>
                  <a:schemeClr val="tx1"/>
                </a:solidFill>
                <a:effectLst/>
                <a:latin typeface="Times New Roman" panose="02020603050405020304" pitchFamily="18" charset="0"/>
                <a:cs typeface="Times New Roman" panose="02020603050405020304" pitchFamily="18" charset="0"/>
              </a:rPr>
              <a:t>On November 11th, SBF stepped down as CEO and FTX filed for Chapter 11 bankruptcy protection. It was later revealed that FTX had used customer funds to prop up Alameda Research, a clear breach of trust. The collapse of FTX led to a "crypto contagion," with other companies facing financial difficulties and the broader crypto market experiencing significant losses.</a:t>
            </a:r>
          </a:p>
          <a:p>
            <a:pPr marL="0" indent="0">
              <a:buNone/>
            </a:pPr>
            <a:endParaRPr lang="en-US" sz="1200">
              <a:solidFill>
                <a:schemeClr val="tx1"/>
              </a:solidFill>
              <a:latin typeface="Times New Roman" panose="02020603050405020304" pitchFamily="18" charset="0"/>
              <a:cs typeface="Times New Roman" panose="02020603050405020304" pitchFamily="18" charset="0"/>
            </a:endParaRPr>
          </a:p>
          <a:p>
            <a:endParaRPr lang="en-US" sz="1200">
              <a:solidFill>
                <a:schemeClr val="tx1"/>
              </a:solidFill>
              <a:latin typeface="Times New Roman" panose="02020603050405020304" pitchFamily="18" charset="0"/>
              <a:cs typeface="Times New Roman" panose="02020603050405020304" pitchFamily="18" charset="0"/>
            </a:endParaRPr>
          </a:p>
        </p:txBody>
      </p:sp>
      <p:pic>
        <p:nvPicPr>
          <p:cNvPr id="2052" name="Picture 4" descr="FTX Collapse Was Old Tricks Powered by ...">
            <a:extLst>
              <a:ext uri="{FF2B5EF4-FFF2-40B4-BE49-F238E27FC236}">
                <a16:creationId xmlns:a16="http://schemas.microsoft.com/office/drawing/2014/main" id="{CAB190AC-99B5-D2E3-2FD5-AB58E47DF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470" y="3568189"/>
            <a:ext cx="3509943" cy="14157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B4FE7F-A7B2-B800-B331-2F7520B6C005}"/>
              </a:ext>
            </a:extLst>
          </p:cNvPr>
          <p:cNvSpPr txBox="1"/>
          <p:nvPr/>
        </p:nvSpPr>
        <p:spPr>
          <a:xfrm>
            <a:off x="4001729" y="3568189"/>
            <a:ext cx="4925961" cy="1415772"/>
          </a:xfrm>
          <a:prstGeom prst="rect">
            <a:avLst/>
          </a:prstGeom>
          <a:noFill/>
        </p:spPr>
        <p:txBody>
          <a:bodyPr wrap="square" rtlCol="0">
            <a:spAutoFit/>
          </a:bodyPr>
          <a:lstStyle/>
          <a:p>
            <a:pPr marL="0" indent="0">
              <a:buNone/>
            </a:pPr>
            <a:r>
              <a:rPr lang="en-US" sz="1200" b="1" i="0" u="none" strike="noStrike">
                <a:solidFill>
                  <a:schemeClr val="tx1"/>
                </a:solidFill>
                <a:effectLst/>
                <a:latin typeface="Times New Roman" panose="02020603050405020304" pitchFamily="18" charset="0"/>
                <a:cs typeface="Times New Roman" panose="02020603050405020304" pitchFamily="18" charset="0"/>
              </a:rPr>
              <a:t>The Fallout</a:t>
            </a:r>
          </a:p>
          <a:p>
            <a:pPr marL="0" indent="0">
              <a:buNone/>
            </a:pPr>
            <a:r>
              <a:rPr lang="en-US" sz="1200" i="0" u="none" strike="noStrike">
                <a:solidFill>
                  <a:schemeClr val="tx1"/>
                </a:solidFill>
                <a:effectLst/>
                <a:latin typeface="Times New Roman" panose="02020603050405020304" pitchFamily="18" charset="0"/>
                <a:cs typeface="Times New Roman" panose="02020603050405020304" pitchFamily="18" charset="0"/>
              </a:rPr>
              <a:t>The collapse of FTX has had far-reaching consequences, both for the crypto industry and for those directly involved. Investors and customers have lost billions of dollars, and the incident has sparked calls for greater regulation and transparency in the crypto space. SBF has been arrested and faces civil and criminal charges from the DOJ, SEC, and CFTC.</a:t>
            </a:r>
            <a:endParaRPr lang="en-US" sz="1200">
              <a:solidFill>
                <a:schemeClr val="tx1"/>
              </a:solidFill>
              <a:latin typeface="Times New Roman" panose="02020603050405020304" pitchFamily="18" charset="0"/>
              <a:cs typeface="Times New Roman" panose="02020603050405020304" pitchFamily="18" charset="0"/>
            </a:endParaRPr>
          </a:p>
          <a:p>
            <a:endParaRPr lang="en-US"/>
          </a:p>
        </p:txBody>
      </p:sp>
      <p:pic>
        <p:nvPicPr>
          <p:cNvPr id="9" name="Picture 8" descr="A screenshot of a social media post&#10;&#10;Description automatically generated">
            <a:extLst>
              <a:ext uri="{FF2B5EF4-FFF2-40B4-BE49-F238E27FC236}">
                <a16:creationId xmlns:a16="http://schemas.microsoft.com/office/drawing/2014/main" id="{F33D8E36-1174-47FE-FD6C-D8C05A58529B}"/>
              </a:ext>
            </a:extLst>
          </p:cNvPr>
          <p:cNvPicPr>
            <a:picLocks noChangeAspect="1"/>
          </p:cNvPicPr>
          <p:nvPr/>
        </p:nvPicPr>
        <p:blipFill>
          <a:blip r:embed="rId4"/>
          <a:stretch>
            <a:fillRect/>
          </a:stretch>
        </p:blipFill>
        <p:spPr>
          <a:xfrm>
            <a:off x="5678349" y="2368299"/>
            <a:ext cx="3019425" cy="1199890"/>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EC47FE7F-34C7-2FB7-EA3C-9ADF2FF7B35D}"/>
              </a:ext>
            </a:extLst>
          </p:cNvPr>
          <p:cNvPicPr>
            <a:picLocks noChangeAspect="1"/>
          </p:cNvPicPr>
          <p:nvPr/>
        </p:nvPicPr>
        <p:blipFill>
          <a:blip r:embed="rId5"/>
          <a:stretch>
            <a:fillRect/>
          </a:stretch>
        </p:blipFill>
        <p:spPr>
          <a:xfrm>
            <a:off x="5592335" y="866166"/>
            <a:ext cx="3107458" cy="1409236"/>
          </a:xfrm>
          <a:prstGeom prst="rect">
            <a:avLst/>
          </a:prstGeom>
        </p:spPr>
      </p:pic>
    </p:spTree>
    <p:extLst>
      <p:ext uri="{BB962C8B-B14F-4D97-AF65-F5344CB8AC3E}">
        <p14:creationId xmlns:p14="http://schemas.microsoft.com/office/powerpoint/2010/main" val="1605831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4294B-DAA4-EAAF-524C-D5F45FC19E72}"/>
              </a:ext>
            </a:extLst>
          </p:cNvPr>
          <p:cNvSpPr>
            <a:spLocks noGrp="1"/>
          </p:cNvSpPr>
          <p:nvPr>
            <p:ph type="title"/>
          </p:nvPr>
        </p:nvSpPr>
        <p:spPr>
          <a:xfrm>
            <a:off x="311700" y="190500"/>
            <a:ext cx="8520600" cy="572700"/>
          </a:xfrm>
        </p:spPr>
        <p:txBody>
          <a:bodyPr wrap="square" anchor="ctr">
            <a:noAutofit/>
          </a:bodyPr>
          <a:lstStyle/>
          <a:p>
            <a:pPr>
              <a:lnSpc>
                <a:spcPct val="90000"/>
              </a:lnSpc>
            </a:pPr>
            <a:r>
              <a:rPr lang="en-US" sz="2900" b="1"/>
              <a:t>What went wrong with FTX</a:t>
            </a:r>
          </a:p>
        </p:txBody>
      </p:sp>
      <p:graphicFrame>
        <p:nvGraphicFramePr>
          <p:cNvPr id="19" name="Text Placeholder 4">
            <a:extLst>
              <a:ext uri="{FF2B5EF4-FFF2-40B4-BE49-F238E27FC236}">
                <a16:creationId xmlns:a16="http://schemas.microsoft.com/office/drawing/2014/main" id="{942D51F8-65EA-C459-3E36-8DE910263A2E}"/>
              </a:ext>
            </a:extLst>
          </p:cNvPr>
          <p:cNvGraphicFramePr/>
          <p:nvPr>
            <p:extLst>
              <p:ext uri="{D42A27DB-BD31-4B8C-83A1-F6EECF244321}">
                <p14:modId xmlns:p14="http://schemas.microsoft.com/office/powerpoint/2010/main" val="1503264819"/>
              </p:ext>
            </p:extLst>
          </p:nvPr>
        </p:nvGraphicFramePr>
        <p:xfrm>
          <a:off x="225700" y="1017725"/>
          <a:ext cx="8740500" cy="3592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155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32619" y="71399"/>
            <a:ext cx="8281693" cy="572700"/>
          </a:xfrm>
          <a:prstGeom prst="rect">
            <a:avLst/>
          </a:prstGeom>
        </p:spPr>
        <p:txBody>
          <a:bodyPr spcFirstLastPara="1" wrap="square" lIns="91425" tIns="91425" rIns="91425" bIns="91425" anchor="t" anchorCtr="0">
            <a:noAutofit/>
          </a:bodyPr>
          <a:lstStyle/>
          <a:p>
            <a:pPr marL="0" lvl="0" indent="0" rtl="0">
              <a:lnSpc>
                <a:spcPct val="160000"/>
              </a:lnSpc>
              <a:spcBef>
                <a:spcPts val="1400"/>
              </a:spcBef>
              <a:spcAft>
                <a:spcPts val="0"/>
              </a:spcAft>
              <a:buClr>
                <a:schemeClr val="dk1"/>
              </a:buClr>
              <a:buSzPct val="66666"/>
              <a:buFont typeface="Arial"/>
              <a:buNone/>
            </a:pPr>
            <a:r>
              <a:rPr lang="en-GB" sz="2900" b="1">
                <a:solidFill>
                  <a:srgbClr val="0D0D0D"/>
                </a:solidFill>
                <a:highlight>
                  <a:srgbClr val="FFFFFF"/>
                </a:highlight>
                <a:latin typeface="+mn-lt"/>
                <a:ea typeface="Roboto"/>
                <a:cs typeface="Roboto"/>
                <a:sym typeface="Roboto"/>
              </a:rPr>
              <a:t>Catastrophe and Aftermath</a:t>
            </a:r>
          </a:p>
          <a:p>
            <a:pPr marL="0" lvl="0" indent="0" algn="l" rtl="0">
              <a:spcBef>
                <a:spcPts val="400"/>
              </a:spcBef>
              <a:spcAft>
                <a:spcPts val="0"/>
              </a:spcAft>
              <a:buNone/>
            </a:pPr>
            <a:endParaRPr lang="en-GB" sz="2900" b="1">
              <a:solidFill>
                <a:srgbClr val="0D0D0D"/>
              </a:solidFill>
              <a:highlight>
                <a:srgbClr val="FFFFFF"/>
              </a:highlight>
              <a:latin typeface="Roboto"/>
              <a:ea typeface="Roboto"/>
              <a:cs typeface="Roboto"/>
              <a:sym typeface="Roboto"/>
            </a:endParaRPr>
          </a:p>
        </p:txBody>
      </p:sp>
      <p:sp>
        <p:nvSpPr>
          <p:cNvPr id="79" name="Google Shape;79;p17"/>
          <p:cNvSpPr txBox="1">
            <a:spLocks noGrp="1"/>
          </p:cNvSpPr>
          <p:nvPr>
            <p:ph type="body" idx="1"/>
          </p:nvPr>
        </p:nvSpPr>
        <p:spPr>
          <a:xfrm>
            <a:off x="311700" y="889001"/>
            <a:ext cx="5039360" cy="177554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lang="en-US" sz="12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152400" lvl="0" indent="0" algn="just" rtl="0">
              <a:lnSpc>
                <a:spcPct val="110000"/>
              </a:lnSpc>
              <a:spcBef>
                <a:spcPts val="1500"/>
              </a:spcBef>
              <a:spcAft>
                <a:spcPts val="0"/>
              </a:spcAft>
              <a:buClr>
                <a:srgbClr val="0D0D0D"/>
              </a:buClr>
              <a:buSzPts val="1200"/>
              <a:buNone/>
            </a:pPr>
            <a:r>
              <a:rPr lang="en-US" sz="1200" b="1">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Immediate Impact:</a:t>
            </a:r>
            <a:r>
              <a:rPr lang="en-US" sz="12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As FTX's crisis unfolded, the full extent of its impact became evident. Global investors, from individuals to large institutions, faced significant losses. The broader community, including thousands of employees, grappled with the sudden loss of employment and the erosion of trust in the cryptocurrency sector.</a:t>
            </a:r>
          </a:p>
          <a:p>
            <a:pPr marL="0" lvl="0" indent="0" algn="l" rtl="0">
              <a:spcBef>
                <a:spcPts val="1200"/>
              </a:spcBef>
              <a:spcAft>
                <a:spcPts val="0"/>
              </a:spcAft>
              <a:buClr>
                <a:schemeClr val="dk1"/>
              </a:buClr>
              <a:buSzPts val="1100"/>
              <a:buFont typeface="Arial"/>
              <a:buNone/>
            </a:pPr>
            <a:endParaRPr lang="en-US" sz="12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1200"/>
              </a:spcAft>
              <a:buNone/>
            </a:pPr>
            <a:endParaRPr lang="en-US" sz="12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p:txBody>
      </p:sp>
      <p:pic>
        <p:nvPicPr>
          <p:cNvPr id="3" name="Picture 2" descr="A screen shot of a news&#10;&#10;Description automatically generated">
            <a:extLst>
              <a:ext uri="{FF2B5EF4-FFF2-40B4-BE49-F238E27FC236}">
                <a16:creationId xmlns:a16="http://schemas.microsoft.com/office/drawing/2014/main" id="{B2484897-8F42-94A9-633F-2518E005281B}"/>
              </a:ext>
            </a:extLst>
          </p:cNvPr>
          <p:cNvPicPr>
            <a:picLocks noChangeAspect="1"/>
          </p:cNvPicPr>
          <p:nvPr/>
        </p:nvPicPr>
        <p:blipFill>
          <a:blip r:embed="rId3"/>
          <a:stretch>
            <a:fillRect/>
          </a:stretch>
        </p:blipFill>
        <p:spPr>
          <a:xfrm>
            <a:off x="5519584" y="708997"/>
            <a:ext cx="3312716" cy="1862753"/>
          </a:xfrm>
          <a:prstGeom prst="rect">
            <a:avLst/>
          </a:prstGeom>
        </p:spPr>
      </p:pic>
      <p:pic>
        <p:nvPicPr>
          <p:cNvPr id="5" name="Picture 4" descr="A person in a blue shirt and a blue and red graph">
            <a:extLst>
              <a:ext uri="{FF2B5EF4-FFF2-40B4-BE49-F238E27FC236}">
                <a16:creationId xmlns:a16="http://schemas.microsoft.com/office/drawing/2014/main" id="{AAF6A1CB-7FF0-022B-E10A-4C5AA51F8848}"/>
              </a:ext>
            </a:extLst>
          </p:cNvPr>
          <p:cNvPicPr>
            <a:picLocks noChangeAspect="1"/>
          </p:cNvPicPr>
          <p:nvPr/>
        </p:nvPicPr>
        <p:blipFill>
          <a:blip r:embed="rId4"/>
          <a:stretch>
            <a:fillRect/>
          </a:stretch>
        </p:blipFill>
        <p:spPr>
          <a:xfrm>
            <a:off x="311699" y="2679342"/>
            <a:ext cx="3280555" cy="1837111"/>
          </a:xfrm>
          <a:prstGeom prst="rect">
            <a:avLst/>
          </a:prstGeom>
        </p:spPr>
      </p:pic>
      <p:sp>
        <p:nvSpPr>
          <p:cNvPr id="6" name="TextBox 5">
            <a:extLst>
              <a:ext uri="{FF2B5EF4-FFF2-40B4-BE49-F238E27FC236}">
                <a16:creationId xmlns:a16="http://schemas.microsoft.com/office/drawing/2014/main" id="{B0F7ACDF-F26A-67A5-BA7A-E6DDEF94D9E6}"/>
              </a:ext>
            </a:extLst>
          </p:cNvPr>
          <p:cNvSpPr txBox="1"/>
          <p:nvPr/>
        </p:nvSpPr>
        <p:spPr>
          <a:xfrm>
            <a:off x="3591706" y="2496011"/>
            <a:ext cx="5122606" cy="2576090"/>
          </a:xfrm>
          <a:prstGeom prst="rect">
            <a:avLst/>
          </a:prstGeom>
          <a:noFill/>
        </p:spPr>
        <p:txBody>
          <a:bodyPr wrap="square" rtlCol="0">
            <a:spAutoFit/>
          </a:bodyPr>
          <a:lstStyle/>
          <a:p>
            <a:pPr marL="152400" lvl="0" indent="0" algn="just" rtl="0">
              <a:lnSpc>
                <a:spcPct val="110000"/>
              </a:lnSpc>
              <a:spcBef>
                <a:spcPts val="1500"/>
              </a:spcBef>
              <a:spcAft>
                <a:spcPts val="0"/>
              </a:spcAft>
              <a:buClr>
                <a:srgbClr val="0D0D0D"/>
              </a:buClr>
              <a:buSzPts val="1200"/>
              <a:buNone/>
            </a:pPr>
            <a:endParaRPr lang="en-US" sz="14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152400" lvl="0" indent="0" algn="just" rtl="0">
              <a:lnSpc>
                <a:spcPct val="110000"/>
              </a:lnSpc>
              <a:spcBef>
                <a:spcPts val="0"/>
              </a:spcBef>
              <a:spcAft>
                <a:spcPts val="0"/>
              </a:spcAft>
              <a:buClr>
                <a:srgbClr val="0D0D0D"/>
              </a:buClr>
              <a:buSzPts val="1200"/>
              <a:buNone/>
            </a:pPr>
            <a:r>
              <a:rPr lang="en-US" sz="1200" b="1">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Market Shockwaves:</a:t>
            </a:r>
            <a:r>
              <a:rPr lang="en-US" sz="12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The downfall of FTX reverberated throughout the crypto market. Valuations plummeted, and investor confidence waned, leading to increased scrutiny across all crypto platforms and a reassessment of the perceived stability of digital assets.</a:t>
            </a:r>
          </a:p>
          <a:p>
            <a:pPr marL="152400" lvl="0" indent="0" algn="just" rtl="0">
              <a:lnSpc>
                <a:spcPct val="110000"/>
              </a:lnSpc>
              <a:spcBef>
                <a:spcPts val="0"/>
              </a:spcBef>
              <a:spcAft>
                <a:spcPts val="0"/>
              </a:spcAft>
              <a:buClr>
                <a:srgbClr val="0D0D0D"/>
              </a:buClr>
              <a:buSzPts val="1200"/>
              <a:buNone/>
            </a:pPr>
            <a:endParaRPr lang="en-US" sz="12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endParaRPr>
          </a:p>
          <a:p>
            <a:pPr marL="152400" lvl="0" indent="0" algn="just" rtl="0">
              <a:lnSpc>
                <a:spcPct val="110000"/>
              </a:lnSpc>
              <a:spcBef>
                <a:spcPts val="0"/>
              </a:spcBef>
              <a:spcAft>
                <a:spcPts val="0"/>
              </a:spcAft>
              <a:buClr>
                <a:srgbClr val="0D0D0D"/>
              </a:buClr>
              <a:buSzPts val="1200"/>
              <a:buNone/>
            </a:pPr>
            <a:r>
              <a:rPr lang="en-US" sz="1200" b="1">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Regulatory Response:</a:t>
            </a:r>
            <a:r>
              <a:rPr lang="en-US" sz="1200">
                <a:solidFill>
                  <a:srgbClr val="0D0D0D"/>
                </a:solidFill>
                <a:highlight>
                  <a:srgbClr val="FFFFFF"/>
                </a:highlight>
                <a:latin typeface="Times New Roman" panose="02020603050405020304" pitchFamily="18" charset="0"/>
                <a:ea typeface="Roboto"/>
                <a:cs typeface="Times New Roman" panose="02020603050405020304" pitchFamily="18" charset="0"/>
                <a:sym typeface="Roboto"/>
              </a:rPr>
              <a:t> The event did not escape global attention, prompting regulators worldwide to consider stricter oversight. This marked a turning point in the approach to cryptocurrency regulation, sparking legislative initiatives focused on enhancing consumer protection, market stability, and the transparent operation of crypto entities.</a:t>
            </a:r>
          </a:p>
          <a:p>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2253a96-9758-4c1d-923b-246c1491f5b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6738C5BB41EE45AB704CB8CE9D64A2" ma:contentTypeVersion="14" ma:contentTypeDescription="Create a new document." ma:contentTypeScope="" ma:versionID="606d3b12e927de02dd5619615a385294">
  <xsd:schema xmlns:xsd="http://www.w3.org/2001/XMLSchema" xmlns:xs="http://www.w3.org/2001/XMLSchema" xmlns:p="http://schemas.microsoft.com/office/2006/metadata/properties" xmlns:ns3="e2253a96-9758-4c1d-923b-246c1491f5b8" xmlns:ns4="91027a95-dcb4-419f-9154-37548869805f" targetNamespace="http://schemas.microsoft.com/office/2006/metadata/properties" ma:root="true" ma:fieldsID="f2d846d374bdb1f3faa5a12c505a5cfe" ns3:_="" ns4:_="">
    <xsd:import namespace="e2253a96-9758-4c1d-923b-246c1491f5b8"/>
    <xsd:import namespace="91027a95-dcb4-419f-9154-37548869805f"/>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53a96-9758-4c1d-923b-246c1491f5b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027a95-dcb4-419f-9154-37548869805f"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E8B6A3-2597-46A7-B6C9-FA0DDEF5ED38}">
  <ds:schemaRefs>
    <ds:schemaRef ds:uri="91027a95-dcb4-419f-9154-37548869805f"/>
    <ds:schemaRef ds:uri="e2253a96-9758-4c1d-923b-246c1491f5b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4D6F53B-1F76-4BFD-9302-7E6306840090}">
  <ds:schemaRefs>
    <ds:schemaRef ds:uri="91027a95-dcb4-419f-9154-37548869805f"/>
    <ds:schemaRef ds:uri="e2253a96-9758-4c1d-923b-246c1491f5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A7F901B-24A1-413A-BAC9-BCD5201254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1609</Words>
  <Application>Microsoft Office PowerPoint</Application>
  <PresentationFormat>On-screen Show (16:9)</PresentationFormat>
  <Paragraphs>87</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Söhne</vt:lpstr>
      <vt:lpstr>Roboto</vt:lpstr>
      <vt:lpstr>Times New Roman</vt:lpstr>
      <vt:lpstr>Abadi Extra Light</vt:lpstr>
      <vt:lpstr>Simple Light</vt:lpstr>
      <vt:lpstr>The FTX Crash:  A Case Study in Operational Failure</vt:lpstr>
      <vt:lpstr>Introduction to the FTX Saga </vt:lpstr>
      <vt:lpstr>PowerPoint Presentation</vt:lpstr>
      <vt:lpstr>A Failed Promise by FTX’s </vt:lpstr>
      <vt:lpstr>PowerPoint Presentation</vt:lpstr>
      <vt:lpstr>Story of Collapse: Deep Dive </vt:lpstr>
      <vt:lpstr>Story of Collapse: Deep Dive  </vt:lpstr>
      <vt:lpstr>What went wrong with FTX</vt:lpstr>
      <vt:lpstr>Catastrophe and Aftermath </vt:lpstr>
      <vt:lpstr>Literature Review</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illusion of control: Enterprise Risk lesson from the FTX collapse</dc:title>
  <dc:creator>user</dc:creator>
  <cp:lastModifiedBy>sudhansh chopda</cp:lastModifiedBy>
  <cp:revision>1</cp:revision>
  <dcterms:modified xsi:type="dcterms:W3CDTF">2025-06-02T08:35:52Z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0x0101008B6738C5BB41EE45AB704CB8CE9D64A2</vt:lpwstr>
  </property>
</Properties>
</file>