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CC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6FC768-DA34-4F1E-8E7D-1A055393A02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73F1-7622-4AD2-B0D8-A7C2527EDFE2}" type="datetime1">
              <a:rPr lang="zh-TW" altLang="en-US" smtClean="0"/>
              <a:pPr/>
              <a:t>2017/8/17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702E-99E0-44F3-9857-50EF11414435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661025"/>
            <a:ext cx="9144000" cy="1196975"/>
          </a:xfrm>
          <a:prstGeom prst="rect">
            <a:avLst/>
          </a:prstGeom>
          <a:solidFill>
            <a:srgbClr val="00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Oval 4"/>
          <p:cNvSpPr>
            <a:spLocks noChangeArrowheads="1"/>
          </p:cNvSpPr>
          <p:nvPr userDrawn="1"/>
        </p:nvSpPr>
        <p:spPr bwMode="auto">
          <a:xfrm>
            <a:off x="1331913" y="5373688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Oval 5"/>
          <p:cNvSpPr>
            <a:spLocks noChangeArrowheads="1"/>
          </p:cNvSpPr>
          <p:nvPr userDrawn="1"/>
        </p:nvSpPr>
        <p:spPr bwMode="auto">
          <a:xfrm>
            <a:off x="1979613" y="5300663"/>
            <a:ext cx="792162" cy="6492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Oval 6"/>
          <p:cNvSpPr>
            <a:spLocks noChangeArrowheads="1"/>
          </p:cNvSpPr>
          <p:nvPr userDrawn="1"/>
        </p:nvSpPr>
        <p:spPr bwMode="auto">
          <a:xfrm>
            <a:off x="2700338" y="5229225"/>
            <a:ext cx="1223962" cy="86360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Oval 7"/>
          <p:cNvSpPr>
            <a:spLocks noChangeArrowheads="1"/>
          </p:cNvSpPr>
          <p:nvPr userDrawn="1"/>
        </p:nvSpPr>
        <p:spPr bwMode="auto">
          <a:xfrm>
            <a:off x="3851275" y="5300663"/>
            <a:ext cx="792163" cy="72072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Oval 8"/>
          <p:cNvSpPr>
            <a:spLocks noChangeArrowheads="1"/>
          </p:cNvSpPr>
          <p:nvPr userDrawn="1"/>
        </p:nvSpPr>
        <p:spPr bwMode="auto">
          <a:xfrm>
            <a:off x="4643438" y="5157788"/>
            <a:ext cx="1152525" cy="100806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Oval 9"/>
          <p:cNvSpPr>
            <a:spLocks noChangeArrowheads="1"/>
          </p:cNvSpPr>
          <p:nvPr userDrawn="1"/>
        </p:nvSpPr>
        <p:spPr bwMode="auto">
          <a:xfrm>
            <a:off x="7883525" y="5157788"/>
            <a:ext cx="1260475" cy="100806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Oval 10"/>
          <p:cNvSpPr>
            <a:spLocks noChangeArrowheads="1"/>
          </p:cNvSpPr>
          <p:nvPr userDrawn="1"/>
        </p:nvSpPr>
        <p:spPr bwMode="auto">
          <a:xfrm>
            <a:off x="6804025" y="5445125"/>
            <a:ext cx="1152525" cy="72072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Oval 11"/>
          <p:cNvSpPr>
            <a:spLocks noChangeArrowheads="1"/>
          </p:cNvSpPr>
          <p:nvPr userDrawn="1"/>
        </p:nvSpPr>
        <p:spPr bwMode="auto">
          <a:xfrm>
            <a:off x="5724525" y="5229225"/>
            <a:ext cx="1152525" cy="72072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Oval 12"/>
          <p:cNvSpPr>
            <a:spLocks noChangeArrowheads="1"/>
          </p:cNvSpPr>
          <p:nvPr userDrawn="1"/>
        </p:nvSpPr>
        <p:spPr bwMode="auto">
          <a:xfrm>
            <a:off x="7813675" y="5661025"/>
            <a:ext cx="142875" cy="144463"/>
          </a:xfrm>
          <a:prstGeom prst="ellipse">
            <a:avLst/>
          </a:prstGeom>
          <a:solidFill>
            <a:srgbClr val="0000FF">
              <a:alpha val="7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Oval 13"/>
          <p:cNvSpPr>
            <a:spLocks noChangeArrowheads="1"/>
          </p:cNvSpPr>
          <p:nvPr userDrawn="1"/>
        </p:nvSpPr>
        <p:spPr bwMode="auto">
          <a:xfrm>
            <a:off x="0" y="5013325"/>
            <a:ext cx="1403350" cy="1008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Oval 14"/>
          <p:cNvSpPr>
            <a:spLocks noChangeArrowheads="1"/>
          </p:cNvSpPr>
          <p:nvPr userDrawn="1"/>
        </p:nvSpPr>
        <p:spPr bwMode="auto">
          <a:xfrm>
            <a:off x="1258888" y="5516563"/>
            <a:ext cx="142875" cy="144462"/>
          </a:xfrm>
          <a:prstGeom prst="ellipse">
            <a:avLst/>
          </a:prstGeom>
          <a:solidFill>
            <a:srgbClr val="0000FF">
              <a:alpha val="7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9" name="Group 20"/>
          <p:cNvGrpSpPr>
            <a:grpSpLocks/>
          </p:cNvGrpSpPr>
          <p:nvPr userDrawn="1"/>
        </p:nvGrpSpPr>
        <p:grpSpPr bwMode="auto">
          <a:xfrm>
            <a:off x="7019925" y="1628775"/>
            <a:ext cx="1008063" cy="393700"/>
            <a:chOff x="521" y="369"/>
            <a:chExt cx="1134" cy="361"/>
          </a:xfrm>
        </p:grpSpPr>
        <p:sp>
          <p:nvSpPr>
            <p:cNvPr id="20" name="AutoShape 21"/>
            <p:cNvSpPr>
              <a:spLocks noChangeArrowheads="1"/>
            </p:cNvSpPr>
            <p:nvPr/>
          </p:nvSpPr>
          <p:spPr bwMode="auto">
            <a:xfrm rot="4393618">
              <a:off x="714" y="334"/>
              <a:ext cx="203" cy="589"/>
            </a:xfrm>
            <a:prstGeom prst="moon">
              <a:avLst>
                <a:gd name="adj" fmla="val 36495"/>
              </a:avLst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AutoShape 22"/>
            <p:cNvSpPr>
              <a:spLocks noChangeArrowheads="1"/>
            </p:cNvSpPr>
            <p:nvPr/>
          </p:nvSpPr>
          <p:spPr bwMode="auto">
            <a:xfrm rot="4393618">
              <a:off x="1259" y="176"/>
              <a:ext cx="203" cy="589"/>
            </a:xfrm>
            <a:prstGeom prst="moon">
              <a:avLst>
                <a:gd name="adj" fmla="val 36495"/>
              </a:avLst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2" name="Group 23"/>
          <p:cNvGrpSpPr>
            <a:grpSpLocks/>
          </p:cNvGrpSpPr>
          <p:nvPr userDrawn="1"/>
        </p:nvGrpSpPr>
        <p:grpSpPr bwMode="auto">
          <a:xfrm rot="987020">
            <a:off x="7956550" y="1773238"/>
            <a:ext cx="792163" cy="309562"/>
            <a:chOff x="521" y="369"/>
            <a:chExt cx="1134" cy="361"/>
          </a:xfrm>
        </p:grpSpPr>
        <p:sp>
          <p:nvSpPr>
            <p:cNvPr id="23" name="AutoShape 24"/>
            <p:cNvSpPr>
              <a:spLocks noChangeArrowheads="1"/>
            </p:cNvSpPr>
            <p:nvPr/>
          </p:nvSpPr>
          <p:spPr bwMode="auto">
            <a:xfrm rot="4393618">
              <a:off x="714" y="334"/>
              <a:ext cx="203" cy="589"/>
            </a:xfrm>
            <a:prstGeom prst="moon">
              <a:avLst>
                <a:gd name="adj" fmla="val 36495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AutoShape 25"/>
            <p:cNvSpPr>
              <a:spLocks noChangeArrowheads="1"/>
            </p:cNvSpPr>
            <p:nvPr/>
          </p:nvSpPr>
          <p:spPr bwMode="auto">
            <a:xfrm rot="4393618">
              <a:off x="1259" y="176"/>
              <a:ext cx="203" cy="589"/>
            </a:xfrm>
            <a:prstGeom prst="moon">
              <a:avLst>
                <a:gd name="adj" fmla="val 36495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5" name="Group 26"/>
          <p:cNvGrpSpPr>
            <a:grpSpLocks/>
          </p:cNvGrpSpPr>
          <p:nvPr userDrawn="1"/>
        </p:nvGrpSpPr>
        <p:grpSpPr bwMode="auto">
          <a:xfrm>
            <a:off x="684213" y="836613"/>
            <a:ext cx="1008062" cy="393700"/>
            <a:chOff x="521" y="369"/>
            <a:chExt cx="1134" cy="361"/>
          </a:xfrm>
        </p:grpSpPr>
        <p:sp>
          <p:nvSpPr>
            <p:cNvPr id="26" name="AutoShape 27"/>
            <p:cNvSpPr>
              <a:spLocks noChangeArrowheads="1"/>
            </p:cNvSpPr>
            <p:nvPr/>
          </p:nvSpPr>
          <p:spPr bwMode="auto">
            <a:xfrm rot="4393618">
              <a:off x="714" y="334"/>
              <a:ext cx="203" cy="589"/>
            </a:xfrm>
            <a:prstGeom prst="moon">
              <a:avLst>
                <a:gd name="adj" fmla="val 36495"/>
              </a:avLst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AutoShape 28"/>
            <p:cNvSpPr>
              <a:spLocks noChangeArrowheads="1"/>
            </p:cNvSpPr>
            <p:nvPr/>
          </p:nvSpPr>
          <p:spPr bwMode="auto">
            <a:xfrm rot="4393618">
              <a:off x="1259" y="176"/>
              <a:ext cx="203" cy="589"/>
            </a:xfrm>
            <a:prstGeom prst="moon">
              <a:avLst>
                <a:gd name="adj" fmla="val 36495"/>
              </a:avLst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8" name="Group 29"/>
          <p:cNvGrpSpPr>
            <a:grpSpLocks/>
          </p:cNvGrpSpPr>
          <p:nvPr userDrawn="1"/>
        </p:nvGrpSpPr>
        <p:grpSpPr bwMode="auto">
          <a:xfrm>
            <a:off x="1547813" y="1052513"/>
            <a:ext cx="792162" cy="309562"/>
            <a:chOff x="521" y="369"/>
            <a:chExt cx="1134" cy="361"/>
          </a:xfrm>
        </p:grpSpPr>
        <p:sp>
          <p:nvSpPr>
            <p:cNvPr id="29" name="AutoShape 30"/>
            <p:cNvSpPr>
              <a:spLocks noChangeArrowheads="1"/>
            </p:cNvSpPr>
            <p:nvPr/>
          </p:nvSpPr>
          <p:spPr bwMode="auto">
            <a:xfrm rot="4393618">
              <a:off x="714" y="334"/>
              <a:ext cx="203" cy="589"/>
            </a:xfrm>
            <a:prstGeom prst="moon">
              <a:avLst>
                <a:gd name="adj" fmla="val 36495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AutoShape 31"/>
            <p:cNvSpPr>
              <a:spLocks noChangeArrowheads="1"/>
            </p:cNvSpPr>
            <p:nvPr/>
          </p:nvSpPr>
          <p:spPr bwMode="auto">
            <a:xfrm rot="4393618">
              <a:off x="1259" y="176"/>
              <a:ext cx="203" cy="589"/>
            </a:xfrm>
            <a:prstGeom prst="moon">
              <a:avLst>
                <a:gd name="adj" fmla="val 36495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1" name="Group 32"/>
          <p:cNvGrpSpPr>
            <a:grpSpLocks/>
          </p:cNvGrpSpPr>
          <p:nvPr userDrawn="1"/>
        </p:nvGrpSpPr>
        <p:grpSpPr bwMode="auto">
          <a:xfrm rot="987020">
            <a:off x="1619250" y="404813"/>
            <a:ext cx="792163" cy="309562"/>
            <a:chOff x="521" y="369"/>
            <a:chExt cx="1134" cy="361"/>
          </a:xfrm>
        </p:grpSpPr>
        <p:sp>
          <p:nvSpPr>
            <p:cNvPr id="32" name="AutoShape 33"/>
            <p:cNvSpPr>
              <a:spLocks noChangeArrowheads="1"/>
            </p:cNvSpPr>
            <p:nvPr/>
          </p:nvSpPr>
          <p:spPr bwMode="auto">
            <a:xfrm rot="4393618">
              <a:off x="714" y="334"/>
              <a:ext cx="203" cy="589"/>
            </a:xfrm>
            <a:prstGeom prst="moon">
              <a:avLst>
                <a:gd name="adj" fmla="val 36495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" name="AutoShape 34"/>
            <p:cNvSpPr>
              <a:spLocks noChangeArrowheads="1"/>
            </p:cNvSpPr>
            <p:nvPr/>
          </p:nvSpPr>
          <p:spPr bwMode="auto">
            <a:xfrm rot="4393618">
              <a:off x="1259" y="176"/>
              <a:ext cx="203" cy="589"/>
            </a:xfrm>
            <a:prstGeom prst="moon">
              <a:avLst>
                <a:gd name="adj" fmla="val 36495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4" name="Group 52"/>
          <p:cNvGrpSpPr>
            <a:grpSpLocks/>
          </p:cNvGrpSpPr>
          <p:nvPr userDrawn="1"/>
        </p:nvGrpSpPr>
        <p:grpSpPr bwMode="auto">
          <a:xfrm rot="987020">
            <a:off x="5148263" y="1196975"/>
            <a:ext cx="431800" cy="238125"/>
            <a:chOff x="521" y="369"/>
            <a:chExt cx="1134" cy="361"/>
          </a:xfrm>
        </p:grpSpPr>
        <p:sp>
          <p:nvSpPr>
            <p:cNvPr id="35" name="AutoShape 53"/>
            <p:cNvSpPr>
              <a:spLocks noChangeArrowheads="1"/>
            </p:cNvSpPr>
            <p:nvPr/>
          </p:nvSpPr>
          <p:spPr bwMode="auto">
            <a:xfrm rot="4393618">
              <a:off x="714" y="334"/>
              <a:ext cx="203" cy="589"/>
            </a:xfrm>
            <a:prstGeom prst="moon">
              <a:avLst>
                <a:gd name="adj" fmla="val 36495"/>
              </a:avLst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" name="AutoShape 54"/>
            <p:cNvSpPr>
              <a:spLocks noChangeArrowheads="1"/>
            </p:cNvSpPr>
            <p:nvPr/>
          </p:nvSpPr>
          <p:spPr bwMode="auto">
            <a:xfrm rot="4393618">
              <a:off x="1259" y="176"/>
              <a:ext cx="203" cy="589"/>
            </a:xfrm>
            <a:prstGeom prst="moon">
              <a:avLst>
                <a:gd name="adj" fmla="val 36495"/>
              </a:avLst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7" name="Group 55"/>
          <p:cNvGrpSpPr>
            <a:grpSpLocks/>
          </p:cNvGrpSpPr>
          <p:nvPr userDrawn="1"/>
        </p:nvGrpSpPr>
        <p:grpSpPr bwMode="auto">
          <a:xfrm rot="987020">
            <a:off x="5508625" y="1041400"/>
            <a:ext cx="358775" cy="165100"/>
            <a:chOff x="521" y="369"/>
            <a:chExt cx="1134" cy="361"/>
          </a:xfrm>
        </p:grpSpPr>
        <p:sp>
          <p:nvSpPr>
            <p:cNvPr id="38" name="AutoShape 56"/>
            <p:cNvSpPr>
              <a:spLocks noChangeArrowheads="1"/>
            </p:cNvSpPr>
            <p:nvPr/>
          </p:nvSpPr>
          <p:spPr bwMode="auto">
            <a:xfrm rot="4393618">
              <a:off x="714" y="334"/>
              <a:ext cx="203" cy="589"/>
            </a:xfrm>
            <a:prstGeom prst="moon">
              <a:avLst>
                <a:gd name="adj" fmla="val 36495"/>
              </a:avLst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" name="AutoShape 57"/>
            <p:cNvSpPr>
              <a:spLocks noChangeArrowheads="1"/>
            </p:cNvSpPr>
            <p:nvPr/>
          </p:nvSpPr>
          <p:spPr bwMode="auto">
            <a:xfrm rot="4393618">
              <a:off x="1259" y="176"/>
              <a:ext cx="203" cy="589"/>
            </a:xfrm>
            <a:prstGeom prst="moon">
              <a:avLst>
                <a:gd name="adj" fmla="val 36495"/>
              </a:avLst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80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 decel="100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6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6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400" decel="100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4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400" decel="100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4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800" decel="100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800" decel="100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8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8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8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17B5-00C8-4587-B499-5446781E789B}" type="datetime1">
              <a:rPr lang="zh-TW" altLang="en-US" smtClean="0"/>
              <a:pPr/>
              <a:t>2017/8/17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9D9B-5DB3-4193-B27C-BC58A0E753B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DF6-C4A7-41AE-ABAB-49219021D6E5}" type="datetime1">
              <a:rPr lang="zh-TW" altLang="en-US" smtClean="0"/>
              <a:pPr/>
              <a:t>2017/8/17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59C2-E7A3-43AA-B365-EC420843D0B1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51FF-348A-4F85-9A37-9CF4D63C2B30}" type="datetime1">
              <a:rPr lang="zh-TW" altLang="en-US" smtClean="0"/>
              <a:pPr/>
              <a:t>2017/8/17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A7B8-AA95-412B-B69B-367575369AE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766A-B47A-42DC-9B3C-1C8F47B72036}" type="datetime1">
              <a:rPr lang="zh-TW" altLang="en-US" smtClean="0"/>
              <a:pPr/>
              <a:t>2017/8/17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7A4F-E55A-415E-8FF5-5886C5B428F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5D64-6BA6-4D7C-9E1D-8B51CE0E0CED}" type="datetime1">
              <a:rPr lang="zh-TW" altLang="en-US" smtClean="0"/>
              <a:pPr/>
              <a:t>2017/8/17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2D3C2-D638-4A9C-B29E-5D4B6141F981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D325-6803-4814-BDC1-3B4897429E3C}" type="datetime1">
              <a:rPr lang="zh-TW" altLang="en-US" smtClean="0"/>
              <a:pPr/>
              <a:t>2017/8/17</a:t>
            </a:fld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947D-9279-49B9-974D-F1104E23E5E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2072-0931-461D-A68C-2EC00D5D3949}" type="datetime1">
              <a:rPr lang="zh-TW" altLang="en-US" smtClean="0"/>
              <a:pPr/>
              <a:t>2017/8/17</a:t>
            </a:fld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08D1-65AF-4644-A256-F7F4FAB6F1E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F580-3963-4466-A2CB-E922CD6E4E35}" type="datetime1">
              <a:rPr lang="zh-TW" altLang="en-US" smtClean="0"/>
              <a:pPr/>
              <a:t>2017/8/17</a:t>
            </a:fld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1E9D4-0601-4E6F-BB45-10F81BB83CC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47B6-3A65-408B-A73B-FD71373C241A}" type="datetime1">
              <a:rPr lang="zh-TW" altLang="en-US" smtClean="0"/>
              <a:pPr/>
              <a:t>2017/8/17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5EF2-D9CD-40C2-9838-FB57ACE679F6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B87E-1CC8-4FA9-B7DF-85E6D39A0BCE}" type="datetime1">
              <a:rPr lang="zh-TW" altLang="en-US" smtClean="0"/>
              <a:pPr/>
              <a:t>2017/8/17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6D6D-E2E5-4DBB-BCBA-81099ACCE71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0CF12-DE80-4EA9-9884-793F2AF956C5}" type="datetime1">
              <a:rPr lang="zh-TW" altLang="en-US" smtClean="0"/>
              <a:pPr/>
              <a:t>2017/8/17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37E79-86DD-4D8A-8AE4-9AD8A01A9BD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155733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Calibri" pitchFamily="34" charset="0"/>
                <a:ea typeface="標楷體" pitchFamily="65" charset="-120"/>
                <a:cs typeface="Calibri" pitchFamily="34" charset="0"/>
              </a:rPr>
              <a:t>PHP </a:t>
            </a:r>
            <a:r>
              <a:rPr lang="zh-TW" altLang="en-US" sz="3600" b="1" dirty="0">
                <a:latin typeface="Calibri" pitchFamily="34" charset="0"/>
                <a:ea typeface="標楷體" pitchFamily="65" charset="-120"/>
                <a:cs typeface="Calibri" pitchFamily="34" charset="0"/>
              </a:rPr>
              <a:t>與 </a:t>
            </a:r>
            <a:r>
              <a:rPr lang="en-US" altLang="zh-TW" sz="3600" b="1" dirty="0" err="1">
                <a:latin typeface="Calibri" pitchFamily="34" charset="0"/>
                <a:ea typeface="標楷體" pitchFamily="65" charset="-120"/>
                <a:cs typeface="Calibri" pitchFamily="34" charset="0"/>
              </a:rPr>
              <a:t>MySQL</a:t>
            </a:r>
            <a:r>
              <a:rPr lang="en-US" altLang="zh-TW" sz="3600" b="1" dirty="0">
                <a:latin typeface="Calibri" pitchFamily="34" charset="0"/>
                <a:ea typeface="標楷體" pitchFamily="65" charset="-120"/>
                <a:cs typeface="Calibri" pitchFamily="34" charset="0"/>
              </a:rPr>
              <a:t> </a:t>
            </a:r>
            <a:r>
              <a:rPr lang="zh-TW" altLang="en-US" sz="3600" b="1" dirty="0">
                <a:latin typeface="Calibri" pitchFamily="34" charset="0"/>
                <a:ea typeface="標楷體" pitchFamily="65" charset="-120"/>
                <a:cs typeface="Calibri" pitchFamily="34" charset="0"/>
              </a:rPr>
              <a:t>網頁設計課程 </a:t>
            </a:r>
            <a:r>
              <a:rPr lang="en-US" altLang="zh-TW" sz="3600" b="1" dirty="0">
                <a:latin typeface="Calibri" pitchFamily="34" charset="0"/>
                <a:ea typeface="標楷體" pitchFamily="65" charset="-120"/>
                <a:cs typeface="Calibri" pitchFamily="34" charset="0"/>
              </a:rPr>
              <a:t>【287</a:t>
            </a:r>
            <a:r>
              <a:rPr lang="zh-TW" altLang="en-US" sz="3600" b="1" dirty="0">
                <a:latin typeface="Calibri" pitchFamily="34" charset="0"/>
                <a:ea typeface="標楷體" pitchFamily="65" charset="-120"/>
                <a:cs typeface="Calibri" pitchFamily="34" charset="0"/>
              </a:rPr>
              <a:t>期</a:t>
            </a:r>
            <a:r>
              <a:rPr lang="en-US" altLang="zh-TW" sz="3600" b="1" dirty="0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】</a:t>
            </a:r>
            <a:br>
              <a:rPr lang="en-US" altLang="zh-TW" sz="3600" b="1" dirty="0" smtClean="0">
                <a:latin typeface="Calibri" pitchFamily="34" charset="0"/>
                <a:ea typeface="標楷體" pitchFamily="65" charset="-120"/>
                <a:cs typeface="Calibri" pitchFamily="34" charset="0"/>
              </a:rPr>
            </a:br>
            <a:r>
              <a:rPr lang="en-US" altLang="zh-TW" sz="3600" b="1" dirty="0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Final Project</a:t>
            </a:r>
            <a:endParaRPr lang="en-US" altLang="zh-TW" sz="3600" b="1" dirty="0">
              <a:latin typeface="Calibri" pitchFamily="34" charset="0"/>
              <a:ea typeface="標楷體" pitchFamily="65" charset="-120"/>
              <a:cs typeface="Calibri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99592" y="3357563"/>
            <a:ext cx="7417122" cy="1752600"/>
          </a:xfrm>
        </p:spPr>
        <p:txBody>
          <a:bodyPr>
            <a:normAutofit fontScale="92500"/>
          </a:bodyPr>
          <a:lstStyle/>
          <a:p>
            <a:r>
              <a:rPr lang="zh-TW" altLang="en-US" dirty="0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群組行事曆網頁設計 </a:t>
            </a:r>
            <a:r>
              <a:rPr lang="en-US" altLang="zh-TW" dirty="0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– </a:t>
            </a:r>
            <a:r>
              <a:rPr lang="zh-TW" altLang="en-US" dirty="0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以家庭成員使用為例</a:t>
            </a:r>
            <a:endParaRPr lang="en-US" altLang="zh-TW" dirty="0" smtClean="0">
              <a:latin typeface="Calibri" pitchFamily="34" charset="0"/>
              <a:ea typeface="標楷體" pitchFamily="65" charset="-120"/>
              <a:cs typeface="Calibri" pitchFamily="34" charset="0"/>
            </a:endParaRPr>
          </a:p>
          <a:p>
            <a:r>
              <a:rPr lang="zh-TW" altLang="en-US" dirty="0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吳志豪 蘇冠羽</a:t>
            </a:r>
            <a:endParaRPr lang="en-US" altLang="zh-TW" dirty="0" smtClean="0">
              <a:latin typeface="Calibri" pitchFamily="34" charset="0"/>
              <a:ea typeface="標楷體" pitchFamily="65" charset="-120"/>
              <a:cs typeface="Calibri" pitchFamily="34" charset="0"/>
            </a:endParaRPr>
          </a:p>
          <a:p>
            <a:r>
              <a:rPr lang="en-US" altLang="zh-TW" dirty="0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2017/8/25</a:t>
            </a:r>
            <a:endParaRPr lang="zh-TW" altLang="zh-TW" dirty="0">
              <a:latin typeface="Calibri" pitchFamily="34" charset="0"/>
              <a:ea typeface="標楷體" pitchFamily="65" charset="-120"/>
              <a:cs typeface="Calibri" pitchFamily="34" charset="0"/>
            </a:endParaRP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2A65EBB-2D7C-41AD-9831-2C87F5706D5E}" type="datetime1">
              <a:rPr lang="zh-TW" altLang="en-US"/>
              <a:pPr/>
              <a:t>2017/8/17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 smtClean="0">
                <a:latin typeface="+mn-lt"/>
                <a:ea typeface="標楷體" pitchFamily="65" charset="-120"/>
              </a:rPr>
              <a:t>需求分析</a:t>
            </a:r>
            <a:endParaRPr lang="zh-TW" altLang="en-US" dirty="0">
              <a:latin typeface="+mn-lt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dirty="0" smtClean="0">
                <a:ea typeface="標楷體" pitchFamily="65" charset="-120"/>
                <a:cs typeface="Calibri" pitchFamily="34" charset="0"/>
              </a:rPr>
              <a:t>家庭成員行事曆以記錄家庭</a:t>
            </a:r>
            <a:r>
              <a:rPr lang="en" altLang="zh-TW" dirty="0" smtClean="0">
                <a:ea typeface="標楷體" pitchFamily="65" charset="-120"/>
                <a:cs typeface="Calibri" pitchFamily="34" charset="0"/>
              </a:rPr>
              <a:t>。</a:t>
            </a:r>
          </a:p>
          <a:p>
            <a:pPr marL="514350" lvl="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dirty="0" smtClean="0">
                <a:ea typeface="標楷體" pitchFamily="65" charset="-120"/>
                <a:cs typeface="Calibri" pitchFamily="34" charset="0"/>
              </a:rPr>
              <a:t>家庭成</a:t>
            </a:r>
            <a:r>
              <a:rPr lang="en" altLang="zh-TW" dirty="0" smtClean="0">
                <a:ea typeface="標楷體" pitchFamily="65" charset="-120"/>
                <a:cs typeface="Calibri" pitchFamily="34" charset="0"/>
              </a:rPr>
              <a:t>員可以登入系統。</a:t>
            </a:r>
          </a:p>
          <a:p>
            <a:pPr marL="914400" lvl="1" indent="-514350">
              <a:lnSpc>
                <a:spcPct val="150000"/>
              </a:lnSpc>
              <a:spcBef>
                <a:spcPts val="0"/>
              </a:spcBef>
            </a:pPr>
            <a:r>
              <a:rPr lang="zh-TW" altLang="en-US" sz="2400" dirty="0" smtClean="0">
                <a:ea typeface="標楷體" pitchFamily="65" charset="-120"/>
                <a:cs typeface="Calibri" pitchFamily="34" charset="0"/>
              </a:rPr>
              <a:t>登記該週家庭共同活動</a:t>
            </a:r>
            <a:r>
              <a:rPr lang="en-US" altLang="zh-TW" sz="2400" dirty="0" smtClean="0">
                <a:ea typeface="標楷體" pitchFamily="65" charset="-120"/>
                <a:cs typeface="Calibri" pitchFamily="34" charset="0"/>
              </a:rPr>
              <a:t>, </a:t>
            </a:r>
            <a:r>
              <a:rPr lang="zh-TW" altLang="en-US" sz="2400" dirty="0" smtClean="0">
                <a:ea typeface="標楷體" pitchFamily="65" charset="-120"/>
                <a:cs typeface="Calibri" pitchFamily="34" charset="0"/>
              </a:rPr>
              <a:t>請成員空下時間</a:t>
            </a:r>
            <a:endParaRPr lang="en-US" altLang="zh-TW" sz="2400" dirty="0" smtClean="0">
              <a:ea typeface="標楷體" pitchFamily="65" charset="-120"/>
              <a:cs typeface="Calibri" pitchFamily="34" charset="0"/>
            </a:endParaRPr>
          </a:p>
          <a:p>
            <a:pPr marL="914400" lvl="1" indent="-514350">
              <a:lnSpc>
                <a:spcPct val="150000"/>
              </a:lnSpc>
              <a:spcBef>
                <a:spcPts val="0"/>
              </a:spcBef>
            </a:pPr>
            <a:r>
              <a:rPr lang="zh-TW" altLang="en-US" sz="2400" dirty="0" smtClean="0">
                <a:ea typeface="標楷體" pitchFamily="65" charset="-120"/>
                <a:cs typeface="Calibri" pitchFamily="34" charset="0"/>
              </a:rPr>
              <a:t>登記那天公司加班</a:t>
            </a:r>
            <a:r>
              <a:rPr lang="en-US" altLang="zh-TW" sz="2400" dirty="0" smtClean="0">
                <a:ea typeface="標楷體" pitchFamily="65" charset="-120"/>
                <a:cs typeface="Calibri" pitchFamily="34" charset="0"/>
              </a:rPr>
              <a:t>, </a:t>
            </a:r>
            <a:r>
              <a:rPr lang="zh-TW" altLang="en-US" sz="2400" dirty="0" smtClean="0">
                <a:ea typeface="標楷體" pitchFamily="65" charset="-120"/>
                <a:cs typeface="Calibri" pitchFamily="34" charset="0"/>
              </a:rPr>
              <a:t>或同學聚會等</a:t>
            </a:r>
            <a:endParaRPr lang="en-US" altLang="zh-TW" sz="2400" dirty="0" smtClean="0">
              <a:ea typeface="標楷體" pitchFamily="65" charset="-120"/>
              <a:cs typeface="Calibri" pitchFamily="34" charset="0"/>
            </a:endParaRPr>
          </a:p>
          <a:p>
            <a:pPr marL="914400" lvl="1" indent="-514350">
              <a:lnSpc>
                <a:spcPct val="150000"/>
              </a:lnSpc>
              <a:spcBef>
                <a:spcPts val="0"/>
              </a:spcBef>
            </a:pPr>
            <a:r>
              <a:rPr lang="zh-TW" altLang="en-US" sz="2400" dirty="0" smtClean="0">
                <a:ea typeface="標楷體" pitchFamily="65" charset="-120"/>
                <a:cs typeface="Calibri" pitchFamily="34" charset="0"/>
              </a:rPr>
              <a:t>查看未來一週內活動</a:t>
            </a:r>
            <a:endParaRPr lang="en-US" altLang="zh-TW" sz="2400" dirty="0" smtClean="0">
              <a:ea typeface="標楷體" pitchFamily="65" charset="-120"/>
              <a:cs typeface="Calibri" pitchFamily="34" charset="0"/>
            </a:endParaRPr>
          </a:p>
          <a:p>
            <a:pPr marL="914400" lvl="1" indent="-514350">
              <a:lnSpc>
                <a:spcPct val="150000"/>
              </a:lnSpc>
              <a:spcBef>
                <a:spcPts val="0"/>
              </a:spcBef>
            </a:pPr>
            <a:r>
              <a:rPr lang="zh-TW" altLang="en-US" sz="2400" dirty="0" smtClean="0">
                <a:solidFill>
                  <a:srgbClr val="FF0000"/>
                </a:solidFill>
                <a:ea typeface="標楷體" pitchFamily="65" charset="-120"/>
                <a:cs typeface="Calibri" pitchFamily="34" charset="0"/>
              </a:rPr>
              <a:t>前一天</a:t>
            </a:r>
            <a:r>
              <a:rPr lang="en-US" altLang="zh-TW" sz="2400" dirty="0" smtClean="0">
                <a:solidFill>
                  <a:srgbClr val="FF0000"/>
                </a:solidFill>
                <a:ea typeface="標楷體" pitchFamily="65" charset="-120"/>
                <a:cs typeface="Calibri" pitchFamily="34" charset="0"/>
              </a:rPr>
              <a:t>E-mail</a:t>
            </a:r>
            <a:r>
              <a:rPr lang="zh-TW" altLang="en-US" sz="2400" dirty="0" smtClean="0">
                <a:solidFill>
                  <a:srgbClr val="FF0000"/>
                </a:solidFill>
                <a:ea typeface="標楷體" pitchFamily="65" charset="-120"/>
                <a:cs typeface="Calibri" pitchFamily="34" charset="0"/>
              </a:rPr>
              <a:t>提醒隔天重要活動 </a:t>
            </a:r>
            <a:r>
              <a:rPr lang="en-US" altLang="zh-TW" sz="2400" dirty="0" smtClean="0">
                <a:solidFill>
                  <a:srgbClr val="FF0000"/>
                </a:solidFill>
                <a:ea typeface="標楷體" pitchFamily="65" charset="-120"/>
                <a:cs typeface="Calibri" pitchFamily="34" charset="0"/>
              </a:rPr>
              <a:t> (</a:t>
            </a:r>
            <a:r>
              <a:rPr lang="zh-TW" altLang="en-US" sz="2400" dirty="0" smtClean="0">
                <a:solidFill>
                  <a:srgbClr val="FF0000"/>
                </a:solidFill>
                <a:ea typeface="標楷體" pitchFamily="65" charset="-120"/>
                <a:cs typeface="Calibri" pitchFamily="34" charset="0"/>
              </a:rPr>
              <a:t>重要</a:t>
            </a:r>
            <a:r>
              <a:rPr lang="en-US" altLang="zh-TW" sz="2400" dirty="0" smtClean="0">
                <a:solidFill>
                  <a:srgbClr val="FF0000"/>
                </a:solidFill>
                <a:ea typeface="標楷體" pitchFamily="65" charset="-120"/>
                <a:cs typeface="Calibri" pitchFamily="34" charset="0"/>
              </a:rPr>
              <a:t>)</a:t>
            </a:r>
            <a:endParaRPr lang="en" altLang="zh-TW" sz="2400" dirty="0" smtClean="0">
              <a:solidFill>
                <a:srgbClr val="FF0000"/>
              </a:solidFill>
              <a:ea typeface="標楷體" pitchFamily="65" charset="-120"/>
              <a:cs typeface="Calibri" pitchFamily="34" charset="0"/>
            </a:endParaRPr>
          </a:p>
          <a:p>
            <a:pPr marL="514350" lvl="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" altLang="zh-TW" dirty="0" smtClean="0">
                <a:ea typeface="標楷體" pitchFamily="65" charset="-120"/>
                <a:cs typeface="Calibri" pitchFamily="34" charset="0"/>
              </a:rPr>
              <a:t>使用完畢後可以登出。</a:t>
            </a:r>
          </a:p>
          <a:p>
            <a:pPr>
              <a:lnSpc>
                <a:spcPct val="150000"/>
              </a:lnSpc>
            </a:pPr>
            <a:endParaRPr lang="zh-TW" altLang="en-US" dirty="0">
              <a:ea typeface="標楷體" pitchFamily="65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51FF-348A-4F85-9A37-9CF4D63C2B30}" type="datetime1">
              <a:rPr lang="zh-TW" altLang="en-US" smtClean="0"/>
              <a:pPr/>
              <a:t>2017/8/17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" altLang="zh-TW" dirty="0" smtClean="0">
                <a:latin typeface="+mn-lt"/>
                <a:ea typeface="標楷體" pitchFamily="65" charset="-120"/>
              </a:rPr>
              <a:t>網站架構</a:t>
            </a:r>
            <a:endParaRPr lang="zh-TW" altLang="en-US" dirty="0">
              <a:latin typeface="+mn-lt"/>
              <a:ea typeface="標楷體" pitchFamily="65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51FF-348A-4F85-9A37-9CF4D63C2B30}" type="datetime1">
              <a:rPr lang="zh-TW" altLang="en-US" smtClean="0"/>
              <a:pPr/>
              <a:t>2017/8/17</a:t>
            </a:fld>
            <a:endParaRPr lang="en-US" altLang="zh-TW"/>
          </a:p>
        </p:txBody>
      </p:sp>
      <p:sp>
        <p:nvSpPr>
          <p:cNvPr id="5" name="Shape 69"/>
          <p:cNvSpPr/>
          <p:nvPr/>
        </p:nvSpPr>
        <p:spPr>
          <a:xfrm>
            <a:off x="165696" y="1054938"/>
            <a:ext cx="1461300" cy="7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latin typeface="+mn-lt"/>
                <a:ea typeface="標楷體" pitchFamily="65" charset="-120"/>
              </a:rPr>
              <a:t>index.php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latin typeface="+mn-lt"/>
                <a:ea typeface="標楷體" pitchFamily="65" charset="-120"/>
              </a:rPr>
              <a:t>首頁</a:t>
            </a:r>
          </a:p>
        </p:txBody>
      </p:sp>
      <p:sp>
        <p:nvSpPr>
          <p:cNvPr id="6" name="Shape 70"/>
          <p:cNvSpPr/>
          <p:nvPr/>
        </p:nvSpPr>
        <p:spPr>
          <a:xfrm>
            <a:off x="2771800" y="1054938"/>
            <a:ext cx="1709400" cy="7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+mn-lt"/>
                <a:ea typeface="標楷體" pitchFamily="65" charset="-120"/>
              </a:rPr>
              <a:t>checkpwd.php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+mn-lt"/>
                <a:ea typeface="標楷體" pitchFamily="65" charset="-120"/>
              </a:rPr>
              <a:t>驗證密碼</a:t>
            </a:r>
          </a:p>
        </p:txBody>
      </p:sp>
      <p:cxnSp>
        <p:nvCxnSpPr>
          <p:cNvPr id="7" name="Shape 71"/>
          <p:cNvCxnSpPr>
            <a:stCxn id="5" idx="3"/>
          </p:cNvCxnSpPr>
          <p:nvPr/>
        </p:nvCxnSpPr>
        <p:spPr>
          <a:xfrm>
            <a:off x="1626996" y="1443738"/>
            <a:ext cx="1144804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" name="Shape 72"/>
          <p:cNvSpPr/>
          <p:nvPr/>
        </p:nvSpPr>
        <p:spPr>
          <a:xfrm>
            <a:off x="6598425" y="1054938"/>
            <a:ext cx="1461300" cy="7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+mn-lt"/>
                <a:ea typeface="標楷體" pitchFamily="65" charset="-120"/>
              </a:rPr>
              <a:t>main.php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+mn-lt"/>
                <a:ea typeface="標楷體" pitchFamily="65" charset="-120"/>
              </a:rPr>
              <a:t>會員主頁</a:t>
            </a:r>
          </a:p>
        </p:txBody>
      </p:sp>
      <p:sp>
        <p:nvSpPr>
          <p:cNvPr id="9" name="Shape 73"/>
          <p:cNvSpPr/>
          <p:nvPr/>
        </p:nvSpPr>
        <p:spPr>
          <a:xfrm>
            <a:off x="5032514" y="2910954"/>
            <a:ext cx="1461300" cy="7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+mn-lt"/>
                <a:ea typeface="標楷體" pitchFamily="65" charset="-120"/>
              </a:rPr>
              <a:t>logout.php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+mn-lt"/>
                <a:ea typeface="標楷體" pitchFamily="65" charset="-120"/>
              </a:rPr>
              <a:t>登出</a:t>
            </a:r>
          </a:p>
        </p:txBody>
      </p:sp>
      <p:sp>
        <p:nvSpPr>
          <p:cNvPr id="10" name="Shape 74"/>
          <p:cNvSpPr txBox="1"/>
          <p:nvPr/>
        </p:nvSpPr>
        <p:spPr>
          <a:xfrm>
            <a:off x="2131658" y="966738"/>
            <a:ext cx="712500" cy="4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+mn-lt"/>
                <a:ea typeface="標楷體" pitchFamily="65" charset="-120"/>
              </a:rPr>
              <a:t>登入</a:t>
            </a:r>
          </a:p>
        </p:txBody>
      </p:sp>
      <p:sp>
        <p:nvSpPr>
          <p:cNvPr id="11" name="Shape 75"/>
          <p:cNvSpPr txBox="1"/>
          <p:nvPr/>
        </p:nvSpPr>
        <p:spPr>
          <a:xfrm>
            <a:off x="4716016" y="966738"/>
            <a:ext cx="1847700" cy="4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+mn-lt"/>
                <a:ea typeface="標楷體" pitchFamily="65" charset="-120"/>
              </a:rPr>
              <a:t>帳密正確則登入</a:t>
            </a:r>
          </a:p>
        </p:txBody>
      </p:sp>
      <p:cxnSp>
        <p:nvCxnSpPr>
          <p:cNvPr id="12" name="Shape 76"/>
          <p:cNvCxnSpPr>
            <a:stCxn id="6" idx="3"/>
            <a:endCxn id="8" idx="1"/>
          </p:cNvCxnSpPr>
          <p:nvPr/>
        </p:nvCxnSpPr>
        <p:spPr>
          <a:xfrm>
            <a:off x="4481200" y="1443738"/>
            <a:ext cx="21171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" name="Shape 77"/>
          <p:cNvSpPr/>
          <p:nvPr/>
        </p:nvSpPr>
        <p:spPr>
          <a:xfrm>
            <a:off x="3472659" y="2873561"/>
            <a:ext cx="1461300" cy="7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+mn-lt"/>
                <a:ea typeface="標楷體" pitchFamily="65" charset="-120"/>
              </a:rPr>
              <a:t>update.php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+mn-lt"/>
                <a:ea typeface="標楷體" pitchFamily="65" charset="-120"/>
              </a:rPr>
              <a:t>更新資料</a:t>
            </a:r>
          </a:p>
        </p:txBody>
      </p:sp>
      <p:sp>
        <p:nvSpPr>
          <p:cNvPr id="14" name="Shape 78"/>
          <p:cNvSpPr/>
          <p:nvPr/>
        </p:nvSpPr>
        <p:spPr>
          <a:xfrm>
            <a:off x="35496" y="2626588"/>
            <a:ext cx="1721700" cy="7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+mn-lt"/>
                <a:ea typeface="標楷體" pitchFamily="65" charset="-120"/>
              </a:rPr>
              <a:t>join.php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+mn-lt"/>
                <a:ea typeface="標楷體" pitchFamily="65" charset="-120"/>
              </a:rPr>
              <a:t>加入會員網頁</a:t>
            </a:r>
          </a:p>
        </p:txBody>
      </p:sp>
      <p:sp>
        <p:nvSpPr>
          <p:cNvPr id="15" name="Shape 79"/>
          <p:cNvSpPr/>
          <p:nvPr/>
        </p:nvSpPr>
        <p:spPr>
          <a:xfrm>
            <a:off x="35496" y="4198238"/>
            <a:ext cx="1721700" cy="1004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+mn-lt"/>
                <a:ea typeface="標楷體" pitchFamily="65" charset="-120"/>
              </a:rPr>
              <a:t>addmem.php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+mn-lt"/>
                <a:ea typeface="標楷體" pitchFamily="65" charset="-120"/>
              </a:rPr>
              <a:t>新增會員資料到資料庫</a:t>
            </a:r>
          </a:p>
        </p:txBody>
      </p:sp>
      <p:sp>
        <p:nvSpPr>
          <p:cNvPr id="16" name="Shape 80"/>
          <p:cNvSpPr/>
          <p:nvPr/>
        </p:nvSpPr>
        <p:spPr>
          <a:xfrm>
            <a:off x="1888483" y="2873561"/>
            <a:ext cx="1461300" cy="7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+mn-lt"/>
                <a:ea typeface="標楷體" pitchFamily="65" charset="-120"/>
              </a:rPr>
              <a:t>delete.php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+mn-lt"/>
                <a:ea typeface="標楷體" pitchFamily="65" charset="-120"/>
              </a:rPr>
              <a:t>刪除資料</a:t>
            </a:r>
          </a:p>
        </p:txBody>
      </p:sp>
      <p:cxnSp>
        <p:nvCxnSpPr>
          <p:cNvPr id="17" name="Shape 81"/>
          <p:cNvCxnSpPr>
            <a:stCxn id="5" idx="2"/>
            <a:endCxn id="14" idx="0"/>
          </p:cNvCxnSpPr>
          <p:nvPr/>
        </p:nvCxnSpPr>
        <p:spPr>
          <a:xfrm>
            <a:off x="896346" y="1832538"/>
            <a:ext cx="0" cy="7941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" name="Shape 82"/>
          <p:cNvCxnSpPr>
            <a:stCxn id="14" idx="2"/>
            <a:endCxn id="15" idx="0"/>
          </p:cNvCxnSpPr>
          <p:nvPr/>
        </p:nvCxnSpPr>
        <p:spPr>
          <a:xfrm>
            <a:off x="896346" y="3404188"/>
            <a:ext cx="0" cy="7941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" name="Shape 83"/>
          <p:cNvCxnSpPr>
            <a:stCxn id="8" idx="2"/>
            <a:endCxn id="9" idx="0"/>
          </p:cNvCxnSpPr>
          <p:nvPr/>
        </p:nvCxnSpPr>
        <p:spPr>
          <a:xfrm rot="5400000">
            <a:off x="6006912" y="1588791"/>
            <a:ext cx="1078416" cy="1565911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84"/>
          <p:cNvCxnSpPr>
            <a:stCxn id="8" idx="2"/>
            <a:endCxn id="13" idx="0"/>
          </p:cNvCxnSpPr>
          <p:nvPr/>
        </p:nvCxnSpPr>
        <p:spPr>
          <a:xfrm rot="5400000">
            <a:off x="5245681" y="790166"/>
            <a:ext cx="1041023" cy="312576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" name="Shape 85"/>
          <p:cNvCxnSpPr>
            <a:stCxn id="8" idx="2"/>
            <a:endCxn id="16" idx="0"/>
          </p:cNvCxnSpPr>
          <p:nvPr/>
        </p:nvCxnSpPr>
        <p:spPr>
          <a:xfrm rot="5400000">
            <a:off x="4453593" y="-1922"/>
            <a:ext cx="1041023" cy="470994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" name="文字方塊 21"/>
          <p:cNvSpPr txBox="1"/>
          <p:nvPr/>
        </p:nvSpPr>
        <p:spPr>
          <a:xfrm>
            <a:off x="1024387" y="2009465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註</a:t>
            </a:r>
            <a:r>
              <a:rPr lang="en-US" altLang="zh-TW" sz="1200" dirty="0" smtClean="0">
                <a:solidFill>
                  <a:srgbClr val="FF0000"/>
                </a:solidFill>
              </a:rPr>
              <a:t>: </a:t>
            </a:r>
            <a:r>
              <a:rPr lang="zh-TW" altLang="en-US" sz="1200" dirty="0" smtClean="0">
                <a:solidFill>
                  <a:srgbClr val="FF0000"/>
                </a:solidFill>
              </a:rPr>
              <a:t>家庭成員的話此部份很少用到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320531" y="3737658"/>
            <a:ext cx="2448272" cy="288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註</a:t>
            </a:r>
            <a:r>
              <a:rPr lang="en-US" altLang="zh-TW" sz="1200" dirty="0" smtClean="0">
                <a:solidFill>
                  <a:srgbClr val="FF0000"/>
                </a:solidFill>
              </a:rPr>
              <a:t>: </a:t>
            </a:r>
            <a:r>
              <a:rPr lang="zh-TW" altLang="en-US" sz="1200" dirty="0" smtClean="0">
                <a:solidFill>
                  <a:srgbClr val="FF0000"/>
                </a:solidFill>
              </a:rPr>
              <a:t>家庭成員的話此部份很少用到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Shape 77"/>
          <p:cNvSpPr/>
          <p:nvPr/>
        </p:nvSpPr>
        <p:spPr>
          <a:xfrm>
            <a:off x="7591471" y="3991074"/>
            <a:ext cx="1461300" cy="7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>
                <a:latin typeface="+mn-lt"/>
                <a:ea typeface="標楷體" pitchFamily="65" charset="-120"/>
              </a:rPr>
              <a:t>m</a:t>
            </a:r>
            <a:r>
              <a:rPr lang="en" sz="1600" dirty="0" smtClean="0">
                <a:latin typeface="+mn-lt"/>
                <a:ea typeface="標楷體" pitchFamily="65" charset="-120"/>
              </a:rPr>
              <a:t>emo_del.php</a:t>
            </a:r>
            <a:endParaRPr lang="en" sz="1600" dirty="0">
              <a:latin typeface="+mn-lt"/>
              <a:ea typeface="標楷體" pitchFamily="65" charset="-120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zh-TW" altLang="en-US" sz="1600" dirty="0" smtClean="0">
                <a:latin typeface="+mn-lt"/>
                <a:ea typeface="標楷體" pitchFamily="65" charset="-120"/>
              </a:rPr>
              <a:t>刪除備忘事項</a:t>
            </a:r>
            <a:endParaRPr lang="en" sz="1600" dirty="0">
              <a:latin typeface="+mn-lt"/>
              <a:ea typeface="標楷體" pitchFamily="65" charset="-120"/>
            </a:endParaRPr>
          </a:p>
        </p:txBody>
      </p:sp>
      <p:cxnSp>
        <p:nvCxnSpPr>
          <p:cNvPr id="27" name="Shape 84"/>
          <p:cNvCxnSpPr>
            <a:stCxn id="8" idx="2"/>
            <a:endCxn id="26" idx="0"/>
          </p:cNvCxnSpPr>
          <p:nvPr/>
        </p:nvCxnSpPr>
        <p:spPr>
          <a:xfrm rot="16200000" flipH="1">
            <a:off x="6746330" y="2415283"/>
            <a:ext cx="2158536" cy="99304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" name="Shape 77"/>
          <p:cNvSpPr/>
          <p:nvPr/>
        </p:nvSpPr>
        <p:spPr>
          <a:xfrm>
            <a:off x="5940152" y="3991074"/>
            <a:ext cx="1461300" cy="7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 smtClean="0">
                <a:latin typeface="+mn-lt"/>
                <a:ea typeface="標楷體" pitchFamily="65" charset="-120"/>
              </a:rPr>
              <a:t>memo.php</a:t>
            </a:r>
            <a:endParaRPr lang="en" sz="1600" dirty="0">
              <a:latin typeface="+mn-lt"/>
              <a:ea typeface="標楷體" pitchFamily="65" charset="-120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zh-TW" altLang="en-US" sz="1600" dirty="0" smtClean="0">
                <a:latin typeface="+mn-lt"/>
                <a:ea typeface="標楷體" pitchFamily="65" charset="-120"/>
              </a:rPr>
              <a:t>增加備忘事項</a:t>
            </a:r>
            <a:endParaRPr lang="en" sz="1600" dirty="0">
              <a:latin typeface="+mn-lt"/>
              <a:ea typeface="標楷體" pitchFamily="65" charset="-120"/>
            </a:endParaRPr>
          </a:p>
        </p:txBody>
      </p:sp>
      <p:cxnSp>
        <p:nvCxnSpPr>
          <p:cNvPr id="34" name="Shape 84"/>
          <p:cNvCxnSpPr>
            <a:stCxn id="8" idx="2"/>
            <a:endCxn id="33" idx="0"/>
          </p:cNvCxnSpPr>
          <p:nvPr/>
        </p:nvCxnSpPr>
        <p:spPr>
          <a:xfrm rot="5400000">
            <a:off x="5920671" y="2582670"/>
            <a:ext cx="2158536" cy="65827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77"/>
          <p:cNvSpPr/>
          <p:nvPr/>
        </p:nvSpPr>
        <p:spPr>
          <a:xfrm>
            <a:off x="7647204" y="1916832"/>
            <a:ext cx="1461300" cy="7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 smtClean="0">
                <a:latin typeface="+mn-lt"/>
                <a:ea typeface="標楷體" pitchFamily="65" charset="-120"/>
              </a:rPr>
              <a:t>remind.php</a:t>
            </a:r>
            <a:endParaRPr lang="en" sz="1600" dirty="0">
              <a:latin typeface="+mn-lt"/>
              <a:ea typeface="標楷體" pitchFamily="65" charset="-120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zh-TW" altLang="en-US" sz="1600" dirty="0" smtClean="0">
                <a:latin typeface="+mn-lt"/>
                <a:ea typeface="標楷體" pitchFamily="65" charset="-120"/>
              </a:rPr>
              <a:t>提醒隔天事項</a:t>
            </a:r>
            <a:endParaRPr lang="en" sz="1600" dirty="0">
              <a:latin typeface="+mn-lt"/>
              <a:ea typeface="標楷體" pitchFamily="65" charset="-120"/>
            </a:endParaRPr>
          </a:p>
        </p:txBody>
      </p:sp>
      <p:cxnSp>
        <p:nvCxnSpPr>
          <p:cNvPr id="40" name="Shape 84"/>
          <p:cNvCxnSpPr>
            <a:stCxn id="8" idx="2"/>
            <a:endCxn id="39" idx="1"/>
          </p:cNvCxnSpPr>
          <p:nvPr/>
        </p:nvCxnSpPr>
        <p:spPr>
          <a:xfrm rot="16200000" flipH="1">
            <a:off x="7251592" y="1910020"/>
            <a:ext cx="473094" cy="318129"/>
          </a:xfrm>
          <a:prstGeom prst="bentConnector2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F580-3963-4466-A2CB-E922CD6E4E35}" type="datetime1">
              <a:rPr lang="zh-TW" altLang="en-US" smtClean="0"/>
              <a:pPr/>
              <a:t>2017/8/17</a:t>
            </a:fld>
            <a:endParaRPr lang="en-US" altLang="zh-TW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457200" y="-99392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j-cs"/>
              </a:rPr>
              <a:t>SQL </a:t>
            </a: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j-cs"/>
              </a:rPr>
              <a:t>表單 </a:t>
            </a: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j-cs"/>
              </a:rPr>
              <a:t>– ER</a:t>
            </a:r>
            <a:r>
              <a:rPr kumimoji="0" lang="en-US" altLang="zh-TW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j-cs"/>
              </a:rPr>
              <a:t> Model</a:t>
            </a:r>
            <a:endParaRPr kumimoji="0" lang="zh-TW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標楷體" pitchFamily="65" charset="-120"/>
              <a:cs typeface="+mj-cs"/>
            </a:endParaRPr>
          </a:p>
        </p:txBody>
      </p:sp>
      <p:sp>
        <p:nvSpPr>
          <p:cNvPr id="4" name="Shape 69"/>
          <p:cNvSpPr/>
          <p:nvPr/>
        </p:nvSpPr>
        <p:spPr>
          <a:xfrm>
            <a:off x="2267744" y="2636912"/>
            <a:ext cx="1461300" cy="777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latin typeface="+mn-lt"/>
                <a:ea typeface="標楷體" pitchFamily="65" charset="-120"/>
              </a:rPr>
              <a:t>member</a:t>
            </a:r>
            <a:endParaRPr lang="en" sz="1800" dirty="0">
              <a:latin typeface="+mn-lt"/>
              <a:ea typeface="標楷體" pitchFamily="65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683568" y="2204864"/>
            <a:ext cx="100811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name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683568" y="3356992"/>
            <a:ext cx="100811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Birthday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51520" y="1268760"/>
            <a:ext cx="2016224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m</a:t>
            </a:r>
            <a:r>
              <a:rPr lang="en-US" altLang="zh-TW" dirty="0" err="1" smtClean="0">
                <a:solidFill>
                  <a:schemeClr val="tx1"/>
                </a:solidFill>
              </a:rPr>
              <a:t>ember_id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6876256" y="1484784"/>
            <a:ext cx="2016224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memo_id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>
            <a:stCxn id="4" idx="3"/>
            <a:endCxn id="7" idx="1"/>
          </p:cNvCxnSpPr>
          <p:nvPr/>
        </p:nvCxnSpPr>
        <p:spPr>
          <a:xfrm>
            <a:off x="3729044" y="3025712"/>
            <a:ext cx="1491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3995936" y="285293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4788024" y="285293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4788024" y="2780928"/>
            <a:ext cx="43204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816490" y="3025418"/>
            <a:ext cx="43204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69"/>
          <p:cNvSpPr/>
          <p:nvPr/>
        </p:nvSpPr>
        <p:spPr>
          <a:xfrm>
            <a:off x="5220072" y="2636912"/>
            <a:ext cx="1461300" cy="777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latin typeface="+mn-lt"/>
                <a:ea typeface="標楷體" pitchFamily="65" charset="-120"/>
              </a:rPr>
              <a:t>memo</a:t>
            </a:r>
            <a:endParaRPr lang="en" sz="1800" dirty="0">
              <a:latin typeface="+mn-lt"/>
              <a:ea typeface="標楷體" pitchFamily="65" charset="-12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6876256" y="2492896"/>
            <a:ext cx="2016224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memo_date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876256" y="3429000"/>
            <a:ext cx="2016224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content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876256" y="4365104"/>
            <a:ext cx="2016224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priority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線接點 24"/>
          <p:cNvCxnSpPr>
            <a:stCxn id="8" idx="5"/>
            <a:endCxn id="4" idx="1"/>
          </p:cNvCxnSpPr>
          <p:nvPr/>
        </p:nvCxnSpPr>
        <p:spPr>
          <a:xfrm>
            <a:off x="1972475" y="1821924"/>
            <a:ext cx="295269" cy="1203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5" idx="6"/>
            <a:endCxn id="4" idx="1"/>
          </p:cNvCxnSpPr>
          <p:nvPr/>
        </p:nvCxnSpPr>
        <p:spPr>
          <a:xfrm>
            <a:off x="1691680" y="2528900"/>
            <a:ext cx="576064" cy="496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6" idx="6"/>
            <a:endCxn id="4" idx="1"/>
          </p:cNvCxnSpPr>
          <p:nvPr/>
        </p:nvCxnSpPr>
        <p:spPr>
          <a:xfrm flipV="1">
            <a:off x="1691680" y="3025712"/>
            <a:ext cx="576064" cy="655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endCxn id="7" idx="3"/>
          </p:cNvCxnSpPr>
          <p:nvPr/>
        </p:nvCxnSpPr>
        <p:spPr>
          <a:xfrm flipH="1">
            <a:off x="6681372" y="1916832"/>
            <a:ext cx="266892" cy="1108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21" idx="2"/>
            <a:endCxn id="7" idx="3"/>
          </p:cNvCxnSpPr>
          <p:nvPr/>
        </p:nvCxnSpPr>
        <p:spPr>
          <a:xfrm flipH="1">
            <a:off x="6681372" y="2816932"/>
            <a:ext cx="194884" cy="208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22" idx="2"/>
            <a:endCxn id="7" idx="3"/>
          </p:cNvCxnSpPr>
          <p:nvPr/>
        </p:nvCxnSpPr>
        <p:spPr>
          <a:xfrm flipH="1" flipV="1">
            <a:off x="6681372" y="3025712"/>
            <a:ext cx="194884" cy="727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23" idx="2"/>
            <a:endCxn id="7" idx="3"/>
          </p:cNvCxnSpPr>
          <p:nvPr/>
        </p:nvCxnSpPr>
        <p:spPr>
          <a:xfrm flipH="1" flipV="1">
            <a:off x="6681372" y="3025712"/>
            <a:ext cx="194884" cy="1663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152</Words>
  <Application>Microsoft Office PowerPoint</Application>
  <PresentationFormat>如螢幕大小 (4:3)</PresentationFormat>
  <Paragraphs>53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7" baseType="lpstr">
      <vt:lpstr>Arial</vt:lpstr>
      <vt:lpstr>新細明體</vt:lpstr>
      <vt:lpstr>Office 佈景主題</vt:lpstr>
      <vt:lpstr>PHP 與 MySQL 網頁設計課程 【287期】 Final Project</vt:lpstr>
      <vt:lpstr>需求分析</vt:lpstr>
      <vt:lpstr>網站架構</vt:lpstr>
      <vt:lpstr>投影片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與 MySQL 網頁設計課程 【287期】 Final Project</dc:title>
  <dc:creator>Howard Wu</dc:creator>
  <cp:lastModifiedBy>Howard Wu</cp:lastModifiedBy>
  <cp:revision>4</cp:revision>
  <dcterms:created xsi:type="dcterms:W3CDTF">2017-08-17T13:02:02Z</dcterms:created>
  <dcterms:modified xsi:type="dcterms:W3CDTF">2017-08-17T13:35:46Z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TC011271131028</vt:lpwstr>
  </property>
</Properties>
</file>